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397" autoAdjust="0"/>
    <p:restoredTop sz="94660"/>
  </p:normalViewPr>
  <p:slideViewPr>
    <p:cSldViewPr>
      <p:cViewPr varScale="1">
        <p:scale>
          <a:sx n="45" d="100"/>
          <a:sy n="45" d="100"/>
        </p:scale>
        <p:origin x="-65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5DA41-5BF6-48D1-A4A8-D65301784F8A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46CD2-C32D-4D17-8048-B8907C37193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20888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8E4A-60BA-4F93-83B4-838F948F76A9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ABC-541B-4390-B0E0-75BB9B2968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8E4A-60BA-4F93-83B4-838F948F76A9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ABC-541B-4390-B0E0-75BB9B2968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8E4A-60BA-4F93-83B4-838F948F76A9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ABC-541B-4390-B0E0-75BB9B2968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8E4A-60BA-4F93-83B4-838F948F76A9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ABC-541B-4390-B0E0-75BB9B2968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8E4A-60BA-4F93-83B4-838F948F76A9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ABC-541B-4390-B0E0-75BB9B2968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8E4A-60BA-4F93-83B4-838F948F76A9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ABC-541B-4390-B0E0-75BB9B2968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8E4A-60BA-4F93-83B4-838F948F76A9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ABC-541B-4390-B0E0-75BB9B2968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8E4A-60BA-4F93-83B4-838F948F76A9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ABC-541B-4390-B0E0-75BB9B2968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8E4A-60BA-4F93-83B4-838F948F76A9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ABC-541B-4390-B0E0-75BB9B2968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8E4A-60BA-4F93-83B4-838F948F76A9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ABC-541B-4390-B0E0-75BB9B2968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68E4A-60BA-4F93-83B4-838F948F76A9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0ABC-541B-4390-B0E0-75BB9B2968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68E4A-60BA-4F93-83B4-838F948F76A9}" type="datetimeFigureOut">
              <a:rPr lang="fr-FR" smtClean="0"/>
              <a:pPr/>
              <a:t>30/03/2015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0ABC-541B-4390-B0E0-75BB9B29682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8064896" cy="4536504"/>
          </a:xfrm>
        </p:spPr>
        <p:txBody>
          <a:bodyPr>
            <a:noAutofit/>
          </a:bodyPr>
          <a:lstStyle/>
          <a:p>
            <a:r>
              <a:rPr lang="fr-FR" sz="60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Règlement Intérieur : document obligatoire et outil indispensable à la bonne gestion des entreprises</a:t>
            </a:r>
            <a:endParaRPr lang="fr-FR" sz="60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5229200"/>
            <a:ext cx="9144000" cy="1628800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Maître Nawal GHAOUTI</a:t>
            </a:r>
          </a:p>
          <a:p>
            <a:r>
              <a:rPr lang="fr-FR" sz="2800" dirty="0" smtClean="0">
                <a:solidFill>
                  <a:schemeClr val="tx1"/>
                </a:solidFill>
              </a:rPr>
              <a:t>Avocat près la Cour de Cassation</a:t>
            </a:r>
          </a:p>
          <a:p>
            <a:r>
              <a:rPr lang="fr-FR" sz="2800" dirty="0" smtClean="0">
                <a:solidFill>
                  <a:schemeClr val="tx1"/>
                </a:solidFill>
              </a:rPr>
              <a:t>Présidente Commission Juridique, Fiscale et Sociale CFCIM</a:t>
            </a:r>
            <a:endParaRPr lang="fr-FR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1 - POURQUOI UN REGLEMENT INTERIEUR?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fr-FR" sz="4200" b="1" u="sng" dirty="0" smtClean="0"/>
              <a:t>1-1 CARACTERE OBLIGATOIRE DU REGLEMENT INTERIEUR : </a:t>
            </a:r>
          </a:p>
          <a:p>
            <a:pPr algn="just"/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 - </a:t>
            </a:r>
            <a:r>
              <a:rPr lang="fr-FR" b="1" dirty="0" smtClean="0"/>
              <a:t>L’article 138 </a:t>
            </a:r>
            <a:r>
              <a:rPr lang="fr-FR" dirty="0" smtClean="0"/>
              <a:t>du Code du Travail le rend obligatoire pour les entreprises de plus de 10 salariés</a:t>
            </a:r>
          </a:p>
          <a:p>
            <a:pPr algn="just"/>
            <a:endParaRPr lang="fr-FR" dirty="0" smtClean="0"/>
          </a:p>
          <a:p>
            <a:pPr marL="0" indent="0" algn="just">
              <a:buNone/>
            </a:pPr>
            <a:r>
              <a:rPr lang="fr-FR" b="1" dirty="0" smtClean="0"/>
              <a:t>- L’article 142 </a:t>
            </a:r>
            <a:r>
              <a:rPr lang="fr-FR" dirty="0" smtClean="0"/>
              <a:t>du Code du Travail: sanction pénale : amende de 2.000dhs à 5.000dhs</a:t>
            </a:r>
          </a:p>
          <a:p>
            <a:pPr algn="just"/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- </a:t>
            </a:r>
            <a:r>
              <a:rPr lang="fr-FR" b="1" dirty="0" smtClean="0"/>
              <a:t>L’article 139 </a:t>
            </a:r>
            <a:r>
              <a:rPr lang="fr-FR" dirty="0" smtClean="0"/>
              <a:t>du Code du Travail : Le cas des entreprises de moins de 10 salariés : modèle de l’autorité gouvernementale, indisponible. </a:t>
            </a:r>
          </a:p>
          <a:p>
            <a:pPr algn="just"/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- Le Règlement Intérieur dans la hiérarchie des normes : </a:t>
            </a:r>
          </a:p>
          <a:p>
            <a:pPr marL="0" indent="0" algn="just">
              <a:buNone/>
            </a:pPr>
            <a:r>
              <a:rPr lang="fr-FR" dirty="0"/>
              <a:t>	</a:t>
            </a:r>
            <a:r>
              <a:rPr lang="fr-FR" dirty="0" smtClean="0"/>
              <a:t>- Traités internationaux de l’O.I.T ratifiés par le Maroc</a:t>
            </a:r>
          </a:p>
          <a:p>
            <a:pPr marL="0" indent="0" algn="just">
              <a:buNone/>
            </a:pPr>
            <a:r>
              <a:rPr lang="fr-FR" dirty="0"/>
              <a:t>	</a:t>
            </a:r>
            <a:r>
              <a:rPr lang="fr-FR" dirty="0" smtClean="0"/>
              <a:t>- La Constitution marocaine </a:t>
            </a:r>
          </a:p>
          <a:p>
            <a:pPr marL="0" indent="0" algn="just">
              <a:buNone/>
            </a:pPr>
            <a:r>
              <a:rPr lang="fr-FR" dirty="0"/>
              <a:t>	</a:t>
            </a:r>
            <a:r>
              <a:rPr lang="fr-FR" dirty="0" smtClean="0"/>
              <a:t>- Le Code du Travail et le D.O.C</a:t>
            </a:r>
          </a:p>
          <a:p>
            <a:pPr marL="0" indent="0" algn="just">
              <a:buNone/>
            </a:pPr>
            <a:r>
              <a:rPr lang="fr-FR" dirty="0"/>
              <a:t>	</a:t>
            </a:r>
            <a:r>
              <a:rPr lang="fr-FR" dirty="0" smtClean="0"/>
              <a:t>- La jurisprudence : l’ensemble des décisions judiciaires rendues par les Tribunaux </a:t>
            </a:r>
          </a:p>
          <a:p>
            <a:pPr marL="0" indent="0" algn="just">
              <a:buNone/>
            </a:pPr>
            <a:r>
              <a:rPr lang="fr-FR" dirty="0"/>
              <a:t>	</a:t>
            </a:r>
            <a:r>
              <a:rPr lang="fr-FR" dirty="0" smtClean="0"/>
              <a:t>- Le Règlement Intérieur</a:t>
            </a:r>
          </a:p>
          <a:p>
            <a:pPr algn="just"/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 smtClean="0"/>
              <a:t>1-2 UTILITE PRATIQUE  DU REGLEMENT INTERIEUR  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	</a:t>
            </a:r>
          </a:p>
          <a:p>
            <a:pPr marL="0" indent="0">
              <a:buNone/>
            </a:pPr>
            <a:r>
              <a:rPr lang="fr-FR" dirty="0"/>
              <a:t>	</a:t>
            </a:r>
            <a:r>
              <a:rPr lang="fr-FR" dirty="0" smtClean="0"/>
              <a:t>-  il pose les règles communes dans  l’organisation de l’entreprise</a:t>
            </a:r>
          </a:p>
          <a:p>
            <a:pPr marL="0" indent="0">
              <a:buNone/>
            </a:pPr>
            <a:r>
              <a:rPr lang="fr-FR" dirty="0" smtClean="0"/>
              <a:t>	- Il permet de consigner les modalités du vivre ensemble au sein de l’entreprise</a:t>
            </a:r>
          </a:p>
          <a:p>
            <a:pPr marL="0" indent="0">
              <a:buNone/>
            </a:pPr>
            <a:r>
              <a:rPr lang="fr-FR" dirty="0" smtClean="0"/>
              <a:t>	- Un document qui clarifie et anticipe les points litigieux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2 - QUEL CONTENU DONNER AU REGLEMENT INTERIEUR 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sz="3600" b="1" u="sng" dirty="0" smtClean="0"/>
              <a:t>2 – 1 DROIT COMPARE : EXEMPLE DU DROIT FRANCAIS</a:t>
            </a:r>
            <a:endParaRPr lang="fr-FR" sz="3600" dirty="0" smtClean="0"/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dirty="0" smtClean="0"/>
              <a:t>- Le Code du Travail français fixe les dispositions obligatoires et exclusives :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- En matière de santé et de sécurité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- En matière de discipline : nature et échelle des sanctions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- En matière de droit de la défense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- En matière de harcèlement moral et sexuel </a:t>
            </a:r>
          </a:p>
          <a:p>
            <a:endParaRPr lang="fr-FR" dirty="0"/>
          </a:p>
          <a:p>
            <a:pPr algn="just">
              <a:buNone/>
            </a:pPr>
            <a:r>
              <a:rPr lang="fr-FR" dirty="0" smtClean="0"/>
              <a:t>- Aucune sanction ne peut être prise si elle n’est pas consignée dans le Règlement Intérieur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u="sng" dirty="0" smtClean="0"/>
              <a:t>2-2 : CE QUE PREVOIT LE CODE DU TRAVAIL MAROCAIN</a:t>
            </a:r>
            <a:endParaRPr lang="fr-FR" sz="4000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fr-FR" b="1" dirty="0" smtClean="0"/>
          </a:p>
          <a:p>
            <a:pPr marL="0" indent="0" algn="just">
              <a:buNone/>
            </a:pPr>
            <a:r>
              <a:rPr lang="fr-FR" b="1" dirty="0" smtClean="0"/>
              <a:t>-  L’article 139 </a:t>
            </a:r>
            <a:r>
              <a:rPr lang="fr-FR" dirty="0" smtClean="0"/>
              <a:t>du CT prévoit les clauses obligatoires:</a:t>
            </a:r>
          </a:p>
          <a:p>
            <a:pPr algn="just">
              <a:buNone/>
            </a:pPr>
            <a:r>
              <a:rPr lang="fr-FR" dirty="0" smtClean="0"/>
              <a:t>		</a:t>
            </a:r>
            <a:r>
              <a:rPr lang="fr-FR" sz="2800" dirty="0" smtClean="0"/>
              <a:t>- En matière d’embauche des salariés, leur licenciement, les congés et les absences</a:t>
            </a:r>
          </a:p>
          <a:p>
            <a:pPr algn="just">
              <a:buNone/>
            </a:pPr>
            <a:r>
              <a:rPr lang="fr-FR" sz="2800" dirty="0" smtClean="0"/>
              <a:t>		- En matière d’organisation du Travail, les mesures disciplinaires</a:t>
            </a:r>
          </a:p>
          <a:p>
            <a:pPr algn="just">
              <a:buNone/>
            </a:pPr>
            <a:r>
              <a:rPr lang="fr-FR" sz="2800" dirty="0" smtClean="0"/>
              <a:t>		-   En matière de protection et de sécurité du travail</a:t>
            </a:r>
          </a:p>
          <a:p>
            <a:pPr algn="just">
              <a:buNone/>
            </a:pPr>
            <a:r>
              <a:rPr lang="fr-FR" sz="2800" dirty="0" smtClean="0"/>
              <a:t>		- En matière d’organisation de la réadaptation des salariés handicapés suite à un AT ou à une maladie professionnelle</a:t>
            </a:r>
          </a:p>
          <a:p>
            <a:pPr algn="just">
              <a:buNone/>
            </a:pPr>
            <a:endParaRPr lang="fr-FR" dirty="0" smtClean="0"/>
          </a:p>
          <a:p>
            <a:pPr algn="just">
              <a:buNone/>
            </a:pPr>
            <a:r>
              <a:rPr lang="fr-FR" dirty="0" smtClean="0"/>
              <a:t>  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 smtClean="0"/>
              <a:t>2-3 : CE QU’IL EST UTILE DE PREVOIR HORS CADRE LEGAL OBLIGATOIRE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	</a:t>
            </a:r>
            <a:r>
              <a:rPr lang="fr-FR" sz="3800" dirty="0" smtClean="0"/>
              <a:t>- Le Règlement Intérieur peut contenir des clauses plus favorables au salarié que celles du Code du Travail.</a:t>
            </a:r>
            <a:br>
              <a:rPr lang="fr-FR" sz="3800" dirty="0" smtClean="0"/>
            </a:br>
            <a:endParaRPr lang="fr-FR" sz="3800" dirty="0" smtClean="0"/>
          </a:p>
          <a:p>
            <a:pPr marL="0" indent="0">
              <a:buNone/>
            </a:pPr>
            <a:r>
              <a:rPr lang="fr-FR" sz="3800" dirty="0" smtClean="0"/>
              <a:t>Exemple : indemnités de licenciement supérieures, période d’essai moins longue….</a:t>
            </a:r>
          </a:p>
          <a:p>
            <a:pPr algn="just"/>
            <a:endParaRPr lang="fr-FR" sz="3800" dirty="0" smtClean="0"/>
          </a:p>
          <a:p>
            <a:pPr marL="0" indent="0" algn="just">
              <a:buNone/>
            </a:pPr>
            <a:r>
              <a:rPr lang="fr-FR" sz="3800" dirty="0" smtClean="0"/>
              <a:t>	- Le Règlement Intérieur doit clarifier les usages internes relatifs aux modalités du vivre ensemble : circulation dans les lieux de travail, pauses café ou cigarette…</a:t>
            </a:r>
          </a:p>
          <a:p>
            <a:pPr algn="just"/>
            <a:endParaRPr lang="fr-FR" sz="3800" dirty="0" smtClean="0"/>
          </a:p>
          <a:p>
            <a:pPr marL="0" indent="0" algn="just">
              <a:buNone/>
            </a:pPr>
            <a:r>
              <a:rPr lang="fr-FR" sz="3800" dirty="0" smtClean="0"/>
              <a:t>	- Le Règlement Intérieur doit fixer les questions de discipline : circulation dans l’enceinte, notifications des retards, interdiction d’utilisation des PC à des fins personnelles, la vidéosurveillance….</a:t>
            </a:r>
          </a:p>
          <a:p>
            <a:pPr algn="just"/>
            <a:endParaRPr lang="fr-FR" sz="3800" dirty="0" smtClean="0"/>
          </a:p>
          <a:p>
            <a:pPr marL="0" indent="0" algn="just">
              <a:buNone/>
            </a:pPr>
            <a:r>
              <a:rPr lang="fr-FR" sz="3800" dirty="0" smtClean="0"/>
              <a:t>	- Le Règlement intérieur  doit fixer toutes les autres clauses qui ne sont pas d’ordre légal et n’ont pas trait à la discipline: octroi des prêts, port d’un uniforme ou tenue particulière…..</a:t>
            </a:r>
            <a:endParaRPr lang="fr-FR" sz="3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u="sng" dirty="0" smtClean="0"/>
              <a:t>2-4 : LES CLAUSES INTERDITES EN DROIT MAROCAIN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sz="2400" b="1" dirty="0" smtClean="0"/>
              <a:t>Article 9</a:t>
            </a:r>
            <a:r>
              <a:rPr lang="fr-FR" sz="2400" dirty="0" smtClean="0"/>
              <a:t> du Code du Travail fixe les </a:t>
            </a:r>
            <a:r>
              <a:rPr lang="fr-FR" sz="2400" b="1" dirty="0" smtClean="0"/>
              <a:t>clauses interdites</a:t>
            </a:r>
            <a:r>
              <a:rPr lang="fr-FR" sz="2400" dirty="0" smtClean="0"/>
              <a:t>, celles qui contiennent  :</a:t>
            </a:r>
          </a:p>
          <a:p>
            <a:pPr>
              <a:buNone/>
            </a:pPr>
            <a:r>
              <a:rPr lang="fr-FR" sz="2200" dirty="0"/>
              <a:t>	</a:t>
            </a:r>
            <a:r>
              <a:rPr lang="fr-FR" sz="2200" dirty="0" smtClean="0"/>
              <a:t>	- Une atteinte aux libertés et aux droits relatifs à l’exercice syndical à l’intérieur de l’entreprise</a:t>
            </a:r>
          </a:p>
          <a:p>
            <a:pPr>
              <a:buNone/>
            </a:pPr>
            <a:r>
              <a:rPr lang="fr-FR" sz="2200" dirty="0"/>
              <a:t>	</a:t>
            </a:r>
            <a:r>
              <a:rPr lang="fr-FR" sz="2200" dirty="0" smtClean="0"/>
              <a:t>	- Une discrimination fondée sur la race, la couleur, le sexe, le handicap, la situation conjugale, la religion, l’opinion publique, l’affiliation syndicale, l’origine sociale</a:t>
            </a:r>
          </a:p>
          <a:p>
            <a:pPr>
              <a:buNone/>
            </a:pPr>
            <a:r>
              <a:rPr lang="fr-FR" sz="2200" dirty="0"/>
              <a:t>	</a:t>
            </a:r>
            <a:r>
              <a:rPr lang="fr-FR" sz="2200" dirty="0" smtClean="0"/>
              <a:t>	-  L’altération du principe d’égalité des chances dans l’embauchage, la répartition du travail, le salaire, l’avancement, les mesures disciplinaires</a:t>
            </a:r>
          </a:p>
          <a:p>
            <a:pPr>
              <a:buNone/>
            </a:pPr>
            <a:r>
              <a:rPr lang="fr-FR" sz="2200" dirty="0"/>
              <a:t>	</a:t>
            </a:r>
            <a:r>
              <a:rPr lang="fr-FR" sz="2200" dirty="0" smtClean="0"/>
              <a:t>	- Le fait de réquisitionner les salariés pour exécuter un travail forcé</a:t>
            </a:r>
          </a:p>
          <a:p>
            <a:pPr>
              <a:buFontTx/>
              <a:buChar char="-"/>
            </a:pP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fr-FR" sz="2800" dirty="0" smtClean="0"/>
              <a:t>D’autres clauses sont également interdites:</a:t>
            </a:r>
          </a:p>
          <a:p>
            <a:pPr>
              <a:buNone/>
            </a:pPr>
            <a:r>
              <a:rPr lang="fr-FR" dirty="0"/>
              <a:t>	</a:t>
            </a:r>
            <a:r>
              <a:rPr lang="fr-FR" dirty="0" smtClean="0"/>
              <a:t>	</a:t>
            </a:r>
            <a:r>
              <a:rPr lang="fr-FR" sz="2400" dirty="0" smtClean="0"/>
              <a:t>- Celles qui restreignent les libertés et les droits des salariés (ex :fouilles obligatoires, tenue vestimentaire …)</a:t>
            </a:r>
          </a:p>
          <a:p>
            <a:pPr>
              <a:buNone/>
            </a:pPr>
            <a:r>
              <a:rPr lang="fr-FR" sz="2400" dirty="0"/>
              <a:t>	</a:t>
            </a:r>
            <a:r>
              <a:rPr lang="fr-FR" sz="2400" dirty="0" smtClean="0"/>
              <a:t>	-  Celles qui posent des conditions moins favorables aux salariés que les dispositions du Code du Travail ou autres textes en vigueur</a:t>
            </a:r>
          </a:p>
          <a:p>
            <a:pPr>
              <a:buNone/>
            </a:pPr>
            <a:r>
              <a:rPr lang="fr-FR" sz="2400" dirty="0"/>
              <a:t>	</a:t>
            </a:r>
            <a:r>
              <a:rPr lang="fr-FR" sz="2400" dirty="0" smtClean="0"/>
              <a:t>	- Celles qui nécessitent un consentement individuel: exemple de la clause de mobilité</a:t>
            </a:r>
          </a:p>
          <a:p>
            <a:pPr>
              <a:buFontTx/>
              <a:buChar char="-"/>
            </a:pPr>
            <a:endParaRPr lang="fr-F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u="sng" dirty="0" smtClean="0"/>
              <a:t>3 - L’ADOPTION INTERNE DU REGLEMENT INTERIEUR </a:t>
            </a:r>
            <a:endParaRPr lang="fr-FR" b="1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dirty="0" smtClean="0"/>
              <a:t>- L’article 138 </a:t>
            </a:r>
            <a:r>
              <a:rPr lang="fr-FR" dirty="0" smtClean="0"/>
              <a:t>du Code du Travail pose la règle de </a:t>
            </a:r>
            <a:r>
              <a:rPr lang="fr-FR" b="1" dirty="0" smtClean="0"/>
              <a:t>la </a:t>
            </a:r>
            <a:r>
              <a:rPr lang="fr-FR" b="1" smtClean="0"/>
              <a:t>communication </a:t>
            </a:r>
            <a:r>
              <a:rPr lang="fr-FR" smtClean="0"/>
              <a:t>: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« …. Après avoir été communiqué aux délégués des salariés et aux représentants syndicaux de l’entreprise, le cas échéant ».</a:t>
            </a:r>
          </a:p>
          <a:p>
            <a:pPr>
              <a:buNone/>
            </a:pPr>
            <a:r>
              <a:rPr lang="fr-FR" b="1" dirty="0"/>
              <a:t>-</a:t>
            </a:r>
            <a:r>
              <a:rPr lang="fr-FR" dirty="0" smtClean="0"/>
              <a:t> L’article 138 confirme que les conditions de consultation et d’approbation du Code du Travail s’appliquent à toutes les modifications ultérieures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236</Words>
  <Application>Microsoft Office PowerPoint</Application>
  <PresentationFormat>Affichage à l'écran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Le Règlement Intérieur : document obligatoire et outil indispensable à la bonne gestion des entreprises</vt:lpstr>
      <vt:lpstr>1 - POURQUOI UN REGLEMENT INTERIEUR?</vt:lpstr>
      <vt:lpstr>1-2 UTILITE PRATIQUE  DU REGLEMENT INTERIEUR  </vt:lpstr>
      <vt:lpstr>2 - QUEL CONTENU DONNER AU REGLEMENT INTERIEUR </vt:lpstr>
      <vt:lpstr>2-2 : CE QUE PREVOIT LE CODE DU TRAVAIL MAROCAIN</vt:lpstr>
      <vt:lpstr>2-3 : CE QU’IL EST UTILE DE PREVOIR HORS CADRE LEGAL OBLIGATOIRE</vt:lpstr>
      <vt:lpstr>2-4 : LES CLAUSES INTERDITES EN DROIT MAROCAIN</vt:lpstr>
      <vt:lpstr>Diapositive 8</vt:lpstr>
      <vt:lpstr>3 - L’ADOPTION INTERNE DU REGLEMENT INTERIEUR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Ibetissame</dc:creator>
  <cp:lastModifiedBy>user</cp:lastModifiedBy>
  <cp:revision>19</cp:revision>
  <dcterms:created xsi:type="dcterms:W3CDTF">2014-03-16T15:17:02Z</dcterms:created>
  <dcterms:modified xsi:type="dcterms:W3CDTF">2015-03-30T14:47:25Z</dcterms:modified>
</cp:coreProperties>
</file>