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2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3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293" r:id="rId6"/>
    <p:sldId id="316" r:id="rId7"/>
    <p:sldId id="357" r:id="rId8"/>
    <p:sldId id="358" r:id="rId9"/>
    <p:sldId id="359" r:id="rId10"/>
    <p:sldId id="303" r:id="rId11"/>
    <p:sldId id="304" r:id="rId12"/>
    <p:sldId id="260" r:id="rId13"/>
    <p:sldId id="301" r:id="rId14"/>
    <p:sldId id="305" r:id="rId15"/>
    <p:sldId id="306" r:id="rId16"/>
    <p:sldId id="307" r:id="rId17"/>
    <p:sldId id="308" r:id="rId18"/>
    <p:sldId id="294" r:id="rId19"/>
    <p:sldId id="295" r:id="rId20"/>
    <p:sldId id="287" r:id="rId21"/>
    <p:sldId id="266" r:id="rId22"/>
    <p:sldId id="270" r:id="rId23"/>
  </p:sldIdLst>
  <p:sldSz cx="9906000" cy="6858000" type="A4"/>
  <p:notesSz cx="6662738" cy="9926638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BE8"/>
    <a:srgbClr val="1164A6"/>
    <a:srgbClr val="000000"/>
    <a:srgbClr val="4D4D4D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59" autoAdjust="0"/>
    <p:restoredTop sz="94434" autoAdjust="0"/>
  </p:normalViewPr>
  <p:slideViewPr>
    <p:cSldViewPr snapToGrid="0" snapToObjects="1" showGuides="1">
      <p:cViewPr varScale="1">
        <p:scale>
          <a:sx n="70" d="100"/>
          <a:sy n="70" d="100"/>
        </p:scale>
        <p:origin x="930" y="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976" y="96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F37BB-916D-46E8-A002-D84A3C19A17B}" type="datetimeFigureOut">
              <a:rPr lang="fr-FR" smtClean="0"/>
              <a:t>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3488" y="942975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57C96-BECA-41AD-99E7-89F38235C2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372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2" y="2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5A6CE-42F9-4E01-AD14-17456ACECB09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2938" y="744538"/>
            <a:ext cx="537686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2" y="9428585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C575A-FA3C-4170-BDE2-E20A3839939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2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2938" y="744538"/>
            <a:ext cx="537686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fr-FR" smtClean="0"/>
              <a:pPr/>
              <a:t>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9308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97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39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20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" y="1589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5" descr="Couv 1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176"/>
            <a:ext cx="9906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92268" y="3263706"/>
            <a:ext cx="4276941" cy="3179428"/>
          </a:xfrm>
          <a:prstGeom prst="round2DiagRect">
            <a:avLst>
              <a:gd name="adj1" fmla="val 108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199" y="1508760"/>
            <a:ext cx="8997697" cy="4590288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992800" cy="4590000"/>
          </a:xfrm>
          <a:prstGeom prst="rect">
            <a:avLst/>
          </a:prstGeom>
        </p:spPr>
        <p:txBody>
          <a:bodyPr lIns="0" tIns="0" rIns="0" bIns="0"/>
          <a:lstStyle>
            <a:lvl1pPr marL="0" indent="-172800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tabLst/>
              <a:defRPr b="0"/>
            </a:lvl1pPr>
            <a:lvl2pPr marL="630000" indent="-230400">
              <a:spcBef>
                <a:spcPts val="384"/>
              </a:spcBef>
              <a:buFont typeface="Arial" pitchFamily="34" charset="0"/>
              <a:buChar char="–"/>
              <a:defRPr/>
            </a:lvl2pPr>
            <a:lvl3pPr marL="1076400" indent="-230400">
              <a:spcBef>
                <a:spcPts val="384"/>
              </a:spcBef>
              <a:defRPr/>
            </a:lvl3pPr>
            <a:lvl4pPr marL="1544400" indent="-2304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20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" y="1589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 descr="C:\Users\Home\Desktop\Amine\Cover-1.png"/>
          <p:cNvPicPr>
            <a:picLocks noChangeAspect="1" noChangeArrowheads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87" y="1587"/>
            <a:ext cx="9904413" cy="685641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 userDrawn="1"/>
        </p:nvSpPr>
        <p:spPr>
          <a:xfrm>
            <a:off x="0" y="5478379"/>
            <a:ext cx="9906000" cy="1379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254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73330" y="3000029"/>
            <a:ext cx="8604020" cy="112221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  <a:endParaRPr lang="fr-FR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73330" y="4122248"/>
            <a:ext cx="8604020" cy="764770"/>
          </a:xfrm>
        </p:spPr>
        <p:txBody>
          <a:bodyPr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62949" y="6550315"/>
            <a:ext cx="3322513" cy="18466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spAutoFit/>
          </a:bodyPr>
          <a:lstStyle/>
          <a:p>
            <a:r>
              <a:rPr lang="fr-FR" sz="1200" b="0" dirty="0" smtClean="0">
                <a:solidFill>
                  <a:srgbClr val="808080"/>
                </a:solidFill>
                <a:latin typeface="Arial Narrow" pitchFamily="34" charset="0"/>
                <a:cs typeface="Arial" pitchFamily="34" charset="0"/>
              </a:rPr>
              <a:t>Votre partenaire institutionnel pour le nearshoring au Maroc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3331" y="5076825"/>
            <a:ext cx="8604019" cy="304800"/>
          </a:xfrm>
        </p:spPr>
        <p:txBody>
          <a:bodyPr anchor="b"/>
          <a:lstStyle>
            <a:lvl1pPr>
              <a:defRPr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81100" y="5693065"/>
            <a:ext cx="2006600" cy="8572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720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" y="1589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2000"/>
            <a:ext cx="8992800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8" name="Line 115"/>
          <p:cNvSpPr>
            <a:spLocks noChangeShapeType="1"/>
          </p:cNvSpPr>
          <p:nvPr/>
        </p:nvSpPr>
        <p:spPr bwMode="auto">
          <a:xfrm flipH="1">
            <a:off x="0" y="1003300"/>
            <a:ext cx="9906000" cy="0"/>
          </a:xfrm>
          <a:prstGeom prst="line">
            <a:avLst/>
          </a:prstGeom>
          <a:noFill/>
          <a:ln w="28575">
            <a:solidFill>
              <a:srgbClr val="1164A6"/>
            </a:solidFill>
            <a:round/>
            <a:headEnd/>
            <a:tailEnd/>
          </a:ln>
          <a:effectLst>
            <a:outerShdw dist="25400" dir="5400000" algn="ctr" rotWithShape="0">
              <a:srgbClr val="81CBE8"/>
            </a:outerShdw>
          </a:effectLst>
        </p:spPr>
        <p:txBody>
          <a:bodyPr/>
          <a:lstStyle/>
          <a:p>
            <a:endParaRPr lang="en-US" noProof="0"/>
          </a:p>
        </p:txBody>
      </p:sp>
      <p:sp>
        <p:nvSpPr>
          <p:cNvPr id="10" name="TextBox 9"/>
          <p:cNvSpPr txBox="1"/>
          <p:nvPr/>
        </p:nvSpPr>
        <p:spPr>
          <a:xfrm>
            <a:off x="9259200" y="6674400"/>
            <a:ext cx="190500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3E389-1311-4796-9190-1F74A8EADEA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9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sz="900" dirty="0" smtClean="0">
              <a:latin typeface="Arial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08760"/>
            <a:ext cx="8997697" cy="4590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4" r:id="rId4"/>
    <p:sldLayoutId id="2147483655" r:id="rId5"/>
    <p:sldLayoutId id="2147483660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84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tags" Target="../tags/tag183.xml"/><Relationship Id="rId18" Type="http://schemas.openxmlformats.org/officeDocument/2006/relationships/tags" Target="../tags/tag188.xml"/><Relationship Id="rId26" Type="http://schemas.openxmlformats.org/officeDocument/2006/relationships/oleObject" Target="../embeddings/oleObject15.bin"/><Relationship Id="rId3" Type="http://schemas.openxmlformats.org/officeDocument/2006/relationships/tags" Target="../tags/tag173.xml"/><Relationship Id="rId21" Type="http://schemas.openxmlformats.org/officeDocument/2006/relationships/slideLayout" Target="../slideLayouts/slideLayout4.xml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17" Type="http://schemas.openxmlformats.org/officeDocument/2006/relationships/tags" Target="../tags/tag187.xml"/><Relationship Id="rId25" Type="http://schemas.openxmlformats.org/officeDocument/2006/relationships/image" Target="../media/image13.emf"/><Relationship Id="rId2" Type="http://schemas.openxmlformats.org/officeDocument/2006/relationships/tags" Target="../tags/tag172.xml"/><Relationship Id="rId16" Type="http://schemas.openxmlformats.org/officeDocument/2006/relationships/tags" Target="../tags/tag186.xml"/><Relationship Id="rId20" Type="http://schemas.openxmlformats.org/officeDocument/2006/relationships/tags" Target="../tags/tag190.xml"/><Relationship Id="rId29" Type="http://schemas.openxmlformats.org/officeDocument/2006/relationships/image" Target="../media/image5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24" Type="http://schemas.openxmlformats.org/officeDocument/2006/relationships/oleObject" Target="../embeddings/oleObject14.bin"/><Relationship Id="rId5" Type="http://schemas.openxmlformats.org/officeDocument/2006/relationships/tags" Target="../tags/tag175.xml"/><Relationship Id="rId15" Type="http://schemas.openxmlformats.org/officeDocument/2006/relationships/tags" Target="../tags/tag185.xml"/><Relationship Id="rId23" Type="http://schemas.openxmlformats.org/officeDocument/2006/relationships/image" Target="../media/image6.emf"/><Relationship Id="rId28" Type="http://schemas.openxmlformats.org/officeDocument/2006/relationships/image" Target="../media/image15.png"/><Relationship Id="rId10" Type="http://schemas.openxmlformats.org/officeDocument/2006/relationships/tags" Target="../tags/tag180.xml"/><Relationship Id="rId19" Type="http://schemas.openxmlformats.org/officeDocument/2006/relationships/tags" Target="../tags/tag189.xml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tags" Target="../tags/tag184.xml"/><Relationship Id="rId22" Type="http://schemas.openxmlformats.org/officeDocument/2006/relationships/oleObject" Target="../embeddings/oleObject13.bin"/><Relationship Id="rId27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18" Type="http://schemas.openxmlformats.org/officeDocument/2006/relationships/hyperlink" Target="http://www.bnpparibas.net/banque/portail/particulier/HomeUnivers?type=univers&amp;identifiant=Jeunes_20070709033459" TargetMode="External"/><Relationship Id="rId26" Type="http://schemas.openxmlformats.org/officeDocument/2006/relationships/image" Target="../media/image35.jpeg"/><Relationship Id="rId3" Type="http://schemas.openxmlformats.org/officeDocument/2006/relationships/tags" Target="../tags/tag193.xml"/><Relationship Id="rId21" Type="http://schemas.openxmlformats.org/officeDocument/2006/relationships/image" Target="../media/image30.png"/><Relationship Id="rId7" Type="http://schemas.openxmlformats.org/officeDocument/2006/relationships/image" Target="../media/image18.jpeg"/><Relationship Id="rId12" Type="http://schemas.openxmlformats.org/officeDocument/2006/relationships/image" Target="../media/image23.gif"/><Relationship Id="rId17" Type="http://schemas.openxmlformats.org/officeDocument/2006/relationships/image" Target="../media/image27.jpeg"/><Relationship Id="rId25" Type="http://schemas.openxmlformats.org/officeDocument/2006/relationships/image" Target="../media/image34.jpeg"/><Relationship Id="rId2" Type="http://schemas.openxmlformats.org/officeDocument/2006/relationships/tags" Target="../tags/tag192.xml"/><Relationship Id="rId16" Type="http://schemas.openxmlformats.org/officeDocument/2006/relationships/image" Target="../media/image26.jpeg"/><Relationship Id="rId20" Type="http://schemas.openxmlformats.org/officeDocument/2006/relationships/image" Target="../media/image29.gif"/><Relationship Id="rId29" Type="http://schemas.openxmlformats.org/officeDocument/2006/relationships/image" Target="../media/image38.png"/><Relationship Id="rId1" Type="http://schemas.openxmlformats.org/officeDocument/2006/relationships/tags" Target="../tags/tag191.xml"/><Relationship Id="rId6" Type="http://schemas.openxmlformats.org/officeDocument/2006/relationships/image" Target="../media/image17.emf"/><Relationship Id="rId11" Type="http://schemas.openxmlformats.org/officeDocument/2006/relationships/image" Target="../media/image22.jpeg"/><Relationship Id="rId24" Type="http://schemas.openxmlformats.org/officeDocument/2006/relationships/image" Target="../media/image33.jpeg"/><Relationship Id="rId5" Type="http://schemas.openxmlformats.org/officeDocument/2006/relationships/slideLayout" Target="../slideLayouts/slideLayout4.xml"/><Relationship Id="rId15" Type="http://schemas.openxmlformats.org/officeDocument/2006/relationships/hyperlink" Target="http://www.google.co.ma/imgres?imgurl=http://img2.generation-nt.com/ubisoft-logo_00060402.jpg&amp;imgrefurl=http://www.generation-nt.com/zoom-60402,1000481-ubisoft-logo.html&amp;usg=__TgFyc_Ih8aPMkE7HrEh77usZjZM=&amp;h=1966&amp;w=2371&amp;sz=128&amp;hl=fr&amp;start=1&amp;um=1&amp;itbs=1&amp;tbnid=ohIWEd33sozaeM:&amp;tbnh=124&amp;tbnw=150&amp;prev=/images?q=ubisoft+logo&amp;um=1&amp;hl=fr&amp;tbs=isch:1" TargetMode="External"/><Relationship Id="rId23" Type="http://schemas.openxmlformats.org/officeDocument/2006/relationships/image" Target="../media/image32.jpeg"/><Relationship Id="rId28" Type="http://schemas.openxmlformats.org/officeDocument/2006/relationships/image" Target="../media/image37.png"/><Relationship Id="rId10" Type="http://schemas.openxmlformats.org/officeDocument/2006/relationships/image" Target="../media/image21.jpeg"/><Relationship Id="rId19" Type="http://schemas.openxmlformats.org/officeDocument/2006/relationships/image" Target="../media/image28.jpeg"/><Relationship Id="rId4" Type="http://schemas.openxmlformats.org/officeDocument/2006/relationships/tags" Target="../tags/tag194.xml"/><Relationship Id="rId9" Type="http://schemas.openxmlformats.org/officeDocument/2006/relationships/image" Target="../media/image20.jpeg"/><Relationship Id="rId14" Type="http://schemas.openxmlformats.org/officeDocument/2006/relationships/image" Target="../media/image25.jpeg"/><Relationship Id="rId22" Type="http://schemas.openxmlformats.org/officeDocument/2006/relationships/image" Target="../media/image31.gif"/><Relationship Id="rId27" Type="http://schemas.openxmlformats.org/officeDocument/2006/relationships/image" Target="../media/image36.jpeg"/><Relationship Id="rId30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hyperlink" Target="http://www.google.com/url?sa=i&amp;source=images&amp;cd=&amp;cad=rja&amp;docid=7SbeBXfjCxJO0M&amp;tbnid=bOWTozRIW7KRvM:&amp;ved=0CAgQjRwwAA&amp;url=https://www.cartell.ie/2011/05/nct-was-investigated-but-no-problem-identified/pwc-logo-2010/&amp;ei=H8h3UYG2H9Ow7AanvYDoCA&amp;psig=AFQjCNE8MkzOB9NVUTpaUAjfbXwArFxwwg&amp;ust=1366890911594295" TargetMode="External"/><Relationship Id="rId18" Type="http://schemas.openxmlformats.org/officeDocument/2006/relationships/image" Target="../media/image48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0.jpeg"/><Relationship Id="rId12" Type="http://schemas.openxmlformats.org/officeDocument/2006/relationships/image" Target="../media/image44.jpeg"/><Relationship Id="rId17" Type="http://schemas.openxmlformats.org/officeDocument/2006/relationships/image" Target="../media/image47.jpeg"/><Relationship Id="rId2" Type="http://schemas.openxmlformats.org/officeDocument/2006/relationships/tags" Target="../tags/tag195.xml"/><Relationship Id="rId16" Type="http://schemas.openxmlformats.org/officeDocument/2006/relationships/image" Target="../media/image46.jpeg"/><Relationship Id="rId20" Type="http://schemas.openxmlformats.org/officeDocument/2006/relationships/image" Target="../media/image5.png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9.emf"/><Relationship Id="rId11" Type="http://schemas.openxmlformats.org/officeDocument/2006/relationships/hyperlink" Target="http://www.bnpparibas.net/banque/portail/particulier/HomeUnivers?type=univers&amp;identifiant=Jeunes_20070709033459" TargetMode="External"/><Relationship Id="rId5" Type="http://schemas.openxmlformats.org/officeDocument/2006/relationships/image" Target="../media/image6.emf"/><Relationship Id="rId15" Type="http://schemas.openxmlformats.org/officeDocument/2006/relationships/hyperlink" Target="http://www.google.com/url?sa=i&amp;rct=j&amp;q=&amp;esrc=s&amp;frm=1&amp;source=images&amp;cd=&amp;cad=rja&amp;docid=MhL-z94xj_ycEM&amp;tbnid=opStLyKH6rrGhM:&amp;ved=0CAUQjRw&amp;url=http://www.worldcup-chauxneuve.fr/en/partenaires-prives&amp;ei=VMh3UbfBHqy20QX6j4GIBA&amp;bvm=bv.45580626,d.ZGU&amp;psig=AFQjCNERcppOtGphQjMDa7BkPsAQ0xb4lw&amp;ust=1366890959200568" TargetMode="External"/><Relationship Id="rId10" Type="http://schemas.openxmlformats.org/officeDocument/2006/relationships/image" Target="../media/image43.jpeg"/><Relationship Id="rId19" Type="http://schemas.openxmlformats.org/officeDocument/2006/relationships/image" Target="../media/image49.jpe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42.jpeg"/><Relationship Id="rId1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197.xml"/><Relationship Id="rId7" Type="http://schemas.openxmlformats.org/officeDocument/2006/relationships/oleObject" Target="../embeddings/oleObject17.bin"/><Relationship Id="rId2" Type="http://schemas.openxmlformats.org/officeDocument/2006/relationships/tags" Target="../tags/tag196.xml"/><Relationship Id="rId1" Type="http://schemas.openxmlformats.org/officeDocument/2006/relationships/vmlDrawing" Target="../drawings/vmlDrawing12.v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99.xml"/><Relationship Id="rId10" Type="http://schemas.openxmlformats.org/officeDocument/2006/relationships/image" Target="../media/image5.png"/><Relationship Id="rId4" Type="http://schemas.openxmlformats.org/officeDocument/2006/relationships/tags" Target="../tags/tag198.xml"/><Relationship Id="rId9" Type="http://schemas.openxmlformats.org/officeDocument/2006/relationships/slide" Target="slide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3" Type="http://schemas.openxmlformats.org/officeDocument/2006/relationships/tags" Target="../tags/tag202.xml"/><Relationship Id="rId7" Type="http://schemas.openxmlformats.org/officeDocument/2006/relationships/tags" Target="../tags/tag206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image" Target="../media/image5.png"/><Relationship Id="rId5" Type="http://schemas.openxmlformats.org/officeDocument/2006/relationships/tags" Target="../tags/tag204.xml"/><Relationship Id="rId10" Type="http://schemas.openxmlformats.org/officeDocument/2006/relationships/image" Target="../media/image50.png"/><Relationship Id="rId4" Type="http://schemas.openxmlformats.org/officeDocument/2006/relationships/tags" Target="../tags/tag203.xml"/><Relationship Id="rId9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tags" Target="../tags/tag219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209.xml"/><Relationship Id="rId21" Type="http://schemas.openxmlformats.org/officeDocument/2006/relationships/image" Target="../media/image22.jpeg"/><Relationship Id="rId7" Type="http://schemas.openxmlformats.org/officeDocument/2006/relationships/tags" Target="../tags/tag213.xml"/><Relationship Id="rId12" Type="http://schemas.openxmlformats.org/officeDocument/2006/relationships/tags" Target="../tags/tag218.xml"/><Relationship Id="rId17" Type="http://schemas.openxmlformats.org/officeDocument/2006/relationships/tags" Target="../tags/tag223.xml"/><Relationship Id="rId2" Type="http://schemas.openxmlformats.org/officeDocument/2006/relationships/tags" Target="../tags/tag208.xml"/><Relationship Id="rId16" Type="http://schemas.openxmlformats.org/officeDocument/2006/relationships/tags" Target="../tags/tag222.xml"/><Relationship Id="rId20" Type="http://schemas.openxmlformats.org/officeDocument/2006/relationships/image" Target="../media/image6.emf"/><Relationship Id="rId1" Type="http://schemas.openxmlformats.org/officeDocument/2006/relationships/vmlDrawing" Target="../drawings/vmlDrawing13.vml"/><Relationship Id="rId6" Type="http://schemas.openxmlformats.org/officeDocument/2006/relationships/tags" Target="../tags/tag212.xml"/><Relationship Id="rId11" Type="http://schemas.openxmlformats.org/officeDocument/2006/relationships/tags" Target="../tags/tag217.xml"/><Relationship Id="rId5" Type="http://schemas.openxmlformats.org/officeDocument/2006/relationships/tags" Target="../tags/tag211.xml"/><Relationship Id="rId15" Type="http://schemas.openxmlformats.org/officeDocument/2006/relationships/tags" Target="../tags/tag221.xml"/><Relationship Id="rId10" Type="http://schemas.openxmlformats.org/officeDocument/2006/relationships/tags" Target="../tags/tag216.xml"/><Relationship Id="rId19" Type="http://schemas.openxmlformats.org/officeDocument/2006/relationships/oleObject" Target="../embeddings/oleObject18.bin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4" Type="http://schemas.openxmlformats.org/officeDocument/2006/relationships/tags" Target="../tags/tag220.xml"/><Relationship Id="rId2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30.xml"/><Relationship Id="rId21" Type="http://schemas.openxmlformats.org/officeDocument/2006/relationships/tags" Target="../tags/tag25.xml"/><Relationship Id="rId42" Type="http://schemas.openxmlformats.org/officeDocument/2006/relationships/tags" Target="../tags/tag46.xml"/><Relationship Id="rId47" Type="http://schemas.openxmlformats.org/officeDocument/2006/relationships/tags" Target="../tags/tag51.xml"/><Relationship Id="rId63" Type="http://schemas.openxmlformats.org/officeDocument/2006/relationships/tags" Target="../tags/tag67.xml"/><Relationship Id="rId68" Type="http://schemas.openxmlformats.org/officeDocument/2006/relationships/notesSlide" Target="../notesSlides/notesSlide2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9" Type="http://schemas.openxmlformats.org/officeDocument/2006/relationships/tags" Target="../tags/tag33.xml"/><Relationship Id="rId11" Type="http://schemas.openxmlformats.org/officeDocument/2006/relationships/tags" Target="../tags/tag15.xml"/><Relationship Id="rId24" Type="http://schemas.openxmlformats.org/officeDocument/2006/relationships/tags" Target="../tags/tag28.xml"/><Relationship Id="rId32" Type="http://schemas.openxmlformats.org/officeDocument/2006/relationships/tags" Target="../tags/tag36.xml"/><Relationship Id="rId37" Type="http://schemas.openxmlformats.org/officeDocument/2006/relationships/tags" Target="../tags/tag41.xml"/><Relationship Id="rId40" Type="http://schemas.openxmlformats.org/officeDocument/2006/relationships/tags" Target="../tags/tag44.xml"/><Relationship Id="rId45" Type="http://schemas.openxmlformats.org/officeDocument/2006/relationships/tags" Target="../tags/tag49.xml"/><Relationship Id="rId53" Type="http://schemas.openxmlformats.org/officeDocument/2006/relationships/tags" Target="../tags/tag57.xml"/><Relationship Id="rId58" Type="http://schemas.openxmlformats.org/officeDocument/2006/relationships/tags" Target="../tags/tag62.xml"/><Relationship Id="rId66" Type="http://schemas.openxmlformats.org/officeDocument/2006/relationships/tags" Target="../tags/tag70.xml"/><Relationship Id="rId5" Type="http://schemas.openxmlformats.org/officeDocument/2006/relationships/tags" Target="../tags/tag9.xml"/><Relationship Id="rId61" Type="http://schemas.openxmlformats.org/officeDocument/2006/relationships/tags" Target="../tags/tag65.xml"/><Relationship Id="rId19" Type="http://schemas.openxmlformats.org/officeDocument/2006/relationships/tags" Target="../tags/tag23.xml"/><Relationship Id="rId14" Type="http://schemas.openxmlformats.org/officeDocument/2006/relationships/tags" Target="../tags/tag18.xml"/><Relationship Id="rId22" Type="http://schemas.openxmlformats.org/officeDocument/2006/relationships/tags" Target="../tags/tag26.xml"/><Relationship Id="rId27" Type="http://schemas.openxmlformats.org/officeDocument/2006/relationships/tags" Target="../tags/tag31.xml"/><Relationship Id="rId30" Type="http://schemas.openxmlformats.org/officeDocument/2006/relationships/tags" Target="../tags/tag34.xml"/><Relationship Id="rId35" Type="http://schemas.openxmlformats.org/officeDocument/2006/relationships/tags" Target="../tags/tag39.xml"/><Relationship Id="rId43" Type="http://schemas.openxmlformats.org/officeDocument/2006/relationships/tags" Target="../tags/tag47.xml"/><Relationship Id="rId48" Type="http://schemas.openxmlformats.org/officeDocument/2006/relationships/tags" Target="../tags/tag52.xml"/><Relationship Id="rId56" Type="http://schemas.openxmlformats.org/officeDocument/2006/relationships/tags" Target="../tags/tag60.xml"/><Relationship Id="rId64" Type="http://schemas.openxmlformats.org/officeDocument/2006/relationships/tags" Target="../tags/tag68.xml"/><Relationship Id="rId69" Type="http://schemas.openxmlformats.org/officeDocument/2006/relationships/oleObject" Target="../embeddings/oleObject5.bin"/><Relationship Id="rId8" Type="http://schemas.openxmlformats.org/officeDocument/2006/relationships/tags" Target="../tags/tag12.xml"/><Relationship Id="rId51" Type="http://schemas.openxmlformats.org/officeDocument/2006/relationships/tags" Target="../tags/tag55.xml"/><Relationship Id="rId72" Type="http://schemas.openxmlformats.org/officeDocument/2006/relationships/image" Target="../media/image7.emf"/><Relationship Id="rId3" Type="http://schemas.openxmlformats.org/officeDocument/2006/relationships/tags" Target="../tags/tag7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tags" Target="../tags/tag29.xml"/><Relationship Id="rId33" Type="http://schemas.openxmlformats.org/officeDocument/2006/relationships/tags" Target="../tags/tag37.xml"/><Relationship Id="rId38" Type="http://schemas.openxmlformats.org/officeDocument/2006/relationships/tags" Target="../tags/tag42.xml"/><Relationship Id="rId46" Type="http://schemas.openxmlformats.org/officeDocument/2006/relationships/tags" Target="../tags/tag50.xml"/><Relationship Id="rId59" Type="http://schemas.openxmlformats.org/officeDocument/2006/relationships/tags" Target="../tags/tag63.xml"/><Relationship Id="rId67" Type="http://schemas.openxmlformats.org/officeDocument/2006/relationships/slideLayout" Target="../slideLayouts/slideLayout4.xml"/><Relationship Id="rId20" Type="http://schemas.openxmlformats.org/officeDocument/2006/relationships/tags" Target="../tags/tag24.xml"/><Relationship Id="rId41" Type="http://schemas.openxmlformats.org/officeDocument/2006/relationships/tags" Target="../tags/tag45.xml"/><Relationship Id="rId54" Type="http://schemas.openxmlformats.org/officeDocument/2006/relationships/tags" Target="../tags/tag58.xml"/><Relationship Id="rId62" Type="http://schemas.openxmlformats.org/officeDocument/2006/relationships/tags" Target="../tags/tag66.xml"/><Relationship Id="rId70" Type="http://schemas.openxmlformats.org/officeDocument/2006/relationships/image" Target="../media/image6.emf"/><Relationship Id="rId1" Type="http://schemas.openxmlformats.org/officeDocument/2006/relationships/vmlDrawing" Target="../drawings/vmlDrawing5.vml"/><Relationship Id="rId6" Type="http://schemas.openxmlformats.org/officeDocument/2006/relationships/tags" Target="../tags/tag10.xml"/><Relationship Id="rId15" Type="http://schemas.openxmlformats.org/officeDocument/2006/relationships/tags" Target="../tags/tag19.xml"/><Relationship Id="rId23" Type="http://schemas.openxmlformats.org/officeDocument/2006/relationships/tags" Target="../tags/tag27.xml"/><Relationship Id="rId28" Type="http://schemas.openxmlformats.org/officeDocument/2006/relationships/tags" Target="../tags/tag32.xml"/><Relationship Id="rId36" Type="http://schemas.openxmlformats.org/officeDocument/2006/relationships/tags" Target="../tags/tag40.xml"/><Relationship Id="rId49" Type="http://schemas.openxmlformats.org/officeDocument/2006/relationships/tags" Target="../tags/tag53.xml"/><Relationship Id="rId57" Type="http://schemas.openxmlformats.org/officeDocument/2006/relationships/tags" Target="../tags/tag61.xml"/><Relationship Id="rId10" Type="http://schemas.openxmlformats.org/officeDocument/2006/relationships/tags" Target="../tags/tag14.xml"/><Relationship Id="rId31" Type="http://schemas.openxmlformats.org/officeDocument/2006/relationships/tags" Target="../tags/tag35.xml"/><Relationship Id="rId44" Type="http://schemas.openxmlformats.org/officeDocument/2006/relationships/tags" Target="../tags/tag48.xml"/><Relationship Id="rId52" Type="http://schemas.openxmlformats.org/officeDocument/2006/relationships/tags" Target="../tags/tag56.xml"/><Relationship Id="rId60" Type="http://schemas.openxmlformats.org/officeDocument/2006/relationships/tags" Target="../tags/tag64.xml"/><Relationship Id="rId65" Type="http://schemas.openxmlformats.org/officeDocument/2006/relationships/tags" Target="../tags/tag69.xml"/><Relationship Id="rId73" Type="http://schemas.openxmlformats.org/officeDocument/2006/relationships/image" Target="../media/image5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39" Type="http://schemas.openxmlformats.org/officeDocument/2006/relationships/tags" Target="../tags/tag43.xml"/><Relationship Id="rId34" Type="http://schemas.openxmlformats.org/officeDocument/2006/relationships/tags" Target="../tags/tag38.xml"/><Relationship Id="rId50" Type="http://schemas.openxmlformats.org/officeDocument/2006/relationships/tags" Target="../tags/tag54.xml"/><Relationship Id="rId55" Type="http://schemas.openxmlformats.org/officeDocument/2006/relationships/tags" Target="../tags/tag59.xml"/><Relationship Id="rId7" Type="http://schemas.openxmlformats.org/officeDocument/2006/relationships/tags" Target="../tags/tag11.xml"/><Relationship Id="rId71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95.xml"/><Relationship Id="rId21" Type="http://schemas.openxmlformats.org/officeDocument/2006/relationships/tags" Target="../tags/tag90.xml"/><Relationship Id="rId42" Type="http://schemas.openxmlformats.org/officeDocument/2006/relationships/tags" Target="../tags/tag111.xml"/><Relationship Id="rId47" Type="http://schemas.openxmlformats.org/officeDocument/2006/relationships/tags" Target="../tags/tag116.xml"/><Relationship Id="rId63" Type="http://schemas.openxmlformats.org/officeDocument/2006/relationships/tags" Target="../tags/tag132.xml"/><Relationship Id="rId68" Type="http://schemas.openxmlformats.org/officeDocument/2006/relationships/image" Target="../media/image6.emf"/><Relationship Id="rId7" Type="http://schemas.openxmlformats.org/officeDocument/2006/relationships/tags" Target="../tags/tag76.xml"/><Relationship Id="rId71" Type="http://schemas.openxmlformats.org/officeDocument/2006/relationships/image" Target="../media/image5.png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9" Type="http://schemas.openxmlformats.org/officeDocument/2006/relationships/tags" Target="../tags/tag98.xml"/><Relationship Id="rId11" Type="http://schemas.openxmlformats.org/officeDocument/2006/relationships/tags" Target="../tags/tag80.xml"/><Relationship Id="rId24" Type="http://schemas.openxmlformats.org/officeDocument/2006/relationships/tags" Target="../tags/tag93.xml"/><Relationship Id="rId32" Type="http://schemas.openxmlformats.org/officeDocument/2006/relationships/tags" Target="../tags/tag101.xml"/><Relationship Id="rId37" Type="http://schemas.openxmlformats.org/officeDocument/2006/relationships/tags" Target="../tags/tag106.xml"/><Relationship Id="rId40" Type="http://schemas.openxmlformats.org/officeDocument/2006/relationships/tags" Target="../tags/tag109.xml"/><Relationship Id="rId45" Type="http://schemas.openxmlformats.org/officeDocument/2006/relationships/tags" Target="../tags/tag114.xml"/><Relationship Id="rId53" Type="http://schemas.openxmlformats.org/officeDocument/2006/relationships/tags" Target="../tags/tag122.xml"/><Relationship Id="rId58" Type="http://schemas.openxmlformats.org/officeDocument/2006/relationships/tags" Target="../tags/tag127.xml"/><Relationship Id="rId66" Type="http://schemas.openxmlformats.org/officeDocument/2006/relationships/slideLayout" Target="../slideLayouts/slideLayout4.xml"/><Relationship Id="rId5" Type="http://schemas.openxmlformats.org/officeDocument/2006/relationships/tags" Target="../tags/tag74.xml"/><Relationship Id="rId61" Type="http://schemas.openxmlformats.org/officeDocument/2006/relationships/tags" Target="../tags/tag130.xml"/><Relationship Id="rId19" Type="http://schemas.openxmlformats.org/officeDocument/2006/relationships/tags" Target="../tags/tag88.xml"/><Relationship Id="rId14" Type="http://schemas.openxmlformats.org/officeDocument/2006/relationships/tags" Target="../tags/tag83.xml"/><Relationship Id="rId22" Type="http://schemas.openxmlformats.org/officeDocument/2006/relationships/tags" Target="../tags/tag91.xml"/><Relationship Id="rId27" Type="http://schemas.openxmlformats.org/officeDocument/2006/relationships/tags" Target="../tags/tag96.xml"/><Relationship Id="rId30" Type="http://schemas.openxmlformats.org/officeDocument/2006/relationships/tags" Target="../tags/tag99.xml"/><Relationship Id="rId35" Type="http://schemas.openxmlformats.org/officeDocument/2006/relationships/tags" Target="../tags/tag104.xml"/><Relationship Id="rId43" Type="http://schemas.openxmlformats.org/officeDocument/2006/relationships/tags" Target="../tags/tag112.xml"/><Relationship Id="rId48" Type="http://schemas.openxmlformats.org/officeDocument/2006/relationships/tags" Target="../tags/tag117.xml"/><Relationship Id="rId56" Type="http://schemas.openxmlformats.org/officeDocument/2006/relationships/tags" Target="../tags/tag125.xml"/><Relationship Id="rId64" Type="http://schemas.openxmlformats.org/officeDocument/2006/relationships/tags" Target="../tags/tag133.xml"/><Relationship Id="rId69" Type="http://schemas.openxmlformats.org/officeDocument/2006/relationships/oleObject" Target="../embeddings/oleObject8.bin"/><Relationship Id="rId8" Type="http://schemas.openxmlformats.org/officeDocument/2006/relationships/tags" Target="../tags/tag77.xml"/><Relationship Id="rId51" Type="http://schemas.openxmlformats.org/officeDocument/2006/relationships/tags" Target="../tags/tag120.xml"/><Relationship Id="rId3" Type="http://schemas.openxmlformats.org/officeDocument/2006/relationships/tags" Target="../tags/tag72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5" Type="http://schemas.openxmlformats.org/officeDocument/2006/relationships/tags" Target="../tags/tag94.xml"/><Relationship Id="rId33" Type="http://schemas.openxmlformats.org/officeDocument/2006/relationships/tags" Target="../tags/tag102.xml"/><Relationship Id="rId38" Type="http://schemas.openxmlformats.org/officeDocument/2006/relationships/tags" Target="../tags/tag107.xml"/><Relationship Id="rId46" Type="http://schemas.openxmlformats.org/officeDocument/2006/relationships/tags" Target="../tags/tag115.xml"/><Relationship Id="rId59" Type="http://schemas.openxmlformats.org/officeDocument/2006/relationships/tags" Target="../tags/tag128.xml"/><Relationship Id="rId67" Type="http://schemas.openxmlformats.org/officeDocument/2006/relationships/oleObject" Target="../embeddings/oleObject7.bin"/><Relationship Id="rId20" Type="http://schemas.openxmlformats.org/officeDocument/2006/relationships/tags" Target="../tags/tag89.xml"/><Relationship Id="rId41" Type="http://schemas.openxmlformats.org/officeDocument/2006/relationships/tags" Target="../tags/tag110.xml"/><Relationship Id="rId54" Type="http://schemas.openxmlformats.org/officeDocument/2006/relationships/tags" Target="../tags/tag123.xml"/><Relationship Id="rId62" Type="http://schemas.openxmlformats.org/officeDocument/2006/relationships/tags" Target="../tags/tag131.xml"/><Relationship Id="rId70" Type="http://schemas.openxmlformats.org/officeDocument/2006/relationships/image" Target="../media/image8.emf"/><Relationship Id="rId1" Type="http://schemas.openxmlformats.org/officeDocument/2006/relationships/vmlDrawing" Target="../drawings/vmlDrawing6.vml"/><Relationship Id="rId6" Type="http://schemas.openxmlformats.org/officeDocument/2006/relationships/tags" Target="../tags/tag75.xml"/><Relationship Id="rId15" Type="http://schemas.openxmlformats.org/officeDocument/2006/relationships/tags" Target="../tags/tag84.xml"/><Relationship Id="rId23" Type="http://schemas.openxmlformats.org/officeDocument/2006/relationships/tags" Target="../tags/tag92.xml"/><Relationship Id="rId28" Type="http://schemas.openxmlformats.org/officeDocument/2006/relationships/tags" Target="../tags/tag97.xml"/><Relationship Id="rId36" Type="http://schemas.openxmlformats.org/officeDocument/2006/relationships/tags" Target="../tags/tag105.xml"/><Relationship Id="rId49" Type="http://schemas.openxmlformats.org/officeDocument/2006/relationships/tags" Target="../tags/tag118.xml"/><Relationship Id="rId57" Type="http://schemas.openxmlformats.org/officeDocument/2006/relationships/tags" Target="../tags/tag126.xml"/><Relationship Id="rId10" Type="http://schemas.openxmlformats.org/officeDocument/2006/relationships/tags" Target="../tags/tag79.xml"/><Relationship Id="rId31" Type="http://schemas.openxmlformats.org/officeDocument/2006/relationships/tags" Target="../tags/tag100.xml"/><Relationship Id="rId44" Type="http://schemas.openxmlformats.org/officeDocument/2006/relationships/tags" Target="../tags/tag113.xml"/><Relationship Id="rId52" Type="http://schemas.openxmlformats.org/officeDocument/2006/relationships/tags" Target="../tags/tag121.xml"/><Relationship Id="rId60" Type="http://schemas.openxmlformats.org/officeDocument/2006/relationships/tags" Target="../tags/tag129.xml"/><Relationship Id="rId65" Type="http://schemas.openxmlformats.org/officeDocument/2006/relationships/tags" Target="../tags/tag134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39" Type="http://schemas.openxmlformats.org/officeDocument/2006/relationships/tags" Target="../tags/tag108.xml"/><Relationship Id="rId34" Type="http://schemas.openxmlformats.org/officeDocument/2006/relationships/tags" Target="../tags/tag103.xml"/><Relationship Id="rId50" Type="http://schemas.openxmlformats.org/officeDocument/2006/relationships/tags" Target="../tags/tag119.xml"/><Relationship Id="rId55" Type="http://schemas.openxmlformats.org/officeDocument/2006/relationships/tags" Target="../tags/tag1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7" Type="http://schemas.openxmlformats.org/officeDocument/2006/relationships/image" Target="../media/image5.png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39.xml"/><Relationship Id="rId4" Type="http://schemas.openxmlformats.org/officeDocument/2006/relationships/tags" Target="../tags/tag13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image" Target="../media/image5.png"/><Relationship Id="rId2" Type="http://schemas.openxmlformats.org/officeDocument/2006/relationships/tags" Target="../tags/tag141.xml"/><Relationship Id="rId16" Type="http://schemas.openxmlformats.org/officeDocument/2006/relationships/slideLayout" Target="../slideLayouts/slideLayout4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tags" Target="../tags/tag166.xml"/><Relationship Id="rId18" Type="http://schemas.openxmlformats.org/officeDocument/2006/relationships/oleObject" Target="../embeddings/oleObject10.bin"/><Relationship Id="rId3" Type="http://schemas.openxmlformats.org/officeDocument/2006/relationships/tags" Target="../tags/tag156.xml"/><Relationship Id="rId21" Type="http://schemas.openxmlformats.org/officeDocument/2006/relationships/image" Target="../media/image11.emf"/><Relationship Id="rId7" Type="http://schemas.openxmlformats.org/officeDocument/2006/relationships/tags" Target="../tags/tag160.xml"/><Relationship Id="rId12" Type="http://schemas.openxmlformats.org/officeDocument/2006/relationships/tags" Target="../tags/tag165.xml"/><Relationship Id="rId17" Type="http://schemas.openxmlformats.org/officeDocument/2006/relationships/image" Target="../media/image6.emf"/><Relationship Id="rId2" Type="http://schemas.openxmlformats.org/officeDocument/2006/relationships/tags" Target="../tags/tag155.xml"/><Relationship Id="rId16" Type="http://schemas.openxmlformats.org/officeDocument/2006/relationships/oleObject" Target="../embeddings/oleObject9.bin"/><Relationship Id="rId20" Type="http://schemas.openxmlformats.org/officeDocument/2006/relationships/image" Target="../media/image10.png"/><Relationship Id="rId1" Type="http://schemas.openxmlformats.org/officeDocument/2006/relationships/vmlDrawing" Target="../drawings/vmlDrawing7.v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5" Type="http://schemas.openxmlformats.org/officeDocument/2006/relationships/tags" Target="../tags/tag158.xml"/><Relationship Id="rId15" Type="http://schemas.openxmlformats.org/officeDocument/2006/relationships/notesSlide" Target="../notesSlides/notesSlide3.xml"/><Relationship Id="rId10" Type="http://schemas.openxmlformats.org/officeDocument/2006/relationships/tags" Target="../tags/tag163.xml"/><Relationship Id="rId19" Type="http://schemas.openxmlformats.org/officeDocument/2006/relationships/image" Target="../media/image9.emf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slideLayout" Target="../slideLayouts/slideLayout4.xml"/><Relationship Id="rId2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168.xml"/><Relationship Id="rId7" Type="http://schemas.openxmlformats.org/officeDocument/2006/relationships/oleObject" Target="../embeddings/oleObject11.bin"/><Relationship Id="rId2" Type="http://schemas.openxmlformats.org/officeDocument/2006/relationships/tags" Target="../tags/tag167.xml"/><Relationship Id="rId1" Type="http://schemas.openxmlformats.org/officeDocument/2006/relationships/vmlDrawing" Target="../drawings/vmlDrawing8.v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70.xml"/><Relationship Id="rId10" Type="http://schemas.openxmlformats.org/officeDocument/2006/relationships/image" Target="../media/image5.png"/><Relationship Id="rId4" Type="http://schemas.openxmlformats.org/officeDocument/2006/relationships/tags" Target="../tags/tag169.xml"/><Relationship Id="rId9" Type="http://schemas.openxmlformats.org/officeDocument/2006/relationships/slide" Target="slide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tags" Target="../tags/tag17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20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" y="1589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54400" y="2810223"/>
            <a:ext cx="5212315" cy="1122218"/>
          </a:xfrm>
        </p:spPr>
        <p:txBody>
          <a:bodyPr/>
          <a:lstStyle/>
          <a:p>
            <a:pPr lvl="0"/>
            <a:r>
              <a:rPr lang="fr-FR" dirty="0" err="1" smtClean="0"/>
              <a:t>Offshoring</a:t>
            </a:r>
            <a:r>
              <a:rPr lang="fr-FR" dirty="0" smtClean="0"/>
              <a:t> au Maroc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79392" y="4312055"/>
            <a:ext cx="8604020" cy="764770"/>
          </a:xfrm>
        </p:spPr>
        <p:txBody>
          <a:bodyPr>
            <a:normAutofit fontScale="92500"/>
          </a:bodyPr>
          <a:lstStyle/>
          <a:p>
            <a:pPr lvl="0"/>
            <a:r>
              <a:rPr lang="fr-FR" b="1" dirty="0"/>
              <a:t>La fiscalité de l’</a:t>
            </a:r>
            <a:r>
              <a:rPr lang="fr-FR" b="1" dirty="0" err="1"/>
              <a:t>Offshoring</a:t>
            </a:r>
            <a:r>
              <a:rPr lang="fr-FR" b="1" dirty="0"/>
              <a:t> : gestion et </a:t>
            </a:r>
            <a:r>
              <a:rPr lang="fr-FR" b="1" dirty="0" smtClean="0"/>
              <a:t>optimisation</a:t>
            </a:r>
            <a:endParaRPr lang="fr-FR" b="1" dirty="0"/>
          </a:p>
          <a:p>
            <a:pPr lvl="0"/>
            <a:endParaRPr lang="fr-FR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08 avril 2015 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8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Picture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fr-FR" sz="1200" dirty="0" smtClea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2" name="ColumnHeader"/>
          <p:cNvSpPr>
            <a:spLocks noChangeArrowheads="1"/>
          </p:cNvSpPr>
          <p:nvPr/>
        </p:nvSpPr>
        <p:spPr bwMode="gray">
          <a:xfrm>
            <a:off x="457200" y="1962089"/>
            <a:ext cx="4113212" cy="40011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fr-FR" sz="1400" smtClean="0">
                <a:latin typeface="Arial" pitchFamily="34" charset="0"/>
                <a:cs typeface="Arial" pitchFamily="34" charset="0"/>
              </a:rPr>
              <a:t>CRM</a:t>
            </a:r>
            <a:r>
              <a:rPr lang="fr-FR" sz="1400" baseline="30000" smtClean="0">
                <a:latin typeface="Arial" pitchFamily="34" charset="0"/>
                <a:cs typeface="Arial" pitchFamily="34" charset="0"/>
              </a:rPr>
              <a:t>2</a:t>
            </a:r>
            <a:endParaRPr lang="fr-FR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999"/>
            <a:ext cx="8992799" cy="831600"/>
          </a:xfrm>
          <a:noFill/>
          <a:effectLst/>
        </p:spPr>
        <p:txBody>
          <a:bodyPr wrap="square"/>
          <a:lstStyle/>
          <a:p>
            <a:pPr lvl="0"/>
            <a:r>
              <a:rPr lang="fr-FR" smtClean="0">
                <a:solidFill>
                  <a:srgbClr val="1164A6"/>
                </a:solidFill>
                <a:latin typeface="Arial"/>
              </a:rPr>
              <a:t>Une opportunité de baisse des coûts de 50%</a:t>
            </a:r>
            <a:endParaRPr lang="en-US" dirty="0">
              <a:solidFill>
                <a:srgbClr val="1164A6"/>
              </a:solidFill>
              <a:latin typeface="Arial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gray">
          <a:xfrm>
            <a:off x="455613" y="6324600"/>
            <a:ext cx="8994775" cy="3286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fr-FR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Coûts complets hors marges, frais généraux centralisés et investissement initial 2. Coût complet moyen par </a:t>
            </a:r>
            <a:r>
              <a:rPr lang="fr-FR" sz="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ETP</a:t>
            </a:r>
            <a:r>
              <a:rPr lang="fr-FR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au Maroc de 14€/heure 3. Coût complet moyen par </a:t>
            </a:r>
            <a:r>
              <a:rPr lang="fr-FR" sz="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ETP</a:t>
            </a:r>
            <a:r>
              <a:rPr lang="fr-FR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au Maroc de 165€/jour</a:t>
            </a:r>
          </a:p>
          <a:p>
            <a:pPr>
              <a:lnSpc>
                <a:spcPct val="90000"/>
              </a:lnSpc>
            </a:pPr>
            <a:r>
              <a:rPr lang="fr-FR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Source: Everest (2010), Colliers</a:t>
            </a:r>
            <a:endParaRPr lang="fr-FR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lumnHeader"/>
          <p:cNvSpPr>
            <a:spLocks noChangeArrowheads="1"/>
          </p:cNvSpPr>
          <p:nvPr/>
        </p:nvSpPr>
        <p:spPr bwMode="gray">
          <a:xfrm>
            <a:off x="455613" y="1490017"/>
            <a:ext cx="8992799" cy="4308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Comparaison coût complet</a:t>
            </a:r>
            <a:r>
              <a:rPr lang="fr-FR" sz="16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par </a:t>
            </a:r>
            <a:r>
              <a:rPr lang="fr-FR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ETP</a:t>
            </a:r>
            <a:r>
              <a:rPr lang="fr-F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en base 100 (Total Maroc = 100)</a:t>
            </a:r>
            <a:endParaRPr lang="fr-FR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304800" y="2590800"/>
          <a:ext cx="4362514" cy="255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9" name="Chart" r:id="rId24" imgW="4362514" imgH="2552762" progId="MSGraph.Chart.8">
                  <p:embed followColorScheme="full"/>
                </p:oleObj>
              </mc:Choice>
              <mc:Fallback>
                <p:oleObj name="Chart" r:id="rId24" imgW="4362514" imgH="2552762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590800"/>
                        <a:ext cx="4362514" cy="255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>
            <p:custDataLst>
              <p:tags r:id="rId5"/>
            </p:custDataLst>
          </p:nvPr>
        </p:nvCxnSpPr>
        <p:spPr bwMode="gray">
          <a:xfrm>
            <a:off x="966787" y="2744787"/>
            <a:ext cx="2057400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6"/>
            </p:custDataLst>
          </p:nvPr>
        </p:nvCxnSpPr>
        <p:spPr bwMode="gray">
          <a:xfrm flipV="1">
            <a:off x="966787" y="2744787"/>
            <a:ext cx="0" cy="7620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7"/>
            </p:custDataLst>
          </p:nvPr>
        </p:nvCxnSpPr>
        <p:spPr bwMode="gray">
          <a:xfrm>
            <a:off x="3024187" y="2744787"/>
            <a:ext cx="0" cy="108585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0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1744662" y="2616200"/>
            <a:ext cx="501650" cy="25876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8080"/>
            </a:solidFill>
          </a:ln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E877067-4525-4BCF-A9F5-7A35CB3AA09E}" type="datetime'-''''52''''''''''''''''''''''''''''''''''%'''''''''''''">
              <a:rPr lang="en-US" sz="1200" smtClean="0"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-52%</a:t>
            </a:fld>
            <a:endParaRPr lang="fr-FR" sz="1200" dirty="0">
              <a:sym typeface="+mn-lt"/>
            </a:endParaRPr>
          </a:p>
        </p:txBody>
      </p:sp>
      <p:sp>
        <p:nvSpPr>
          <p:cNvPr id="16" name="Text Placeholder 36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3582987" y="5130800"/>
            <a:ext cx="939800" cy="547687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04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4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5200" indent="-2340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4C14321-3AEB-4E88-BA11-05E7C86232CD}" type="datetime''''' &#10;''Au''''tr''e''s'''' ''gra''nde''s'''''' ''''vi''lles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 
Autres grandes villes</a:t>
            </a:fld>
            <a:endParaRPr lang="fr-FR" sz="1200" b="0">
              <a:sym typeface="+mn-lt"/>
            </a:endParaRPr>
          </a:p>
        </p:txBody>
      </p:sp>
      <p:sp>
        <p:nvSpPr>
          <p:cNvPr id="17" name="Text Placeholder 34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2617787" y="5130800"/>
            <a:ext cx="812800" cy="547687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04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4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5200" indent="-2340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941EE9D-9A47-4C71-86EC-FFC2AB219485}" type="datetime'''&#10;''C''''''''''''a''sa''blanc''''''a'''' / R''aba''''t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
Casablanca / Rabat</a:t>
            </a:fld>
            <a:endParaRPr lang="fr-FR" sz="1200" b="0" dirty="0">
              <a:sym typeface="+mn-lt"/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1693862" y="5130800"/>
            <a:ext cx="603250" cy="365125"/>
          </a:xfrm>
          <a:prstGeom prst="rect">
            <a:avLst/>
          </a:prstGeom>
          <a:noFill/>
          <a:effectLst/>
        </p:spPr>
        <p:txBody>
          <a:bodyPr wrap="square" lIns="0" tIns="0" rIns="0" bIns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0B1AC16-88B4-436F-A09E-5ECD3D446F8D}" type="datetime'F''r''''''''a''n''c''''''e'' ''''''''Pro''''''vi''''n''c''e'">
              <a:rPr lang="en-US" sz="1200" b="0" smtClean="0"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France Province</a:t>
            </a:fld>
            <a:endParaRPr lang="fr-FR" sz="1200" b="0">
              <a:sym typeface="+mn-lt"/>
            </a:endParaRPr>
          </a:p>
        </p:txBody>
      </p:sp>
      <p:sp>
        <p:nvSpPr>
          <p:cNvPr id="19" name="Text Placeholder 42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509587" y="5130800"/>
            <a:ext cx="915987" cy="18256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04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4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5200" indent="-2340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B094AB9-406A-4E17-BD1C-08185D1070AF}" type="datetime'''Il''''''''e-''''''de''''''''''''''-F''ra''n''''''ce'''''''''">
              <a:rPr lang="en-US" sz="1200" b="0" smtClean="0"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Ile-de-France</a:t>
            </a:fld>
            <a:endParaRPr lang="fr-FR" sz="1200" b="0">
              <a:sym typeface="+mn-lt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5181600" y="2590800"/>
          <a:ext cx="4371962" cy="255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0" name="Chart" r:id="rId26" imgW="4371962" imgH="2552762" progId="MSGraph.Chart.8">
                  <p:embed followColorScheme="full"/>
                </p:oleObj>
              </mc:Choice>
              <mc:Fallback>
                <p:oleObj name="Chart" r:id="rId26" imgW="4371962" imgH="2552762" progId="MSGraph.Chart.8">
                  <p:embed followColorScheme="full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590800"/>
                        <a:ext cx="4371962" cy="255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/>
          <p:nvPr>
            <p:custDataLst>
              <p:tags r:id="rId14"/>
            </p:custDataLst>
          </p:nvPr>
        </p:nvCxnSpPr>
        <p:spPr bwMode="gray">
          <a:xfrm>
            <a:off x="8763000" y="2820987"/>
            <a:ext cx="0" cy="100965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15"/>
            </p:custDataLst>
          </p:nvPr>
        </p:nvCxnSpPr>
        <p:spPr bwMode="gray">
          <a:xfrm>
            <a:off x="6019800" y="2820987"/>
            <a:ext cx="2743200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16"/>
            </p:custDataLst>
          </p:nvPr>
        </p:nvCxnSpPr>
        <p:spPr bwMode="gray">
          <a:xfrm flipV="1">
            <a:off x="6019800" y="2820987"/>
            <a:ext cx="0" cy="7620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42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5562600" y="5130800"/>
            <a:ext cx="915987" cy="18256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04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4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5200" indent="-2340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80E4D8E-8170-451D-BABD-FBCDE38A85AD}" type="datetime'''''''Il''e''-d''e-Fr''''a''''n''''c''''''''''''''''e'''''''''">
              <a:rPr lang="en-US" sz="1200" b="0" smtClean="0"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Ile-de-France</a:t>
            </a:fld>
            <a:endParaRPr lang="fr-FR" sz="1200" b="0">
              <a:sym typeface="+mn-lt"/>
            </a:endParaRPr>
          </a:p>
        </p:txBody>
      </p:sp>
      <p:sp>
        <p:nvSpPr>
          <p:cNvPr id="26" name="Text Placeholder 20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7140575" y="2692400"/>
            <a:ext cx="501650" cy="25876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8080"/>
            </a:solidFill>
          </a:ln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0F93E66-24CD-4DD0-88D6-C9E644AA8385}" type="datetime'-''''''''''''''''''50''''''''%'''''''''">
              <a:rPr lang="en-US" sz="1200" smtClean="0"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-50%</a:t>
            </a:fld>
            <a:endParaRPr lang="fr-FR" sz="1200" dirty="0">
              <a:sym typeface="+mn-lt"/>
            </a:endParaRPr>
          </a:p>
        </p:txBody>
      </p:sp>
      <p:sp>
        <p:nvSpPr>
          <p:cNvPr id="27" name="Text Placeholder 4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6832600" y="5130800"/>
            <a:ext cx="1119187" cy="182562"/>
          </a:xfrm>
          <a:prstGeom prst="rect">
            <a:avLst/>
          </a:prstGeom>
          <a:noFill/>
          <a:effectLst/>
        </p:spPr>
        <p:txBody>
          <a:bodyPr wrap="square" lIns="0" tIns="0" rIns="0" bIns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967FA17-5A54-4053-81E5-66ED9425F56F}" type="datetime'''''''F''ranc''''''''''''''''e'' ''''''Pro''''v''inc''''''''e'">
              <a:rPr lang="en-US" sz="1200" b="0" smtClean="0"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France Province</a:t>
            </a:fld>
            <a:endParaRPr lang="fr-FR" sz="1200" b="0">
              <a:sym typeface="+mn-lt"/>
            </a:endParaRPr>
          </a:p>
        </p:txBody>
      </p:sp>
      <p:sp>
        <p:nvSpPr>
          <p:cNvPr id="34" name="Text Placeholder 16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8089900" y="5130800"/>
            <a:ext cx="1346200" cy="365125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2E39E79-BC05-4FF7-9505-192DAD1F8E80}" type="datetime'''&#10;''C''a''''''s''''a''bl''a''nc''a'''' /'''' Ra''''''''''bat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
Casablanca / Rabat</a:t>
            </a:fld>
            <a:endParaRPr lang="fr-FR" sz="1200" b="0">
              <a:latin typeface="Arial"/>
              <a:sym typeface="Arial"/>
            </a:endParaRPr>
          </a:p>
        </p:txBody>
      </p:sp>
      <p:sp>
        <p:nvSpPr>
          <p:cNvPr id="33" name="clipart_drawncirclered"/>
          <p:cNvSpPr>
            <a:spLocks/>
          </p:cNvSpPr>
          <p:nvPr/>
        </p:nvSpPr>
        <p:spPr bwMode="gray">
          <a:xfrm>
            <a:off x="1547811" y="2506512"/>
            <a:ext cx="919164" cy="484338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pPr algn="ctr"/>
            <a:endParaRPr lang="en-US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akeaway_box"/>
          <p:cNvSpPr>
            <a:spLocks noChangeArrowheads="1"/>
          </p:cNvSpPr>
          <p:nvPr/>
        </p:nvSpPr>
        <p:spPr bwMode="gray">
          <a:xfrm>
            <a:off x="1982788" y="5824538"/>
            <a:ext cx="5942012" cy="531812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 type="none" w="lg" len="lg"/>
            <a:tailEnd type="none" w="lg" len="lg"/>
          </a:ln>
        </p:spPr>
        <p:txBody>
          <a:bodyPr anchor="ctr" anchorCtr="1"/>
          <a:lstStyle/>
          <a:p>
            <a:pPr algn="ctr"/>
            <a:r>
              <a:rPr lang="fr-FR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Coûts complets détaillés par segment dans la partie "Détails de l'offre Maroc"</a:t>
            </a:r>
            <a:endParaRPr lang="fr-FR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clipart_drawncirclered"/>
          <p:cNvSpPr>
            <a:spLocks/>
          </p:cNvSpPr>
          <p:nvPr/>
        </p:nvSpPr>
        <p:spPr bwMode="gray">
          <a:xfrm>
            <a:off x="6929436" y="2581202"/>
            <a:ext cx="919164" cy="484338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pPr algn="ctr"/>
            <a:endParaRPr lang="en-US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flag_morocco" descr="Datei:Flag of Morocco.svg"/>
          <p:cNvPicPr>
            <a:picLocks noChangeAspect="1" noChangeArrowheads="1"/>
          </p:cNvPicPr>
          <p:nvPr/>
        </p:nvPicPr>
        <p:blipFill>
          <a:blip r:embed="rId28" cstate="email"/>
          <a:srcRect/>
          <a:stretch>
            <a:fillRect/>
          </a:stretch>
        </p:blipFill>
        <p:spPr bwMode="auto">
          <a:xfrm>
            <a:off x="2840034" y="5026461"/>
            <a:ext cx="370183" cy="2484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8" name="flag_morocco" descr="Datei:Flag of Morocco.svg"/>
          <p:cNvPicPr>
            <a:picLocks noChangeAspect="1" noChangeArrowheads="1"/>
          </p:cNvPicPr>
          <p:nvPr/>
        </p:nvPicPr>
        <p:blipFill>
          <a:blip r:embed="rId28" cstate="email"/>
          <a:srcRect/>
          <a:stretch>
            <a:fillRect/>
          </a:stretch>
        </p:blipFill>
        <p:spPr bwMode="auto">
          <a:xfrm>
            <a:off x="3870829" y="5026461"/>
            <a:ext cx="370183" cy="2484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9" name="flag_morocco" descr="Datei:Flag of Morocco.svg"/>
          <p:cNvPicPr>
            <a:picLocks noChangeAspect="1" noChangeArrowheads="1"/>
          </p:cNvPicPr>
          <p:nvPr/>
        </p:nvPicPr>
        <p:blipFill>
          <a:blip r:embed="rId28" cstate="email"/>
          <a:srcRect/>
          <a:stretch>
            <a:fillRect/>
          </a:stretch>
        </p:blipFill>
        <p:spPr bwMode="auto">
          <a:xfrm>
            <a:off x="8577908" y="5026461"/>
            <a:ext cx="370183" cy="2484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2" name="NumberBall"/>
          <p:cNvSpPr>
            <a:spLocks noChangeArrowheads="1"/>
          </p:cNvSpPr>
          <p:nvPr/>
        </p:nvSpPr>
        <p:spPr bwMode="gray">
          <a:xfrm>
            <a:off x="59849" y="600354"/>
            <a:ext cx="330708" cy="330708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fr-FR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ColumnHeader"/>
          <p:cNvSpPr>
            <a:spLocks noChangeArrowheads="1"/>
          </p:cNvSpPr>
          <p:nvPr/>
        </p:nvSpPr>
        <p:spPr bwMode="gray">
          <a:xfrm>
            <a:off x="5335200" y="1962089"/>
            <a:ext cx="4113212" cy="40011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ITO</a:t>
            </a:r>
            <a:r>
              <a:rPr lang="fr-FR" sz="14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(AM)</a:t>
            </a: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373561" y="6502401"/>
            <a:ext cx="1071563" cy="336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000"/>
            <a:ext cx="8992800" cy="831600"/>
          </a:xfrm>
        </p:spPr>
        <p:txBody>
          <a:bodyPr/>
          <a:lstStyle/>
          <a:p>
            <a:r>
              <a:rPr lang="fr-FR" smtClean="0"/>
              <a:t>Une proximité unique du marché français </a:t>
            </a:r>
            <a:endParaRPr lang="fr-FR"/>
          </a:p>
        </p:txBody>
      </p:sp>
      <p:sp>
        <p:nvSpPr>
          <p:cNvPr id="3" name="ColumnHeader"/>
          <p:cNvSpPr>
            <a:spLocks noChangeArrowheads="1"/>
          </p:cNvSpPr>
          <p:nvPr/>
        </p:nvSpPr>
        <p:spPr bwMode="gray">
          <a:xfrm>
            <a:off x="457200" y="1400532"/>
            <a:ext cx="4113213" cy="67710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tIns="91440" bIns="91440" anchor="b">
            <a:spAutoFit/>
          </a:bodyPr>
          <a:lstStyle/>
          <a:p>
            <a:pPr algn="ctr"/>
            <a:r>
              <a:rPr lang="fr-FR" sz="16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Proximité </a:t>
            </a:r>
          </a:p>
          <a:p>
            <a:pPr algn="ctr"/>
            <a:r>
              <a:rPr lang="fr-FR" sz="16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géographique</a:t>
            </a:r>
            <a:endParaRPr lang="fr-FR" sz="16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2816681" y="3637915"/>
            <a:ext cx="904790" cy="833990"/>
          </a:xfrm>
          <a:custGeom>
            <a:avLst/>
            <a:gdLst/>
            <a:ahLst/>
            <a:cxnLst>
              <a:cxn ang="0">
                <a:pos x="4" y="140"/>
              </a:cxn>
              <a:cxn ang="0">
                <a:pos x="37" y="134"/>
              </a:cxn>
              <a:cxn ang="0">
                <a:pos x="39" y="123"/>
              </a:cxn>
              <a:cxn ang="0">
                <a:pos x="51" y="117"/>
              </a:cxn>
              <a:cxn ang="0">
                <a:pos x="51" y="90"/>
              </a:cxn>
              <a:cxn ang="0">
                <a:pos x="81" y="90"/>
              </a:cxn>
              <a:cxn ang="0">
                <a:pos x="81" y="69"/>
              </a:cxn>
              <a:cxn ang="0">
                <a:pos x="103" y="58"/>
              </a:cxn>
              <a:cxn ang="0">
                <a:pos x="118" y="48"/>
              </a:cxn>
              <a:cxn ang="0">
                <a:pos x="126" y="41"/>
              </a:cxn>
              <a:cxn ang="0">
                <a:pos x="149" y="33"/>
              </a:cxn>
              <a:cxn ang="0">
                <a:pos x="143" y="9"/>
              </a:cxn>
              <a:cxn ang="0">
                <a:pos x="135" y="7"/>
              </a:cxn>
              <a:cxn ang="0">
                <a:pos x="114" y="7"/>
              </a:cxn>
              <a:cxn ang="0">
                <a:pos x="107" y="0"/>
              </a:cxn>
              <a:cxn ang="0">
                <a:pos x="102" y="2"/>
              </a:cxn>
              <a:cxn ang="0">
                <a:pos x="95" y="17"/>
              </a:cxn>
              <a:cxn ang="0">
                <a:pos x="78" y="23"/>
              </a:cxn>
              <a:cxn ang="0">
                <a:pos x="66" y="44"/>
              </a:cxn>
              <a:cxn ang="0">
                <a:pos x="66" y="56"/>
              </a:cxn>
              <a:cxn ang="0">
                <a:pos x="61" y="64"/>
              </a:cxn>
              <a:cxn ang="0">
                <a:pos x="51" y="73"/>
              </a:cxn>
              <a:cxn ang="0">
                <a:pos x="39" y="72"/>
              </a:cxn>
              <a:cxn ang="0">
                <a:pos x="32" y="86"/>
              </a:cxn>
              <a:cxn ang="0">
                <a:pos x="27" y="90"/>
              </a:cxn>
              <a:cxn ang="0">
                <a:pos x="23" y="104"/>
              </a:cxn>
              <a:cxn ang="0">
                <a:pos x="3" y="126"/>
              </a:cxn>
              <a:cxn ang="0">
                <a:pos x="4" y="140"/>
              </a:cxn>
            </a:cxnLst>
            <a:rect l="0" t="0" r="r" b="b"/>
            <a:pathLst>
              <a:path w="149" h="140">
                <a:moveTo>
                  <a:pt x="4" y="140"/>
                </a:moveTo>
                <a:cubicBezTo>
                  <a:pt x="9" y="134"/>
                  <a:pt x="8" y="135"/>
                  <a:pt x="37" y="134"/>
                </a:cubicBezTo>
                <a:cubicBezTo>
                  <a:pt x="39" y="125"/>
                  <a:pt x="39" y="123"/>
                  <a:pt x="39" y="123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51" y="90"/>
                  <a:pt x="51" y="90"/>
                  <a:pt x="51" y="90"/>
                </a:cubicBezTo>
                <a:cubicBezTo>
                  <a:pt x="58" y="90"/>
                  <a:pt x="81" y="90"/>
                  <a:pt x="81" y="90"/>
                </a:cubicBezTo>
                <a:cubicBezTo>
                  <a:pt x="81" y="78"/>
                  <a:pt x="81" y="69"/>
                  <a:pt x="81" y="69"/>
                </a:cubicBezTo>
                <a:cubicBezTo>
                  <a:pt x="103" y="58"/>
                  <a:pt x="103" y="58"/>
                  <a:pt x="103" y="58"/>
                </a:cubicBezTo>
                <a:cubicBezTo>
                  <a:pt x="118" y="48"/>
                  <a:pt x="118" y="48"/>
                  <a:pt x="118" y="48"/>
                </a:cubicBezTo>
                <a:cubicBezTo>
                  <a:pt x="122" y="47"/>
                  <a:pt x="126" y="45"/>
                  <a:pt x="126" y="41"/>
                </a:cubicBezTo>
                <a:cubicBezTo>
                  <a:pt x="133" y="38"/>
                  <a:pt x="149" y="33"/>
                  <a:pt x="149" y="33"/>
                </a:cubicBezTo>
                <a:cubicBezTo>
                  <a:pt x="147" y="25"/>
                  <a:pt x="143" y="9"/>
                  <a:pt x="143" y="9"/>
                </a:cubicBezTo>
                <a:cubicBezTo>
                  <a:pt x="143" y="6"/>
                  <a:pt x="139" y="7"/>
                  <a:pt x="135" y="7"/>
                </a:cubicBezTo>
                <a:cubicBezTo>
                  <a:pt x="129" y="8"/>
                  <a:pt x="114" y="7"/>
                  <a:pt x="114" y="7"/>
                </a:cubicBezTo>
                <a:cubicBezTo>
                  <a:pt x="112" y="6"/>
                  <a:pt x="107" y="0"/>
                  <a:pt x="107" y="0"/>
                </a:cubicBezTo>
                <a:cubicBezTo>
                  <a:pt x="105" y="0"/>
                  <a:pt x="102" y="2"/>
                  <a:pt x="102" y="2"/>
                </a:cubicBezTo>
                <a:cubicBezTo>
                  <a:pt x="101" y="6"/>
                  <a:pt x="95" y="17"/>
                  <a:pt x="95" y="17"/>
                </a:cubicBezTo>
                <a:cubicBezTo>
                  <a:pt x="78" y="23"/>
                  <a:pt x="78" y="23"/>
                  <a:pt x="78" y="23"/>
                </a:cubicBezTo>
                <a:cubicBezTo>
                  <a:pt x="66" y="44"/>
                  <a:pt x="66" y="44"/>
                  <a:pt x="66" y="44"/>
                </a:cubicBezTo>
                <a:cubicBezTo>
                  <a:pt x="66" y="56"/>
                  <a:pt x="66" y="56"/>
                  <a:pt x="66" y="56"/>
                </a:cubicBezTo>
                <a:cubicBezTo>
                  <a:pt x="61" y="64"/>
                  <a:pt x="61" y="64"/>
                  <a:pt x="61" y="64"/>
                </a:cubicBezTo>
                <a:cubicBezTo>
                  <a:pt x="51" y="73"/>
                  <a:pt x="51" y="73"/>
                  <a:pt x="51" y="73"/>
                </a:cubicBezTo>
                <a:cubicBezTo>
                  <a:pt x="39" y="72"/>
                  <a:pt x="39" y="72"/>
                  <a:pt x="39" y="72"/>
                </a:cubicBezTo>
                <a:cubicBezTo>
                  <a:pt x="36" y="77"/>
                  <a:pt x="32" y="86"/>
                  <a:pt x="32" y="86"/>
                </a:cubicBezTo>
                <a:cubicBezTo>
                  <a:pt x="27" y="90"/>
                  <a:pt x="27" y="90"/>
                  <a:pt x="27" y="90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12" y="118"/>
                  <a:pt x="3" y="126"/>
                  <a:pt x="3" y="126"/>
                </a:cubicBezTo>
                <a:cubicBezTo>
                  <a:pt x="3" y="132"/>
                  <a:pt x="0" y="140"/>
                  <a:pt x="4" y="140"/>
                </a:cubicBezTo>
                <a:close/>
              </a:path>
            </a:pathLst>
          </a:custGeom>
          <a:solidFill>
            <a:srgbClr val="E2E2E2"/>
          </a:solidFill>
          <a:ln w="9525" cap="flat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Freeform 253"/>
          <p:cNvSpPr>
            <a:spLocks/>
          </p:cNvSpPr>
          <p:nvPr/>
        </p:nvSpPr>
        <p:spPr bwMode="auto">
          <a:xfrm>
            <a:off x="3267046" y="3101340"/>
            <a:ext cx="681635" cy="496424"/>
          </a:xfrm>
          <a:custGeom>
            <a:avLst/>
            <a:gdLst/>
            <a:ahLst/>
            <a:cxnLst>
              <a:cxn ang="0">
                <a:pos x="9" y="32"/>
              </a:cxn>
              <a:cxn ang="0">
                <a:pos x="9" y="32"/>
              </a:cxn>
              <a:cxn ang="0">
                <a:pos x="45" y="32"/>
              </a:cxn>
              <a:cxn ang="0">
                <a:pos x="45" y="39"/>
              </a:cxn>
              <a:cxn ang="0">
                <a:pos x="36" y="47"/>
              </a:cxn>
              <a:cxn ang="0">
                <a:pos x="36" y="63"/>
              </a:cxn>
              <a:cxn ang="0">
                <a:pos x="27" y="71"/>
              </a:cxn>
              <a:cxn ang="0">
                <a:pos x="36" y="95"/>
              </a:cxn>
              <a:cxn ang="0">
                <a:pos x="27" y="110"/>
              </a:cxn>
              <a:cxn ang="0">
                <a:pos x="52" y="125"/>
              </a:cxn>
              <a:cxn ang="0">
                <a:pos x="63" y="119"/>
              </a:cxn>
              <a:cxn ang="0">
                <a:pos x="97" y="119"/>
              </a:cxn>
              <a:cxn ang="0">
                <a:pos x="133" y="86"/>
              </a:cxn>
              <a:cxn ang="0">
                <a:pos x="124" y="71"/>
              </a:cxn>
              <a:cxn ang="0">
                <a:pos x="141" y="47"/>
              </a:cxn>
              <a:cxn ang="0">
                <a:pos x="168" y="32"/>
              </a:cxn>
              <a:cxn ang="0">
                <a:pos x="168" y="24"/>
              </a:cxn>
              <a:cxn ang="0">
                <a:pos x="124" y="15"/>
              </a:cxn>
              <a:cxn ang="0">
                <a:pos x="106" y="8"/>
              </a:cxn>
              <a:cxn ang="0">
                <a:pos x="97" y="8"/>
              </a:cxn>
              <a:cxn ang="0">
                <a:pos x="79" y="8"/>
              </a:cxn>
              <a:cxn ang="0">
                <a:pos x="70" y="8"/>
              </a:cxn>
              <a:cxn ang="0">
                <a:pos x="18" y="0"/>
              </a:cxn>
              <a:cxn ang="0">
                <a:pos x="9" y="8"/>
              </a:cxn>
              <a:cxn ang="0">
                <a:pos x="0" y="8"/>
              </a:cxn>
              <a:cxn ang="0">
                <a:pos x="0" y="15"/>
              </a:cxn>
              <a:cxn ang="0">
                <a:pos x="9" y="32"/>
              </a:cxn>
              <a:cxn ang="0">
                <a:pos x="9" y="32"/>
              </a:cxn>
            </a:cxnLst>
            <a:rect l="0" t="0" r="r" b="b"/>
            <a:pathLst>
              <a:path w="168" h="125">
                <a:moveTo>
                  <a:pt x="9" y="32"/>
                </a:moveTo>
                <a:lnTo>
                  <a:pt x="9" y="32"/>
                </a:lnTo>
                <a:lnTo>
                  <a:pt x="45" y="32"/>
                </a:lnTo>
                <a:lnTo>
                  <a:pt x="45" y="39"/>
                </a:lnTo>
                <a:lnTo>
                  <a:pt x="36" y="47"/>
                </a:lnTo>
                <a:lnTo>
                  <a:pt x="36" y="63"/>
                </a:lnTo>
                <a:lnTo>
                  <a:pt x="27" y="71"/>
                </a:lnTo>
                <a:lnTo>
                  <a:pt x="36" y="95"/>
                </a:lnTo>
                <a:lnTo>
                  <a:pt x="27" y="110"/>
                </a:lnTo>
                <a:lnTo>
                  <a:pt x="52" y="125"/>
                </a:lnTo>
                <a:lnTo>
                  <a:pt x="63" y="119"/>
                </a:lnTo>
                <a:lnTo>
                  <a:pt x="97" y="119"/>
                </a:lnTo>
                <a:lnTo>
                  <a:pt x="133" y="86"/>
                </a:lnTo>
                <a:lnTo>
                  <a:pt x="124" y="71"/>
                </a:lnTo>
                <a:lnTo>
                  <a:pt x="141" y="47"/>
                </a:lnTo>
                <a:lnTo>
                  <a:pt x="168" y="32"/>
                </a:lnTo>
                <a:lnTo>
                  <a:pt x="168" y="24"/>
                </a:lnTo>
                <a:lnTo>
                  <a:pt x="124" y="15"/>
                </a:lnTo>
                <a:lnTo>
                  <a:pt x="106" y="8"/>
                </a:lnTo>
                <a:lnTo>
                  <a:pt x="97" y="8"/>
                </a:lnTo>
                <a:lnTo>
                  <a:pt x="79" y="8"/>
                </a:lnTo>
                <a:lnTo>
                  <a:pt x="70" y="8"/>
                </a:lnTo>
                <a:lnTo>
                  <a:pt x="18" y="0"/>
                </a:lnTo>
                <a:lnTo>
                  <a:pt x="9" y="8"/>
                </a:lnTo>
                <a:lnTo>
                  <a:pt x="0" y="8"/>
                </a:lnTo>
                <a:lnTo>
                  <a:pt x="0" y="15"/>
                </a:lnTo>
                <a:lnTo>
                  <a:pt x="9" y="32"/>
                </a:lnTo>
                <a:lnTo>
                  <a:pt x="9" y="32"/>
                </a:lnTo>
                <a:close/>
              </a:path>
            </a:pathLst>
          </a:custGeom>
          <a:solidFill>
            <a:srgbClr val="E2E2E2"/>
          </a:solidFill>
          <a:ln w="9525" cap="flat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Freeform 254"/>
          <p:cNvSpPr>
            <a:spLocks/>
          </p:cNvSpPr>
          <p:nvPr/>
        </p:nvSpPr>
        <p:spPr bwMode="auto">
          <a:xfrm>
            <a:off x="3277509" y="3220402"/>
            <a:ext cx="170409" cy="329626"/>
          </a:xfrm>
          <a:custGeom>
            <a:avLst/>
            <a:gdLst/>
            <a:ahLst/>
            <a:cxnLst>
              <a:cxn ang="0">
                <a:pos x="25" y="83"/>
              </a:cxn>
              <a:cxn ang="0">
                <a:pos x="25" y="83"/>
              </a:cxn>
              <a:cxn ang="0">
                <a:pos x="34" y="68"/>
              </a:cxn>
              <a:cxn ang="0">
                <a:pos x="25" y="42"/>
              </a:cxn>
              <a:cxn ang="0">
                <a:pos x="34" y="33"/>
              </a:cxn>
              <a:cxn ang="0">
                <a:pos x="34" y="17"/>
              </a:cxn>
              <a:cxn ang="0">
                <a:pos x="42" y="8"/>
              </a:cxn>
              <a:cxn ang="0">
                <a:pos x="42" y="0"/>
              </a:cxn>
              <a:cxn ang="0">
                <a:pos x="9" y="0"/>
              </a:cxn>
              <a:cxn ang="0">
                <a:pos x="9" y="17"/>
              </a:cxn>
              <a:cxn ang="0">
                <a:pos x="0" y="59"/>
              </a:cxn>
              <a:cxn ang="0">
                <a:pos x="9" y="59"/>
              </a:cxn>
              <a:cxn ang="0">
                <a:pos x="0" y="83"/>
              </a:cxn>
              <a:cxn ang="0">
                <a:pos x="25" y="83"/>
              </a:cxn>
              <a:cxn ang="0">
                <a:pos x="25" y="83"/>
              </a:cxn>
            </a:cxnLst>
            <a:rect l="0" t="0" r="r" b="b"/>
            <a:pathLst>
              <a:path w="42" h="83">
                <a:moveTo>
                  <a:pt x="25" y="83"/>
                </a:moveTo>
                <a:lnTo>
                  <a:pt x="25" y="83"/>
                </a:lnTo>
                <a:lnTo>
                  <a:pt x="34" y="68"/>
                </a:lnTo>
                <a:lnTo>
                  <a:pt x="25" y="42"/>
                </a:lnTo>
                <a:lnTo>
                  <a:pt x="34" y="33"/>
                </a:lnTo>
                <a:lnTo>
                  <a:pt x="34" y="17"/>
                </a:lnTo>
                <a:lnTo>
                  <a:pt x="42" y="8"/>
                </a:lnTo>
                <a:lnTo>
                  <a:pt x="42" y="0"/>
                </a:lnTo>
                <a:lnTo>
                  <a:pt x="9" y="0"/>
                </a:lnTo>
                <a:lnTo>
                  <a:pt x="9" y="17"/>
                </a:lnTo>
                <a:lnTo>
                  <a:pt x="0" y="59"/>
                </a:lnTo>
                <a:lnTo>
                  <a:pt x="9" y="59"/>
                </a:lnTo>
                <a:lnTo>
                  <a:pt x="0" y="83"/>
                </a:lnTo>
                <a:lnTo>
                  <a:pt x="25" y="83"/>
                </a:lnTo>
                <a:lnTo>
                  <a:pt x="25" y="83"/>
                </a:lnTo>
                <a:close/>
              </a:path>
            </a:pathLst>
          </a:custGeom>
          <a:solidFill>
            <a:srgbClr val="E2E2E2"/>
          </a:solidFill>
          <a:ln w="9525" cap="flat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Freeform 258"/>
          <p:cNvSpPr>
            <a:spLocks/>
          </p:cNvSpPr>
          <p:nvPr/>
        </p:nvSpPr>
        <p:spPr bwMode="auto">
          <a:xfrm>
            <a:off x="3510486" y="2556827"/>
            <a:ext cx="705979" cy="639394"/>
          </a:xfrm>
          <a:custGeom>
            <a:avLst/>
            <a:gdLst/>
            <a:ahLst/>
            <a:cxnLst>
              <a:cxn ang="0">
                <a:pos x="105" y="0"/>
              </a:cxn>
              <a:cxn ang="0">
                <a:pos x="105" y="0"/>
              </a:cxn>
              <a:cxn ang="0">
                <a:pos x="87" y="7"/>
              </a:cxn>
              <a:cxn ang="0">
                <a:pos x="87" y="24"/>
              </a:cxn>
              <a:cxn ang="0">
                <a:pos x="70" y="31"/>
              </a:cxn>
              <a:cxn ang="0">
                <a:pos x="61" y="40"/>
              </a:cxn>
              <a:cxn ang="0">
                <a:pos x="52" y="40"/>
              </a:cxn>
              <a:cxn ang="0">
                <a:pos x="43" y="31"/>
              </a:cxn>
              <a:cxn ang="0">
                <a:pos x="34" y="31"/>
              </a:cxn>
              <a:cxn ang="0">
                <a:pos x="43" y="48"/>
              </a:cxn>
              <a:cxn ang="0">
                <a:pos x="25" y="55"/>
              </a:cxn>
              <a:cxn ang="0">
                <a:pos x="25" y="48"/>
              </a:cxn>
              <a:cxn ang="0">
                <a:pos x="0" y="55"/>
              </a:cxn>
              <a:cxn ang="0">
                <a:pos x="0" y="64"/>
              </a:cxn>
              <a:cxn ang="0">
                <a:pos x="34" y="71"/>
              </a:cxn>
              <a:cxn ang="0">
                <a:pos x="52" y="97"/>
              </a:cxn>
              <a:cxn ang="0">
                <a:pos x="52" y="104"/>
              </a:cxn>
              <a:cxn ang="0">
                <a:pos x="43" y="145"/>
              </a:cxn>
              <a:cxn ang="0">
                <a:pos x="61" y="152"/>
              </a:cxn>
              <a:cxn ang="0">
                <a:pos x="105" y="161"/>
              </a:cxn>
              <a:cxn ang="0">
                <a:pos x="105" y="152"/>
              </a:cxn>
              <a:cxn ang="0">
                <a:pos x="121" y="145"/>
              </a:cxn>
              <a:cxn ang="0">
                <a:pos x="148" y="152"/>
              </a:cxn>
              <a:cxn ang="0">
                <a:pos x="157" y="152"/>
              </a:cxn>
              <a:cxn ang="0">
                <a:pos x="166" y="137"/>
              </a:cxn>
              <a:cxn ang="0">
                <a:pos x="157" y="121"/>
              </a:cxn>
              <a:cxn ang="0">
                <a:pos x="157" y="104"/>
              </a:cxn>
              <a:cxn ang="0">
                <a:pos x="157" y="88"/>
              </a:cxn>
              <a:cxn ang="0">
                <a:pos x="148" y="97"/>
              </a:cxn>
              <a:cxn ang="0">
                <a:pos x="148" y="88"/>
              </a:cxn>
              <a:cxn ang="0">
                <a:pos x="157" y="71"/>
              </a:cxn>
              <a:cxn ang="0">
                <a:pos x="166" y="71"/>
              </a:cxn>
              <a:cxn ang="0">
                <a:pos x="174" y="48"/>
              </a:cxn>
              <a:cxn ang="0">
                <a:pos x="148" y="31"/>
              </a:cxn>
              <a:cxn ang="0">
                <a:pos x="139" y="31"/>
              </a:cxn>
              <a:cxn ang="0">
                <a:pos x="130" y="31"/>
              </a:cxn>
              <a:cxn ang="0">
                <a:pos x="130" y="24"/>
              </a:cxn>
              <a:cxn ang="0">
                <a:pos x="121" y="24"/>
              </a:cxn>
              <a:cxn ang="0">
                <a:pos x="121" y="16"/>
              </a:cxn>
              <a:cxn ang="0">
                <a:pos x="105" y="7"/>
              </a:cxn>
              <a:cxn ang="0">
                <a:pos x="105" y="0"/>
              </a:cxn>
              <a:cxn ang="0">
                <a:pos x="105" y="0"/>
              </a:cxn>
            </a:cxnLst>
            <a:rect l="0" t="0" r="r" b="b"/>
            <a:pathLst>
              <a:path w="174" h="161">
                <a:moveTo>
                  <a:pt x="105" y="0"/>
                </a:moveTo>
                <a:lnTo>
                  <a:pt x="105" y="0"/>
                </a:lnTo>
                <a:lnTo>
                  <a:pt x="87" y="7"/>
                </a:lnTo>
                <a:lnTo>
                  <a:pt x="87" y="24"/>
                </a:lnTo>
                <a:lnTo>
                  <a:pt x="70" y="31"/>
                </a:lnTo>
                <a:lnTo>
                  <a:pt x="61" y="40"/>
                </a:lnTo>
                <a:lnTo>
                  <a:pt x="52" y="40"/>
                </a:lnTo>
                <a:lnTo>
                  <a:pt x="43" y="31"/>
                </a:lnTo>
                <a:lnTo>
                  <a:pt x="34" y="31"/>
                </a:lnTo>
                <a:lnTo>
                  <a:pt x="43" y="48"/>
                </a:lnTo>
                <a:lnTo>
                  <a:pt x="25" y="55"/>
                </a:lnTo>
                <a:lnTo>
                  <a:pt x="25" y="48"/>
                </a:lnTo>
                <a:lnTo>
                  <a:pt x="0" y="55"/>
                </a:lnTo>
                <a:lnTo>
                  <a:pt x="0" y="64"/>
                </a:lnTo>
                <a:lnTo>
                  <a:pt x="34" y="71"/>
                </a:lnTo>
                <a:lnTo>
                  <a:pt x="52" y="97"/>
                </a:lnTo>
                <a:lnTo>
                  <a:pt x="52" y="104"/>
                </a:lnTo>
                <a:lnTo>
                  <a:pt x="43" y="145"/>
                </a:lnTo>
                <a:lnTo>
                  <a:pt x="61" y="152"/>
                </a:lnTo>
                <a:lnTo>
                  <a:pt x="105" y="161"/>
                </a:lnTo>
                <a:lnTo>
                  <a:pt x="105" y="152"/>
                </a:lnTo>
                <a:lnTo>
                  <a:pt x="121" y="145"/>
                </a:lnTo>
                <a:lnTo>
                  <a:pt x="148" y="152"/>
                </a:lnTo>
                <a:lnTo>
                  <a:pt x="157" y="152"/>
                </a:lnTo>
                <a:lnTo>
                  <a:pt x="166" y="137"/>
                </a:lnTo>
                <a:lnTo>
                  <a:pt x="157" y="121"/>
                </a:lnTo>
                <a:lnTo>
                  <a:pt x="157" y="104"/>
                </a:lnTo>
                <a:lnTo>
                  <a:pt x="157" y="88"/>
                </a:lnTo>
                <a:lnTo>
                  <a:pt x="148" y="97"/>
                </a:lnTo>
                <a:lnTo>
                  <a:pt x="148" y="88"/>
                </a:lnTo>
                <a:lnTo>
                  <a:pt x="157" y="71"/>
                </a:lnTo>
                <a:lnTo>
                  <a:pt x="166" y="71"/>
                </a:lnTo>
                <a:lnTo>
                  <a:pt x="174" y="48"/>
                </a:lnTo>
                <a:lnTo>
                  <a:pt x="148" y="31"/>
                </a:lnTo>
                <a:lnTo>
                  <a:pt x="139" y="31"/>
                </a:lnTo>
                <a:lnTo>
                  <a:pt x="130" y="31"/>
                </a:lnTo>
                <a:lnTo>
                  <a:pt x="130" y="24"/>
                </a:lnTo>
                <a:lnTo>
                  <a:pt x="121" y="24"/>
                </a:lnTo>
                <a:lnTo>
                  <a:pt x="121" y="16"/>
                </a:lnTo>
                <a:lnTo>
                  <a:pt x="105" y="7"/>
                </a:lnTo>
                <a:lnTo>
                  <a:pt x="105" y="0"/>
                </a:lnTo>
                <a:lnTo>
                  <a:pt x="105" y="0"/>
                </a:lnTo>
                <a:close/>
              </a:path>
            </a:pathLst>
          </a:custGeom>
          <a:solidFill>
            <a:srgbClr val="E2E2E2"/>
          </a:solidFill>
          <a:ln w="9525" cap="flat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Oval 7"/>
          <p:cNvSpPr/>
          <p:nvPr/>
        </p:nvSpPr>
        <p:spPr>
          <a:xfrm>
            <a:off x="3285573" y="3798252"/>
            <a:ext cx="31391" cy="30726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fr-FR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913385" y="2788602"/>
            <a:ext cx="31391" cy="30726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fr-FR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309357" y="2798127"/>
            <a:ext cx="609702" cy="998580"/>
          </a:xfrm>
          <a:custGeom>
            <a:avLst/>
            <a:gdLst>
              <a:gd name="connsiteX0" fmla="*/ 0 w 888023"/>
              <a:gd name="connsiteY0" fmla="*/ 1037492 h 1037492"/>
              <a:gd name="connsiteX1" fmla="*/ 149470 w 888023"/>
              <a:gd name="connsiteY1" fmla="*/ 474784 h 1037492"/>
              <a:gd name="connsiteX2" fmla="*/ 888023 w 888023"/>
              <a:gd name="connsiteY2" fmla="*/ 0 h 1037492"/>
              <a:gd name="connsiteX0" fmla="*/ 0 w 888023"/>
              <a:gd name="connsiteY0" fmla="*/ 1037492 h 1037492"/>
              <a:gd name="connsiteX1" fmla="*/ 281355 w 888023"/>
              <a:gd name="connsiteY1" fmla="*/ 334107 h 1037492"/>
              <a:gd name="connsiteX2" fmla="*/ 888023 w 888023"/>
              <a:gd name="connsiteY2" fmla="*/ 0 h 1037492"/>
              <a:gd name="connsiteX0" fmla="*/ 0 w 888023"/>
              <a:gd name="connsiteY0" fmla="*/ 1037492 h 1037492"/>
              <a:gd name="connsiteX1" fmla="*/ 281355 w 888023"/>
              <a:gd name="connsiteY1" fmla="*/ 413238 h 1037492"/>
              <a:gd name="connsiteX2" fmla="*/ 888023 w 888023"/>
              <a:gd name="connsiteY2" fmla="*/ 0 h 103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8023" h="1037492">
                <a:moveTo>
                  <a:pt x="0" y="1037492"/>
                </a:moveTo>
                <a:cubicBezTo>
                  <a:pt x="733" y="842595"/>
                  <a:pt x="133351" y="586153"/>
                  <a:pt x="281355" y="413238"/>
                </a:cubicBezTo>
                <a:cubicBezTo>
                  <a:pt x="429359" y="240323"/>
                  <a:pt x="592748" y="150934"/>
                  <a:pt x="888023" y="0"/>
                </a:cubicBezTo>
              </a:path>
            </a:pathLst>
          </a:custGeom>
          <a:ln w="28575">
            <a:solidFill>
              <a:srgbClr val="3D6E8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reeform 12"/>
          <p:cNvSpPr>
            <a:spLocks/>
          </p:cNvSpPr>
          <p:nvPr/>
        </p:nvSpPr>
        <p:spPr bwMode="gray">
          <a:xfrm>
            <a:off x="457201" y="4481512"/>
            <a:ext cx="4113212" cy="1919288"/>
          </a:xfrm>
          <a:custGeom>
            <a:avLst/>
            <a:gdLst>
              <a:gd name="T0" fmla="*/ 57 w 1124"/>
              <a:gd name="T1" fmla="*/ 310 h 323"/>
              <a:gd name="T2" fmla="*/ 46 w 1124"/>
              <a:gd name="T3" fmla="*/ 309 h 323"/>
              <a:gd name="T4" fmla="*/ 34 w 1124"/>
              <a:gd name="T5" fmla="*/ 309 h 323"/>
              <a:gd name="T6" fmla="*/ 29 w 1124"/>
              <a:gd name="T7" fmla="*/ 226 h 323"/>
              <a:gd name="T8" fmla="*/ 14 w 1124"/>
              <a:gd name="T9" fmla="*/ 192 h 323"/>
              <a:gd name="T10" fmla="*/ 6 w 1124"/>
              <a:gd name="T11" fmla="*/ 162 h 323"/>
              <a:gd name="T12" fmla="*/ 7 w 1124"/>
              <a:gd name="T13" fmla="*/ 124 h 323"/>
              <a:gd name="T14" fmla="*/ 3 w 1124"/>
              <a:gd name="T15" fmla="*/ 84 h 323"/>
              <a:gd name="T16" fmla="*/ 1 w 1124"/>
              <a:gd name="T17" fmla="*/ 56 h 323"/>
              <a:gd name="T18" fmla="*/ 16 w 1124"/>
              <a:gd name="T19" fmla="*/ 24 h 323"/>
              <a:gd name="T20" fmla="*/ 43 w 1124"/>
              <a:gd name="T21" fmla="*/ 27 h 323"/>
              <a:gd name="T22" fmla="*/ 82 w 1124"/>
              <a:gd name="T23" fmla="*/ 22 h 323"/>
              <a:gd name="T24" fmla="*/ 143 w 1124"/>
              <a:gd name="T25" fmla="*/ 24 h 323"/>
              <a:gd name="T26" fmla="*/ 166 w 1124"/>
              <a:gd name="T27" fmla="*/ 26 h 323"/>
              <a:gd name="T28" fmla="*/ 191 w 1124"/>
              <a:gd name="T29" fmla="*/ 21 h 323"/>
              <a:gd name="T30" fmla="*/ 245 w 1124"/>
              <a:gd name="T31" fmla="*/ 17 h 323"/>
              <a:gd name="T32" fmla="*/ 316 w 1124"/>
              <a:gd name="T33" fmla="*/ 20 h 323"/>
              <a:gd name="T34" fmla="*/ 351 w 1124"/>
              <a:gd name="T35" fmla="*/ 16 h 323"/>
              <a:gd name="T36" fmla="*/ 422 w 1124"/>
              <a:gd name="T37" fmla="*/ 17 h 323"/>
              <a:gd name="T38" fmla="*/ 481 w 1124"/>
              <a:gd name="T39" fmla="*/ 17 h 323"/>
              <a:gd name="T40" fmla="*/ 547 w 1124"/>
              <a:gd name="T41" fmla="*/ 15 h 323"/>
              <a:gd name="T42" fmla="*/ 578 w 1124"/>
              <a:gd name="T43" fmla="*/ 8 h 323"/>
              <a:gd name="T44" fmla="*/ 635 w 1124"/>
              <a:gd name="T45" fmla="*/ 11 h 323"/>
              <a:gd name="T46" fmla="*/ 672 w 1124"/>
              <a:gd name="T47" fmla="*/ 14 h 323"/>
              <a:gd name="T48" fmla="*/ 693 w 1124"/>
              <a:gd name="T49" fmla="*/ 9 h 323"/>
              <a:gd name="T50" fmla="*/ 843 w 1124"/>
              <a:gd name="T51" fmla="*/ 7 h 323"/>
              <a:gd name="T52" fmla="*/ 944 w 1124"/>
              <a:gd name="T53" fmla="*/ 7 h 323"/>
              <a:gd name="T54" fmla="*/ 939 w 1124"/>
              <a:gd name="T55" fmla="*/ 3 h 323"/>
              <a:gd name="T56" fmla="*/ 1029 w 1124"/>
              <a:gd name="T57" fmla="*/ 0 h 323"/>
              <a:gd name="T58" fmla="*/ 1115 w 1124"/>
              <a:gd name="T59" fmla="*/ 4 h 323"/>
              <a:gd name="T60" fmla="*/ 1106 w 1124"/>
              <a:gd name="T61" fmla="*/ 86 h 323"/>
              <a:gd name="T62" fmla="*/ 1096 w 1124"/>
              <a:gd name="T63" fmla="*/ 184 h 323"/>
              <a:gd name="T64" fmla="*/ 1112 w 1124"/>
              <a:gd name="T65" fmla="*/ 302 h 323"/>
              <a:gd name="T66" fmla="*/ 1091 w 1124"/>
              <a:gd name="T67" fmla="*/ 295 h 323"/>
              <a:gd name="T68" fmla="*/ 951 w 1124"/>
              <a:gd name="T69" fmla="*/ 301 h 323"/>
              <a:gd name="T70" fmla="*/ 900 w 1124"/>
              <a:gd name="T71" fmla="*/ 311 h 323"/>
              <a:gd name="T72" fmla="*/ 873 w 1124"/>
              <a:gd name="T73" fmla="*/ 308 h 323"/>
              <a:gd name="T74" fmla="*/ 850 w 1124"/>
              <a:gd name="T75" fmla="*/ 310 h 323"/>
              <a:gd name="T76" fmla="*/ 824 w 1124"/>
              <a:gd name="T77" fmla="*/ 310 h 323"/>
              <a:gd name="T78" fmla="*/ 806 w 1124"/>
              <a:gd name="T79" fmla="*/ 313 h 323"/>
              <a:gd name="T80" fmla="*/ 787 w 1124"/>
              <a:gd name="T81" fmla="*/ 311 h 323"/>
              <a:gd name="T82" fmla="*/ 777 w 1124"/>
              <a:gd name="T83" fmla="*/ 316 h 323"/>
              <a:gd name="T84" fmla="*/ 766 w 1124"/>
              <a:gd name="T85" fmla="*/ 310 h 323"/>
              <a:gd name="T86" fmla="*/ 715 w 1124"/>
              <a:gd name="T87" fmla="*/ 308 h 323"/>
              <a:gd name="T88" fmla="*/ 688 w 1124"/>
              <a:gd name="T89" fmla="*/ 305 h 323"/>
              <a:gd name="T90" fmla="*/ 665 w 1124"/>
              <a:gd name="T91" fmla="*/ 307 h 323"/>
              <a:gd name="T92" fmla="*/ 622 w 1124"/>
              <a:gd name="T93" fmla="*/ 297 h 323"/>
              <a:gd name="T94" fmla="*/ 505 w 1124"/>
              <a:gd name="T95" fmla="*/ 300 h 323"/>
              <a:gd name="T96" fmla="*/ 465 w 1124"/>
              <a:gd name="T97" fmla="*/ 299 h 323"/>
              <a:gd name="T98" fmla="*/ 446 w 1124"/>
              <a:gd name="T99" fmla="*/ 300 h 323"/>
              <a:gd name="T100" fmla="*/ 396 w 1124"/>
              <a:gd name="T101" fmla="*/ 299 h 323"/>
              <a:gd name="T102" fmla="*/ 342 w 1124"/>
              <a:gd name="T103" fmla="*/ 298 h 323"/>
              <a:gd name="T104" fmla="*/ 318 w 1124"/>
              <a:gd name="T105" fmla="*/ 300 h 323"/>
              <a:gd name="T106" fmla="*/ 290 w 1124"/>
              <a:gd name="T107" fmla="*/ 296 h 323"/>
              <a:gd name="T108" fmla="*/ 213 w 1124"/>
              <a:gd name="T109" fmla="*/ 302 h 323"/>
              <a:gd name="T110" fmla="*/ 57 w 1124"/>
              <a:gd name="T111" fmla="*/ 310 h 32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24"/>
              <a:gd name="T169" fmla="*/ 0 h 323"/>
              <a:gd name="T170" fmla="*/ 1124 w 1124"/>
              <a:gd name="T171" fmla="*/ 323 h 32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24" h="323">
                <a:moveTo>
                  <a:pt x="57" y="310"/>
                </a:moveTo>
                <a:cubicBezTo>
                  <a:pt x="53" y="310"/>
                  <a:pt x="50" y="310"/>
                  <a:pt x="46" y="309"/>
                </a:cubicBezTo>
                <a:cubicBezTo>
                  <a:pt x="49" y="303"/>
                  <a:pt x="26" y="304"/>
                  <a:pt x="34" y="309"/>
                </a:cubicBezTo>
                <a:cubicBezTo>
                  <a:pt x="32" y="309"/>
                  <a:pt x="33" y="248"/>
                  <a:pt x="29" y="226"/>
                </a:cubicBezTo>
                <a:cubicBezTo>
                  <a:pt x="22" y="224"/>
                  <a:pt x="16" y="199"/>
                  <a:pt x="14" y="192"/>
                </a:cubicBezTo>
                <a:cubicBezTo>
                  <a:pt x="8" y="193"/>
                  <a:pt x="8" y="174"/>
                  <a:pt x="6" y="162"/>
                </a:cubicBezTo>
                <a:cubicBezTo>
                  <a:pt x="9" y="155"/>
                  <a:pt x="8" y="136"/>
                  <a:pt x="7" y="124"/>
                </a:cubicBezTo>
                <a:cubicBezTo>
                  <a:pt x="7" y="114"/>
                  <a:pt x="4" y="96"/>
                  <a:pt x="3" y="84"/>
                </a:cubicBezTo>
                <a:cubicBezTo>
                  <a:pt x="3" y="71"/>
                  <a:pt x="0" y="59"/>
                  <a:pt x="1" y="56"/>
                </a:cubicBezTo>
                <a:cubicBezTo>
                  <a:pt x="4" y="47"/>
                  <a:pt x="3" y="29"/>
                  <a:pt x="16" y="24"/>
                </a:cubicBezTo>
                <a:cubicBezTo>
                  <a:pt x="25" y="22"/>
                  <a:pt x="36" y="26"/>
                  <a:pt x="43" y="27"/>
                </a:cubicBezTo>
                <a:cubicBezTo>
                  <a:pt x="54" y="27"/>
                  <a:pt x="63" y="23"/>
                  <a:pt x="82" y="22"/>
                </a:cubicBezTo>
                <a:cubicBezTo>
                  <a:pt x="103" y="21"/>
                  <a:pt x="127" y="26"/>
                  <a:pt x="143" y="24"/>
                </a:cubicBezTo>
                <a:cubicBezTo>
                  <a:pt x="151" y="23"/>
                  <a:pt x="158" y="26"/>
                  <a:pt x="166" y="26"/>
                </a:cubicBezTo>
                <a:cubicBezTo>
                  <a:pt x="174" y="25"/>
                  <a:pt x="183" y="20"/>
                  <a:pt x="191" y="21"/>
                </a:cubicBezTo>
                <a:cubicBezTo>
                  <a:pt x="208" y="23"/>
                  <a:pt x="227" y="18"/>
                  <a:pt x="245" y="17"/>
                </a:cubicBezTo>
                <a:cubicBezTo>
                  <a:pt x="269" y="15"/>
                  <a:pt x="299" y="20"/>
                  <a:pt x="316" y="20"/>
                </a:cubicBezTo>
                <a:cubicBezTo>
                  <a:pt x="327" y="21"/>
                  <a:pt x="339" y="15"/>
                  <a:pt x="351" y="16"/>
                </a:cubicBezTo>
                <a:cubicBezTo>
                  <a:pt x="369" y="16"/>
                  <a:pt x="405" y="22"/>
                  <a:pt x="422" y="17"/>
                </a:cubicBezTo>
                <a:cubicBezTo>
                  <a:pt x="454" y="8"/>
                  <a:pt x="459" y="20"/>
                  <a:pt x="481" y="17"/>
                </a:cubicBezTo>
                <a:cubicBezTo>
                  <a:pt x="507" y="13"/>
                  <a:pt x="527" y="18"/>
                  <a:pt x="547" y="15"/>
                </a:cubicBezTo>
                <a:cubicBezTo>
                  <a:pt x="553" y="9"/>
                  <a:pt x="570" y="12"/>
                  <a:pt x="578" y="8"/>
                </a:cubicBezTo>
                <a:cubicBezTo>
                  <a:pt x="604" y="16"/>
                  <a:pt x="615" y="13"/>
                  <a:pt x="635" y="11"/>
                </a:cubicBezTo>
                <a:cubicBezTo>
                  <a:pt x="647" y="10"/>
                  <a:pt x="659" y="15"/>
                  <a:pt x="672" y="14"/>
                </a:cubicBezTo>
                <a:cubicBezTo>
                  <a:pt x="679" y="14"/>
                  <a:pt x="685" y="10"/>
                  <a:pt x="693" y="9"/>
                </a:cubicBezTo>
                <a:cubicBezTo>
                  <a:pt x="748" y="1"/>
                  <a:pt x="803" y="5"/>
                  <a:pt x="843" y="7"/>
                </a:cubicBezTo>
                <a:cubicBezTo>
                  <a:pt x="880" y="8"/>
                  <a:pt x="910" y="6"/>
                  <a:pt x="944" y="7"/>
                </a:cubicBezTo>
                <a:cubicBezTo>
                  <a:pt x="941" y="7"/>
                  <a:pt x="938" y="7"/>
                  <a:pt x="939" y="3"/>
                </a:cubicBezTo>
                <a:cubicBezTo>
                  <a:pt x="955" y="10"/>
                  <a:pt x="997" y="7"/>
                  <a:pt x="1029" y="0"/>
                </a:cubicBezTo>
                <a:cubicBezTo>
                  <a:pt x="1058" y="10"/>
                  <a:pt x="1097" y="1"/>
                  <a:pt x="1115" y="4"/>
                </a:cubicBezTo>
                <a:cubicBezTo>
                  <a:pt x="1106" y="23"/>
                  <a:pt x="1113" y="70"/>
                  <a:pt x="1106" y="86"/>
                </a:cubicBezTo>
                <a:cubicBezTo>
                  <a:pt x="1102" y="108"/>
                  <a:pt x="1102" y="153"/>
                  <a:pt x="1096" y="184"/>
                </a:cubicBezTo>
                <a:cubicBezTo>
                  <a:pt x="1086" y="193"/>
                  <a:pt x="1124" y="276"/>
                  <a:pt x="1112" y="302"/>
                </a:cubicBezTo>
                <a:cubicBezTo>
                  <a:pt x="1102" y="298"/>
                  <a:pt x="1100" y="298"/>
                  <a:pt x="1091" y="295"/>
                </a:cubicBezTo>
                <a:cubicBezTo>
                  <a:pt x="1048" y="313"/>
                  <a:pt x="1014" y="305"/>
                  <a:pt x="951" y="301"/>
                </a:cubicBezTo>
                <a:cubicBezTo>
                  <a:pt x="934" y="323"/>
                  <a:pt x="922" y="304"/>
                  <a:pt x="900" y="311"/>
                </a:cubicBezTo>
                <a:cubicBezTo>
                  <a:pt x="893" y="310"/>
                  <a:pt x="896" y="305"/>
                  <a:pt x="873" y="308"/>
                </a:cubicBezTo>
                <a:cubicBezTo>
                  <a:pt x="858" y="308"/>
                  <a:pt x="856" y="311"/>
                  <a:pt x="850" y="310"/>
                </a:cubicBezTo>
                <a:cubicBezTo>
                  <a:pt x="843" y="310"/>
                  <a:pt x="832" y="319"/>
                  <a:pt x="824" y="310"/>
                </a:cubicBezTo>
                <a:cubicBezTo>
                  <a:pt x="822" y="319"/>
                  <a:pt x="816" y="315"/>
                  <a:pt x="806" y="313"/>
                </a:cubicBezTo>
                <a:cubicBezTo>
                  <a:pt x="801" y="312"/>
                  <a:pt x="786" y="311"/>
                  <a:pt x="787" y="311"/>
                </a:cubicBezTo>
                <a:cubicBezTo>
                  <a:pt x="785" y="310"/>
                  <a:pt x="779" y="316"/>
                  <a:pt x="777" y="316"/>
                </a:cubicBezTo>
                <a:cubicBezTo>
                  <a:pt x="775" y="316"/>
                  <a:pt x="768" y="311"/>
                  <a:pt x="766" y="310"/>
                </a:cubicBezTo>
                <a:cubicBezTo>
                  <a:pt x="745" y="307"/>
                  <a:pt x="736" y="320"/>
                  <a:pt x="715" y="308"/>
                </a:cubicBezTo>
                <a:cubicBezTo>
                  <a:pt x="711" y="308"/>
                  <a:pt x="698" y="307"/>
                  <a:pt x="688" y="305"/>
                </a:cubicBezTo>
                <a:cubicBezTo>
                  <a:pt x="673" y="305"/>
                  <a:pt x="685" y="304"/>
                  <a:pt x="665" y="307"/>
                </a:cubicBezTo>
                <a:cubicBezTo>
                  <a:pt x="652" y="295"/>
                  <a:pt x="639" y="300"/>
                  <a:pt x="622" y="297"/>
                </a:cubicBezTo>
                <a:cubicBezTo>
                  <a:pt x="568" y="288"/>
                  <a:pt x="551" y="290"/>
                  <a:pt x="505" y="300"/>
                </a:cubicBezTo>
                <a:cubicBezTo>
                  <a:pt x="510" y="294"/>
                  <a:pt x="467" y="305"/>
                  <a:pt x="465" y="299"/>
                </a:cubicBezTo>
                <a:cubicBezTo>
                  <a:pt x="458" y="296"/>
                  <a:pt x="454" y="303"/>
                  <a:pt x="446" y="300"/>
                </a:cubicBezTo>
                <a:cubicBezTo>
                  <a:pt x="425" y="291"/>
                  <a:pt x="414" y="307"/>
                  <a:pt x="396" y="299"/>
                </a:cubicBezTo>
                <a:cubicBezTo>
                  <a:pt x="381" y="305"/>
                  <a:pt x="355" y="308"/>
                  <a:pt x="342" y="298"/>
                </a:cubicBezTo>
                <a:cubicBezTo>
                  <a:pt x="333" y="301"/>
                  <a:pt x="328" y="301"/>
                  <a:pt x="318" y="300"/>
                </a:cubicBezTo>
                <a:cubicBezTo>
                  <a:pt x="310" y="299"/>
                  <a:pt x="297" y="297"/>
                  <a:pt x="290" y="296"/>
                </a:cubicBezTo>
                <a:cubicBezTo>
                  <a:pt x="272" y="293"/>
                  <a:pt x="223" y="300"/>
                  <a:pt x="213" y="302"/>
                </a:cubicBezTo>
                <a:cubicBezTo>
                  <a:pt x="160" y="313"/>
                  <a:pt x="105" y="304"/>
                  <a:pt x="57" y="310"/>
                </a:cubicBezTo>
                <a:close/>
              </a:path>
            </a:pathLst>
          </a:custGeom>
          <a:solidFill>
            <a:srgbClr val="F9EFBD"/>
          </a:solidFill>
          <a:ln w="9525">
            <a:solidFill>
              <a:srgbClr val="F9EFBD"/>
            </a:solidFill>
            <a:round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90000" bIns="45718" anchor="ctr" anchorCtr="1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i="1" smtClean="0"/>
              <a:t>"Les aspects géographiques et culturels ont aussi leur part dans le choix du Maroc. </a:t>
            </a:r>
            <a:r>
              <a:rPr lang="fr-FR" sz="1400" b="1" i="1" u="sng" smtClean="0">
                <a:solidFill>
                  <a:srgbClr val="DC6E00"/>
                </a:solidFill>
              </a:rPr>
              <a:t>La proximité du Maroc avec l'Europe</a:t>
            </a:r>
            <a:r>
              <a:rPr lang="fr-FR" sz="1400" i="1" smtClean="0"/>
              <a:t>, et la France en particulier, facilite le contact entre la filiale et ses clients. Le </a:t>
            </a:r>
            <a:r>
              <a:rPr lang="fr-FR" sz="1400" b="1" i="1" u="sng" smtClean="0">
                <a:solidFill>
                  <a:srgbClr val="DC6E00"/>
                </a:solidFill>
              </a:rPr>
              <a:t>faible décalage horaire</a:t>
            </a:r>
            <a:r>
              <a:rPr lang="fr-FR" sz="1400" i="1" smtClean="0"/>
              <a:t> entre les deux pays constitue un atout supplémentaire."</a:t>
            </a:r>
          </a:p>
          <a:p>
            <a:pPr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400" i="1" smtClean="0"/>
          </a:p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0" smtClean="0">
                <a:solidFill>
                  <a:sysClr val="windowText" lastClr="000000"/>
                </a:solidFill>
              </a:rPr>
              <a:t>Site internet de BNP Paribas Méditerranée IT</a:t>
            </a:r>
          </a:p>
        </p:txBody>
      </p:sp>
      <p:sp>
        <p:nvSpPr>
          <p:cNvPr id="14" name="Line Callout 2 (Accent Bar) 13"/>
          <p:cNvSpPr/>
          <p:nvPr/>
        </p:nvSpPr>
        <p:spPr>
          <a:xfrm flipH="1">
            <a:off x="802188" y="2381249"/>
            <a:ext cx="2225184" cy="1634491"/>
          </a:xfrm>
          <a:prstGeom prst="accentCallout2">
            <a:avLst>
              <a:gd name="adj1" fmla="val 20211"/>
              <a:gd name="adj2" fmla="val -2801"/>
              <a:gd name="adj3" fmla="val 19480"/>
              <a:gd name="adj4" fmla="val -11135"/>
              <a:gd name="adj5" fmla="val 41258"/>
              <a:gd name="adj6" fmla="val -26216"/>
            </a:avLst>
          </a:prstGeom>
          <a:noFill/>
          <a:ln w="19050">
            <a:solidFill>
              <a:srgbClr val="3D6E8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99" rIns="0" bIns="89999" rtlCol="0" anchor="ctr" anchorCtr="0"/>
          <a:lstStyle/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400" dirty="0" smtClean="0">
                <a:solidFill>
                  <a:srgbClr val="000000"/>
                </a:solidFill>
                <a:cs typeface="Arial" pitchFamily="34" charset="0"/>
              </a:rPr>
              <a:t>2 à 3 heures de vol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400" dirty="0" smtClean="0">
                <a:solidFill>
                  <a:srgbClr val="000000"/>
                </a:solidFill>
                <a:cs typeface="Arial" pitchFamily="34" charset="0"/>
              </a:rPr>
              <a:t>79 vols par semaine entre Casablanca et Paris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400" dirty="0" smtClean="0">
                <a:solidFill>
                  <a:srgbClr val="000000"/>
                </a:solidFill>
                <a:cs typeface="Arial" pitchFamily="34" charset="0"/>
              </a:rPr>
              <a:t>1 heure de décalage horaire entre le Maroc et la France</a:t>
            </a:r>
          </a:p>
        </p:txBody>
      </p:sp>
      <p:pic>
        <p:nvPicPr>
          <p:cNvPr id="15" name="Picture 361" descr="http://www.clipart-box.com/zoom/airbus-a340-120628b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214562"/>
            <a:ext cx="685214" cy="324886"/>
          </a:xfrm>
          <a:prstGeom prst="rect">
            <a:avLst/>
          </a:prstGeom>
          <a:noFill/>
        </p:spPr>
      </p:pic>
      <p:sp>
        <p:nvSpPr>
          <p:cNvPr id="17" name="ColumnHeader"/>
          <p:cNvSpPr>
            <a:spLocks noChangeArrowheads="1"/>
          </p:cNvSpPr>
          <p:nvPr/>
        </p:nvSpPr>
        <p:spPr bwMode="gray">
          <a:xfrm>
            <a:off x="5338762" y="1400532"/>
            <a:ext cx="4113213" cy="67710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tIns="91440" bIns="91440" anchor="b">
            <a:spAutoFit/>
          </a:bodyPr>
          <a:lstStyle/>
          <a:p>
            <a:pPr algn="ctr"/>
            <a:r>
              <a:rPr lang="fr-FR" sz="16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Proximité linguistique, culturelle et des systèmes en place</a:t>
            </a:r>
            <a:endParaRPr lang="fr-FR" sz="16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8763" y="2085596"/>
            <a:ext cx="4113212" cy="4275184"/>
          </a:xfrm>
          <a:prstGeom prst="rect">
            <a:avLst/>
          </a:prstGeom>
          <a:noFill/>
        </p:spPr>
        <p:txBody>
          <a:bodyPr wrap="square" lIns="0" tIns="89999" rIns="0" bIns="89999" rtlCol="0" anchor="t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fr-FR" sz="1400" b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Liens culturels et linguistiques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400" smtClean="0"/>
              <a:t>10 millions de francophone (soit ~ 1/3 de la population marocaine)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17% de la population marocaine maitrisant le français professionnel (écrit et oral)</a:t>
            </a:r>
            <a:endParaRPr lang="fr-FR" sz="1400" smtClean="0"/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400" smtClean="0">
                <a:solidFill>
                  <a:srgbClr val="000000"/>
                </a:solidFill>
                <a:cs typeface="Arial" pitchFamily="34" charset="0"/>
              </a:rPr>
              <a:t>Système éducatif proche du système français </a:t>
            </a:r>
          </a:p>
          <a:p>
            <a:pPr marL="569913" lvl="2" indent="-166688" fontAlgn="base">
              <a:buClr>
                <a:srgbClr val="177B57"/>
              </a:buClr>
              <a:buSzPct val="100000"/>
              <a:buFont typeface="Arial"/>
              <a:buChar char="–"/>
            </a:pPr>
            <a:r>
              <a:rPr lang="fr-FR" sz="1400" smtClean="0">
                <a:solidFill>
                  <a:srgbClr val="000000"/>
                </a:solidFill>
                <a:latin typeface="Arial"/>
                <a:cs typeface="Arial" pitchFamily="34" charset="0"/>
              </a:rPr>
              <a:t>Enseignement supérieur et professionnel sensiblement identique au modèle français (ex: système universitaire LMD ...)</a:t>
            </a:r>
          </a:p>
          <a:p>
            <a:pPr marL="569913" lvl="2" indent="-166688" fontAlgn="base">
              <a:buClr>
                <a:srgbClr val="177B57"/>
              </a:buClr>
              <a:buSzPct val="100000"/>
              <a:buFont typeface="Arial"/>
              <a:buChar char="–"/>
            </a:pPr>
            <a:r>
              <a:rPr lang="fr-FR" sz="1400" smtClean="0">
                <a:solidFill>
                  <a:srgbClr val="000000"/>
                </a:solidFill>
                <a:latin typeface="Arial"/>
                <a:cs typeface="Arial" pitchFamily="34" charset="0"/>
              </a:rPr>
              <a:t>Premier réseau d'établissements scolaires français à l'étranger avec 30 écoles pour 28000 élèves</a:t>
            </a:r>
          </a:p>
          <a:p>
            <a:pPr fontAlgn="base">
              <a:buClr>
                <a:srgbClr val="000000"/>
              </a:buClr>
              <a:buSzPct val="100000"/>
              <a:buFont typeface=""/>
            </a:pPr>
            <a:endParaRPr lang="fr-FR" sz="1400" b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fr-FR" sz="1400" b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Lisibilité du système comptable et juridique proche du système français</a:t>
            </a:r>
          </a:p>
          <a:p>
            <a:pPr fontAlgn="base">
              <a:buClr>
                <a:srgbClr val="000000"/>
              </a:buClr>
              <a:buSzPct val="100000"/>
              <a:buFont typeface=""/>
            </a:pPr>
            <a:endParaRPr lang="fr-FR" sz="1400" b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fr-FR" sz="1400" b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Accord de co-développement entre le Maroc et la France</a:t>
            </a:r>
          </a:p>
          <a:p>
            <a:pPr fontAlgn="base">
              <a:buClr>
                <a:srgbClr val="000000"/>
              </a:buClr>
              <a:buSzPct val="100000"/>
              <a:buFont typeface=""/>
            </a:pPr>
            <a:endParaRPr lang="fr-FR" sz="1400" b="1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7" name="NumberBall"/>
          <p:cNvSpPr>
            <a:spLocks noChangeArrowheads="1"/>
          </p:cNvSpPr>
          <p:nvPr/>
        </p:nvSpPr>
        <p:spPr bwMode="gray">
          <a:xfrm>
            <a:off x="59849" y="600354"/>
            <a:ext cx="330708" cy="330708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fr-FR" sz="16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16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gray">
          <a:xfrm>
            <a:off x="455613" y="6324600"/>
            <a:ext cx="8994775" cy="3286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fr-FR" sz="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Source: ONDA</a:t>
            </a:r>
            <a:endParaRPr lang="fr-FR" sz="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561" y="6472239"/>
            <a:ext cx="1071563" cy="366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000"/>
            <a:ext cx="8992800" cy="831600"/>
          </a:xfrm>
        </p:spPr>
        <p:txBody>
          <a:bodyPr/>
          <a:lstStyle/>
          <a:p>
            <a:r>
              <a:rPr lang="fr-FR" dirty="0" smtClean="0"/>
              <a:t>Risques maîtrisés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55612" y="1929722"/>
            <a:ext cx="1887537" cy="1289751"/>
          </a:xfrm>
          <a:prstGeom prst="rect">
            <a:avLst/>
          </a:prstGeom>
          <a:solidFill>
            <a:srgbClr val="96CCE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89999" rIns="91439" bIns="89999" rtlCol="0" anchor="ctr" anchorCtr="0"/>
          <a:lstStyle/>
          <a:p>
            <a:r>
              <a:rPr lang="fr-FR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Aides financières </a:t>
            </a:r>
            <a:r>
              <a:rPr lang="fr-FR" sz="14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 opérationnelles à </a:t>
            </a:r>
            <a:r>
              <a:rPr lang="fr-FR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l'installation</a:t>
            </a:r>
          </a:p>
        </p:txBody>
      </p:sp>
      <p:sp>
        <p:nvSpPr>
          <p:cNvPr id="6" name="ColumnHeader"/>
          <p:cNvSpPr>
            <a:spLocks noChangeArrowheads="1"/>
          </p:cNvSpPr>
          <p:nvPr/>
        </p:nvSpPr>
        <p:spPr bwMode="gray">
          <a:xfrm>
            <a:off x="2476111" y="1390435"/>
            <a:ext cx="6973889" cy="40011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Illustrations</a:t>
            </a:r>
            <a:endParaRPr lang="fr-FR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5612" y="3456941"/>
            <a:ext cx="1887537" cy="1105084"/>
          </a:xfrm>
          <a:prstGeom prst="rect">
            <a:avLst/>
          </a:prstGeom>
          <a:solidFill>
            <a:srgbClr val="96CCE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89999" rIns="91439" bIns="89999" rtlCol="0" anchor="ctr" anchorCtr="0"/>
          <a:lstStyle/>
          <a:p>
            <a:r>
              <a:rPr lang="fr-FR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Stabilité politique </a:t>
            </a:r>
            <a:r>
              <a:rPr lang="fr-FR" sz="14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 sociale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5612" y="5486963"/>
            <a:ext cx="1887537" cy="920419"/>
          </a:xfrm>
          <a:prstGeom prst="rect">
            <a:avLst/>
          </a:prstGeom>
          <a:solidFill>
            <a:srgbClr val="96CCE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89999" rIns="91439" bIns="89999" rtlCol="0" anchor="ctr" anchorCtr="0"/>
          <a:lstStyle/>
          <a:p>
            <a:r>
              <a:rPr lang="fr-FR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Secteur structuré autour d'organismes professionnels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55612" y="3338207"/>
            <a:ext cx="8992799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5612" y="5368227"/>
            <a:ext cx="8992799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76111" y="1929722"/>
            <a:ext cx="6973889" cy="1289751"/>
          </a:xfrm>
          <a:prstGeom prst="rect">
            <a:avLst/>
          </a:prstGeom>
          <a:noFill/>
        </p:spPr>
        <p:txBody>
          <a:bodyPr wrap="square" lIns="0" tIns="89999" rIns="0" bIns="89999" rtlCol="0" anchor="ctr" anchorCtr="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fr-FR" sz="1200" b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Aides financières </a:t>
            </a:r>
            <a:r>
              <a:rPr lang="fr-FR" sz="12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(Exonérations fiscales, plafonnement de l'IR, subventions et aide à la formation professionnelle ...)</a:t>
            </a:r>
          </a:p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fr-FR" sz="1200" b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Aide opérationnelle</a:t>
            </a:r>
          </a:p>
          <a:p>
            <a:pPr marL="176213" lvl="1" indent="-176213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2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Simplification des démarches administratives via la création d'un guichet unique</a:t>
            </a:r>
          </a:p>
          <a:p>
            <a:pPr marL="176213" lvl="1" indent="-176213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2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Accompagnement par </a:t>
            </a:r>
            <a:r>
              <a:rPr lang="fr-FR" sz="1200" dirty="0" err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MedZ</a:t>
            </a:r>
            <a:r>
              <a:rPr lang="fr-FR" sz="12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  jouant le rôle de facilitateur de l'</a:t>
            </a:r>
            <a:r>
              <a:rPr lang="fr-FR" sz="1200" dirty="0" err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offshoring</a:t>
            </a:r>
            <a:r>
              <a:rPr lang="fr-FR" sz="12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 au Maroc en étroite collaboration avec le Ministère de l'industrie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76111" y="5486962"/>
            <a:ext cx="6973889" cy="920420"/>
          </a:xfrm>
          <a:prstGeom prst="rect">
            <a:avLst/>
          </a:prstGeom>
          <a:noFill/>
        </p:spPr>
        <p:txBody>
          <a:bodyPr wrap="square" lIns="0" tIns="89999" rIns="0" bIns="89999" rtlCol="0" anchor="ctr" anchorCtr="0">
            <a:spAutoFit/>
          </a:bodyPr>
          <a:lstStyle/>
          <a:p>
            <a:pPr marL="180975" lvl="1" indent="-18097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200" b="1" dirty="0" err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AMRC</a:t>
            </a:r>
            <a:r>
              <a:rPr lang="fr-FR" sz="1200" b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(Association Marocaine de la Relation Client) pour la gestion de la relation client à distance</a:t>
            </a:r>
          </a:p>
          <a:p>
            <a:pPr marL="180975" lvl="1" indent="-18097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200" b="1" dirty="0" err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APEBI</a:t>
            </a:r>
            <a:r>
              <a:rPr lang="fr-FR" sz="12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 (Fédération marocaine des technologies de l'information, des télécommunications et de l'</a:t>
            </a:r>
            <a:r>
              <a:rPr lang="fr-FR" sz="1200" dirty="0" err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offshoring</a:t>
            </a:r>
            <a:r>
              <a:rPr lang="fr-FR" sz="12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) pour les services IT</a:t>
            </a:r>
          </a:p>
          <a:p>
            <a:pPr marL="180975" lvl="1" indent="-18097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200" b="1" dirty="0" err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CGEM</a:t>
            </a:r>
            <a:r>
              <a:rPr lang="fr-FR" sz="12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 (Confédération générale des entreprises du Maroc) pour les entrepreneurs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76111" y="3456941"/>
            <a:ext cx="6973889" cy="1105085"/>
          </a:xfrm>
          <a:prstGeom prst="rect">
            <a:avLst/>
          </a:prstGeom>
          <a:noFill/>
        </p:spPr>
        <p:txBody>
          <a:bodyPr wrap="square" lIns="0" tIns="89999" rIns="0" bIns="89999" rtlCol="0" anchor="ctr" anchorCtr="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fr-FR" sz="1200" b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Stabilité politique et économique reconnue mondialement</a:t>
            </a:r>
          </a:p>
          <a:p>
            <a:pPr marL="176213" lvl="1" indent="-176213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2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Classé 1</a:t>
            </a:r>
            <a:r>
              <a:rPr lang="fr-FR" sz="1200" baseline="300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er</a:t>
            </a:r>
            <a:r>
              <a:rPr lang="fr-FR" sz="12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 dans le classement "</a:t>
            </a:r>
            <a:r>
              <a:rPr lang="fr-FR" sz="1200" dirty="0" err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African</a:t>
            </a:r>
            <a:r>
              <a:rPr lang="fr-FR" sz="12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 Country of the Future" pour les IDE</a:t>
            </a:r>
            <a:r>
              <a:rPr lang="fr-FR" sz="1200" baseline="300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1</a:t>
            </a:r>
          </a:p>
          <a:p>
            <a:pPr marL="176213" lvl="1" indent="-176213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2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Classé pays le plus stable en Afrique du Nord par le Global </a:t>
            </a:r>
            <a:r>
              <a:rPr lang="fr-FR" sz="1200" dirty="0" err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Peace</a:t>
            </a:r>
            <a:r>
              <a:rPr lang="fr-FR" sz="12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 Index (2012)</a:t>
            </a:r>
          </a:p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fr-FR" sz="1200" b="1" dirty="0" err="1" smtClean="0">
                <a:solidFill>
                  <a:srgbClr val="000000"/>
                </a:solidFill>
                <a:cs typeface="Arial" pitchFamily="34" charset="0"/>
              </a:rPr>
              <a:t>Offshoring</a:t>
            </a:r>
            <a:r>
              <a:rPr lang="fr-FR" sz="1200" b="1" dirty="0" smtClean="0">
                <a:solidFill>
                  <a:srgbClr val="000000"/>
                </a:solidFill>
                <a:cs typeface="Arial" pitchFamily="34" charset="0"/>
              </a:rPr>
              <a:t> considéré comme une priorité nationale par le gouvernement dans le cadre du Pacte National pour l'émergence industriel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5612" y="4799493"/>
            <a:ext cx="1887537" cy="450000"/>
          </a:xfrm>
          <a:prstGeom prst="rect">
            <a:avLst/>
          </a:prstGeom>
          <a:solidFill>
            <a:srgbClr val="96CCE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89999" rIns="91439" bIns="89999" rtlCol="0" anchor="ctr" anchorCtr="0"/>
          <a:lstStyle/>
          <a:p>
            <a:r>
              <a:rPr lang="fr-FR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Protection des données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95549" y="4748949"/>
            <a:ext cx="6973889" cy="551088"/>
          </a:xfrm>
          <a:prstGeom prst="rect">
            <a:avLst/>
          </a:prstGeom>
          <a:noFill/>
        </p:spPr>
        <p:txBody>
          <a:bodyPr wrap="square" lIns="0" tIns="89999" rIns="0" bIns="89999" rtlCol="0" anchor="ctr" anchorCtr="0">
            <a:sp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fr-FR" sz="1200" b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Dispositif de protection des données en cours d'homologation par la CNIL</a:t>
            </a:r>
            <a:r>
              <a:rPr lang="fr-FR" sz="1200" b="1" baseline="300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1</a:t>
            </a:r>
            <a:r>
              <a:rPr lang="fr-FR" sz="1200" b="1" dirty="0" smtClean="0">
                <a:solidFill>
                  <a:srgbClr val="000000"/>
                </a:solidFill>
                <a:cs typeface="Arial" pitchFamily="34" charset="0"/>
              </a:rPr>
              <a:t> et l'Union Européenne</a:t>
            </a:r>
            <a:endParaRPr lang="fr-FR" sz="1200" b="1" dirty="0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gray">
          <a:xfrm>
            <a:off x="455613" y="6324600"/>
            <a:ext cx="8994775" cy="3286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fr-FR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fr-FR" sz="800" dirty="0" smtClean="0"/>
              <a:t> Commission nationale de l'informatique et des libertés</a:t>
            </a:r>
            <a:endParaRPr lang="fr-FR" sz="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455612" y="4680759"/>
            <a:ext cx="8992799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NumberBall"/>
          <p:cNvSpPr>
            <a:spLocks noChangeArrowheads="1"/>
          </p:cNvSpPr>
          <p:nvPr/>
        </p:nvSpPr>
        <p:spPr bwMode="gray">
          <a:xfrm>
            <a:off x="59849" y="600354"/>
            <a:ext cx="330708" cy="330708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fr-FR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561" y="6472239"/>
            <a:ext cx="1071563" cy="366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000"/>
            <a:ext cx="8992800" cy="831600"/>
          </a:xfrm>
        </p:spPr>
        <p:txBody>
          <a:bodyPr/>
          <a:lstStyle/>
          <a:p>
            <a:r>
              <a:rPr lang="fr-FR" dirty="0" smtClean="0"/>
              <a:t>Compétitif vs. pays concurrents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57200" y="1876425"/>
            <a:ext cx="1597054" cy="1659084"/>
          </a:xfrm>
          <a:prstGeom prst="rect">
            <a:avLst/>
          </a:prstGeom>
          <a:noFill/>
          <a:ln w="9525">
            <a:solidFill>
              <a:srgbClr val="79A2B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fr-F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Vs. l'Asie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1876425"/>
            <a:ext cx="7242175" cy="141286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 smtClean="0">
                <a:cs typeface="Arial" pitchFamily="34" charset="0"/>
              </a:rPr>
              <a:t>Réactivité et flexibilité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600" dirty="0" smtClean="0">
                <a:solidFill>
                  <a:srgbClr val="000000"/>
                </a:solidFill>
                <a:cs typeface="Arial" pitchFamily="34" charset="0"/>
              </a:rPr>
              <a:t>Permis par la proximité géographique, linguistique et culturelle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endParaRPr lang="fr-FR" sz="1600" dirty="0" smtClean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fr-FR" sz="1600" b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Limitation des surcoûts liés à la distance géographique, au décalage horaire et aux différences culturelles et linguistiques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3742185"/>
            <a:ext cx="7242175" cy="2151528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 smtClean="0">
                <a:cs typeface="Arial" pitchFamily="34" charset="0"/>
              </a:rPr>
              <a:t>Important pool de ressources francophones</a:t>
            </a:r>
            <a:endParaRPr lang="fr-FR" sz="1600" b="1" u="sng" dirty="0" smtClean="0">
              <a:cs typeface="Arial" pitchFamily="34" charset="0"/>
            </a:endParaRP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600" dirty="0" smtClean="0">
                <a:cs typeface="Arial" pitchFamily="34" charset="0"/>
              </a:rPr>
              <a:t>Une population jeune : 6 millions d'habitants entre 10 et 19 ans en 2011 au Maroc vs. 2 millions en Roumanie par exemple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600" dirty="0" smtClean="0">
                <a:cs typeface="Arial" pitchFamily="34" charset="0"/>
              </a:rPr>
              <a:t>La francophonie réelle en Europe de l'Est est souvent surévaluée, obligeant les entreprises à faire des arbitrages entre francophonie et compétences techniques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endParaRPr lang="fr-FR" sz="1600" dirty="0" smtClean="0">
              <a:cs typeface="Arial" pitchFamily="34" charset="0"/>
            </a:endParaRPr>
          </a:p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fr-FR" sz="1600" b="1" dirty="0" smtClean="0">
                <a:cs typeface="Arial" pitchFamily="34" charset="0"/>
              </a:rPr>
              <a:t>Coût complet ~ 15% à 25% inférieur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3742185"/>
            <a:ext cx="1597054" cy="2582415"/>
          </a:xfrm>
          <a:prstGeom prst="rect">
            <a:avLst/>
          </a:prstGeom>
          <a:noFill/>
          <a:ln w="9525">
            <a:solidFill>
              <a:srgbClr val="79A2B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fr-F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Vs. l'Europe de l'Est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3638847"/>
            <a:ext cx="8992799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NumberBall"/>
          <p:cNvSpPr>
            <a:spLocks noChangeArrowheads="1"/>
          </p:cNvSpPr>
          <p:nvPr/>
        </p:nvSpPr>
        <p:spPr bwMode="gray">
          <a:xfrm>
            <a:off x="59849" y="600354"/>
            <a:ext cx="330708" cy="330708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fr-FR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</a:t>
            </a:r>
            <a:endParaRPr lang="fr-FR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561" y="6472239"/>
            <a:ext cx="1071563" cy="366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000"/>
            <a:ext cx="8992800" cy="831600"/>
          </a:xfrm>
        </p:spPr>
        <p:txBody>
          <a:bodyPr/>
          <a:lstStyle/>
          <a:p>
            <a:r>
              <a:rPr lang="fr-FR" dirty="0" err="1" smtClean="0">
                <a:solidFill>
                  <a:srgbClr val="1164A6"/>
                </a:solidFill>
              </a:rPr>
              <a:t>Track</a:t>
            </a:r>
            <a:r>
              <a:rPr lang="fr-FR" dirty="0" smtClean="0">
                <a:solidFill>
                  <a:srgbClr val="1164A6"/>
                </a:solidFill>
              </a:rPr>
              <a:t> record </a:t>
            </a:r>
            <a:br>
              <a:rPr lang="fr-FR" dirty="0" smtClean="0">
                <a:solidFill>
                  <a:srgbClr val="1164A6"/>
                </a:solidFill>
              </a:rPr>
            </a:br>
            <a:r>
              <a:rPr lang="fr-FR" sz="1600" b="0" dirty="0" smtClean="0">
                <a:solidFill>
                  <a:srgbClr val="1164A6"/>
                </a:solidFill>
              </a:rPr>
              <a:t>Zoom sur les acteurs de l'ITO au Maroc</a:t>
            </a:r>
            <a:endParaRPr lang="fr-FR" dirty="0"/>
          </a:p>
        </p:txBody>
      </p:sp>
      <p:pic>
        <p:nvPicPr>
          <p:cNvPr id="3" name="Picture 1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052875" y="162000"/>
            <a:ext cx="397125" cy="45816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</p:pic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4357121" y="1528711"/>
            <a:ext cx="5092879" cy="67710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0000"/>
                </a:solidFill>
                <a:cs typeface="Arial" pitchFamily="34" charset="0"/>
              </a:rPr>
              <a:t>Illustration : projets </a:t>
            </a:r>
            <a:r>
              <a:rPr lang="fr-FR" sz="1600" b="1" dirty="0" err="1" smtClean="0">
                <a:solidFill>
                  <a:srgbClr val="000000"/>
                </a:solidFill>
                <a:cs typeface="Arial" pitchFamily="34" charset="0"/>
              </a:rPr>
              <a:t>ITO</a:t>
            </a:r>
            <a:endParaRPr lang="fr-FR" sz="16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algn="ctr"/>
            <a:r>
              <a:rPr lang="fr-FR" sz="1600" b="1" dirty="0" smtClean="0">
                <a:solidFill>
                  <a:srgbClr val="000000"/>
                </a:solidFill>
                <a:cs typeface="Arial" pitchFamily="34" charset="0"/>
              </a:rPr>
              <a:t>récemment mis en place au Maroc</a:t>
            </a:r>
            <a:endParaRPr lang="fr-FR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4403866" y="2374154"/>
          <a:ext cx="5046134" cy="37878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96268"/>
                <a:gridCol w="1049866"/>
              </a:tblGrid>
              <a:tr h="94697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1200" b="1" baseline="0" dirty="0" smtClean="0"/>
                        <a:t>Développement et maintenance de toutes les applications européennes</a:t>
                      </a:r>
                      <a:endParaRPr lang="fr-FR" sz="1200" b="0" baseline="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200" i="1" baseline="0" dirty="0" smtClean="0"/>
                        <a:t>(Grande compagnie industrielle française)</a:t>
                      </a:r>
                      <a:endParaRPr lang="fr-FR" sz="1200" i="1" dirty="0" smtClean="0"/>
                    </a:p>
                  </a:txBody>
                  <a:tcPr marL="72000" marR="72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-72000">
                        <a:buFontTx/>
                        <a:buNone/>
                      </a:pPr>
                      <a:r>
                        <a:rPr lang="fr-FR" sz="1400" b="1" baseline="0" dirty="0" smtClean="0">
                          <a:latin typeface="+mn-lt"/>
                          <a:cs typeface="Arial"/>
                        </a:rPr>
                        <a:t>~ 150 ETP</a:t>
                      </a:r>
                      <a:endParaRPr lang="fr-FR" sz="1400" b="1" dirty="0" smtClean="0"/>
                    </a:p>
                  </a:txBody>
                  <a:tcPr marL="72000" marR="72000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4697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1200" b="1" dirty="0" smtClean="0"/>
                        <a:t>Développement et </a:t>
                      </a:r>
                      <a:r>
                        <a:rPr lang="fr-FR" sz="1200" b="1" baseline="0" dirty="0" smtClean="0"/>
                        <a:t>maintenance des applications de banque de détail</a:t>
                      </a:r>
                      <a:endParaRPr lang="fr-FR" sz="1200" b="1" i="1" baseline="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200" i="1" baseline="0" dirty="0" smtClean="0"/>
                        <a:t>(Grande banque universelle française)</a:t>
                      </a:r>
                      <a:endParaRPr lang="fr-FR" sz="1200" i="1" dirty="0"/>
                    </a:p>
                  </a:txBody>
                  <a:tcPr marL="72000" marR="72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indent="-72000">
                        <a:buFontTx/>
                        <a:buNone/>
                      </a:pPr>
                      <a:r>
                        <a:rPr lang="fr-FR" sz="1400" b="1" baseline="0" dirty="0" smtClean="0">
                          <a:latin typeface="+mn-lt"/>
                          <a:cs typeface="Arial"/>
                        </a:rPr>
                        <a:t>~ 1 000 ETP</a:t>
                      </a:r>
                      <a:endParaRPr lang="fr-FR" sz="1400" b="1" dirty="0"/>
                    </a:p>
                  </a:txBody>
                  <a:tcPr marL="0" marR="0" anchor="ctr" anchorCtr="1">
                    <a:noFill/>
                  </a:tcPr>
                </a:tc>
              </a:tr>
              <a:tr h="9469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Développement et </a:t>
                      </a:r>
                      <a:r>
                        <a:rPr lang="fr-FR" sz="1200" b="1" baseline="0" dirty="0" smtClean="0"/>
                        <a:t>maintenance des applications de </a:t>
                      </a:r>
                      <a:r>
                        <a:rPr lang="fr-FR" sz="1200" b="1" dirty="0" err="1" smtClean="0"/>
                        <a:t>Front-Office</a:t>
                      </a:r>
                      <a:endParaRPr lang="fr-FR" sz="1200" b="0" baseline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baseline="0" dirty="0" smtClean="0"/>
                        <a:t>(</a:t>
                      </a:r>
                      <a:r>
                        <a:rPr lang="fr-FR" sz="1200" i="1" baseline="0" dirty="0" smtClean="0"/>
                        <a:t>Grand opérateur télécom français)</a:t>
                      </a:r>
                    </a:p>
                  </a:txBody>
                  <a:tcPr marL="72000" marR="72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-72000">
                        <a:buFontTx/>
                        <a:buNone/>
                      </a:pPr>
                      <a:r>
                        <a:rPr lang="fr-FR" sz="1400" b="1" baseline="0" dirty="0" smtClean="0">
                          <a:latin typeface="+mn-lt"/>
                          <a:cs typeface="Arial"/>
                        </a:rPr>
                        <a:t>~ 200 </a:t>
                      </a:r>
                      <a:r>
                        <a:rPr lang="fr-FR" sz="1400" b="1" baseline="0" dirty="0" err="1" smtClean="0">
                          <a:latin typeface="+mn-lt"/>
                          <a:cs typeface="Arial"/>
                        </a:rPr>
                        <a:t>ETP</a:t>
                      </a:r>
                      <a:endParaRPr lang="fr-FR" sz="1400" b="1" dirty="0"/>
                    </a:p>
                  </a:txBody>
                  <a:tcPr marL="72000" marR="72000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469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Développement et </a:t>
                      </a:r>
                      <a:r>
                        <a:rPr lang="fr-FR" sz="1200" b="1" baseline="0" dirty="0" smtClean="0"/>
                        <a:t>maintenance de </a:t>
                      </a:r>
                      <a:r>
                        <a:rPr lang="fr-FR" sz="1200" b="1" dirty="0" smtClean="0"/>
                        <a:t>technologies </a:t>
                      </a:r>
                      <a:r>
                        <a:rPr lang="fr-FR" sz="1200" b="1" dirty="0" err="1" smtClean="0"/>
                        <a:t>SAP</a:t>
                      </a:r>
                      <a:endParaRPr lang="fr-FR" sz="1200" b="1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baseline="0" dirty="0" smtClean="0"/>
                        <a:t>(</a:t>
                      </a:r>
                      <a:r>
                        <a:rPr lang="fr-FR" sz="1200" i="1" baseline="0" dirty="0" smtClean="0"/>
                        <a:t>Grand acteur français de l'énergie)</a:t>
                      </a:r>
                    </a:p>
                  </a:txBody>
                  <a:tcPr marL="72000" marR="72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-72000">
                        <a:buFontTx/>
                        <a:buNone/>
                      </a:pPr>
                      <a:r>
                        <a:rPr lang="fr-FR" sz="1400" b="1" baseline="0" dirty="0" smtClean="0">
                          <a:latin typeface="+mn-lt"/>
                          <a:cs typeface="Arial"/>
                        </a:rPr>
                        <a:t>~ 100 </a:t>
                      </a:r>
                      <a:r>
                        <a:rPr lang="fr-FR" sz="1400" b="1" baseline="0" dirty="0" err="1" smtClean="0">
                          <a:latin typeface="+mn-lt"/>
                          <a:cs typeface="Arial"/>
                        </a:rPr>
                        <a:t>ETP</a:t>
                      </a:r>
                      <a:endParaRPr lang="fr-FR" sz="1400" b="1" dirty="0"/>
                    </a:p>
                  </a:txBody>
                  <a:tcPr marL="72000" marR="72000" anchor="ctr" anchorCtr="1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62"/>
          <p:cNvGrpSpPr/>
          <p:nvPr/>
        </p:nvGrpSpPr>
        <p:grpSpPr>
          <a:xfrm>
            <a:off x="452740" y="1528711"/>
            <a:ext cx="3432799" cy="4933857"/>
            <a:chOff x="452740" y="1517872"/>
            <a:chExt cx="3432799" cy="493385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AutoShape 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 rot="5400000">
              <a:off x="1501704" y="4070765"/>
              <a:ext cx="1332000" cy="3429928"/>
            </a:xfrm>
            <a:prstGeom prst="homePlate">
              <a:avLst>
                <a:gd name="adj" fmla="val 30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vert270" lIns="360000" tIns="91436" rIns="91436" bIns="91436" anchor="t" anchorCtr="0"/>
            <a:lstStyle/>
            <a:p>
              <a:pPr algn="ctr" eaLnBrk="0" hangingPunct="0"/>
              <a:r>
                <a:rPr lang="fr-FR" sz="1600" b="1" dirty="0" smtClean="0"/>
                <a:t>Help Desk</a:t>
              </a:r>
            </a:p>
          </p:txBody>
        </p:sp>
        <p:sp>
          <p:nvSpPr>
            <p:cNvPr id="7" name="AutoShape 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 rot="5400000">
              <a:off x="1306575" y="2893643"/>
              <a:ext cx="1728000" cy="3429928"/>
            </a:xfrm>
            <a:prstGeom prst="homePlate">
              <a:avLst>
                <a:gd name="adj" fmla="val 19299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vert270" lIns="360000" tIns="91436" rIns="91436" bIns="91436" anchor="t" anchorCtr="0"/>
            <a:lstStyle/>
            <a:p>
              <a:pPr algn="ctr" eaLnBrk="0" hangingPunct="0"/>
              <a:r>
                <a:rPr lang="fr-FR" sz="1600" b="1" dirty="0" smtClean="0"/>
                <a:t>Gestion d'infrastructures</a:t>
              </a:r>
            </a:p>
          </p:txBody>
        </p:sp>
        <p:sp>
          <p:nvSpPr>
            <p:cNvPr id="8" name="AutoShape 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 rot="5400000">
              <a:off x="874575" y="1098908"/>
              <a:ext cx="2592000" cy="3429927"/>
            </a:xfrm>
            <a:prstGeom prst="homePlate">
              <a:avLst>
                <a:gd name="adj" fmla="val 11153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vert270" lIns="108000" tIns="91436" rIns="91436" bIns="91436" anchor="t" anchorCtr="0"/>
            <a:lstStyle/>
            <a:p>
              <a:pPr algn="ctr" eaLnBrk="0" hangingPunct="0"/>
              <a:r>
                <a:rPr lang="fr-FR" sz="1600" b="1" dirty="0" err="1" smtClean="0"/>
                <a:t>Dév</a:t>
              </a:r>
              <a:r>
                <a:rPr lang="fr-FR" sz="1600" b="1" dirty="0" smtClean="0"/>
                <a:t>. et gestion d'applications</a:t>
              </a:r>
            </a:p>
          </p:txBody>
        </p:sp>
      </p:grpSp>
      <p:pic>
        <p:nvPicPr>
          <p:cNvPr id="10" name="Picture 5" descr="http://www.logodesignworks.com/blog/images/accenture-logo-design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0402" y="2761366"/>
            <a:ext cx="667836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560916" y="2761366"/>
            <a:ext cx="64972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http://media.paperblog.fr/i/495/4956237/nouveau-logo-gfi-informatique-L-GmnQGb.jpe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43218" y="2761366"/>
            <a:ext cx="414915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_banner"/>
          <p:cNvPicPr>
            <a:picLocks noChangeAspect="1" noChangeArrowheads="1"/>
          </p:cNvPicPr>
          <p:nvPr/>
        </p:nvPicPr>
        <p:blipFill>
          <a:blip r:embed="rId10" cstate="email"/>
          <a:srcRect b="-17248"/>
          <a:stretch>
            <a:fillRect/>
          </a:stretch>
        </p:blipFill>
        <p:spPr bwMode="auto">
          <a:xfrm>
            <a:off x="2443322" y="2761366"/>
            <a:ext cx="56721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ttp://t2.gstatic.com/images?q=tbn:ANd9GcRakQ7hXIaNIArjze3ZmwE184uUNA3jkUj1FJU73rxXYmqxn6nJ95LcZ_dJ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60402" y="2410546"/>
            <a:ext cx="1025266" cy="23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http://www.handicapinfos.com/mediatheque/photos/id2137_photo.gif"/>
          <p:cNvPicPr>
            <a:picLocks noChangeAspect="1" noChangeArrowheads="1"/>
          </p:cNvPicPr>
          <p:nvPr/>
        </p:nvPicPr>
        <p:blipFill>
          <a:blip r:embed="rId12" cstate="email"/>
          <a:srcRect t="21170" b="20854"/>
          <a:stretch>
            <a:fillRect/>
          </a:stretch>
        </p:blipFill>
        <p:spPr bwMode="auto">
          <a:xfrm>
            <a:off x="2216506" y="3153573"/>
            <a:ext cx="469900" cy="272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3" descr="http://upload.wikimedia.org/wikipedia/commons/9/91/SQLI_Logo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60402" y="3143737"/>
            <a:ext cx="463548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5" descr="http://www.sjsi.org/webgears/files/sjsi/Image/Partnerzy/sofrecom(1)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023133" y="3173671"/>
            <a:ext cx="635000" cy="232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6" descr="http://t2.gstatic.com/images?q=tbn:ohIWEd33sozaeM:http://img2.generation-nt.com/ubisoft-logo_00060402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1903531" y="1936352"/>
            <a:ext cx="457200" cy="377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5" descr="http://www.tuniscope.com/uploads/images/content/hp-300310-1.jp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3211690" y="1979278"/>
            <a:ext cx="446443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6" descr="Logo BNP Paribas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660402" y="1979278"/>
            <a:ext cx="1065299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8" descr="http://www.cebouygues-cn.com/infos/cebc_structis/images/STRUCTIS.gif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1460678" y="3183107"/>
            <a:ext cx="419100" cy="21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3251733" y="2361630"/>
            <a:ext cx="406400" cy="33443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6" name="Picture 3" descr="http://idata.over-blog.com/2/75/37/57/Images-suite2/ibm.gif"/>
          <p:cNvPicPr>
            <a:picLocks noChangeAspect="1" noChangeArrowheads="1"/>
          </p:cNvPicPr>
          <p:nvPr/>
        </p:nvPicPr>
        <p:blipFill>
          <a:blip r:embed="rId22" cstate="email"/>
          <a:srcRect l="16547" t="31478" r="16502" b="32315"/>
          <a:stretch>
            <a:fillRect/>
          </a:stretch>
        </p:blipFill>
        <p:spPr bwMode="auto">
          <a:xfrm>
            <a:off x="2538561" y="1991399"/>
            <a:ext cx="495300" cy="267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2002928" y="4471182"/>
            <a:ext cx="409099" cy="33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 descr="http://www.handicapinfos.com/mediatheque/photos/id2137_photo.gif"/>
          <p:cNvPicPr>
            <a:picLocks noChangeAspect="1" noChangeArrowheads="1"/>
          </p:cNvPicPr>
          <p:nvPr/>
        </p:nvPicPr>
        <p:blipFill>
          <a:blip r:embed="rId12" cstate="email"/>
          <a:srcRect t="21170" b="20854"/>
          <a:stretch>
            <a:fillRect/>
          </a:stretch>
        </p:blipFill>
        <p:spPr bwMode="auto">
          <a:xfrm>
            <a:off x="2576683" y="4503164"/>
            <a:ext cx="470352" cy="272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5" descr="http://www.sjsi.org/webgears/files/sjsi/Image/Partnerzy/sofrecom(1)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60402" y="4902884"/>
            <a:ext cx="636045" cy="23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" descr="http://idata.over-blog.com/2/75/37/57/Images-suite2/ibm.gif"/>
          <p:cNvPicPr>
            <a:picLocks noChangeAspect="1" noChangeArrowheads="1"/>
          </p:cNvPicPr>
          <p:nvPr/>
        </p:nvPicPr>
        <p:blipFill>
          <a:blip r:embed="rId22" cstate="email"/>
          <a:srcRect l="16547" t="31478" r="16502" b="32315"/>
          <a:stretch>
            <a:fillRect/>
          </a:stretch>
        </p:blipFill>
        <p:spPr bwMode="auto">
          <a:xfrm>
            <a:off x="660402" y="4504799"/>
            <a:ext cx="498188" cy="269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4" descr="home">
            <a:hlinkClick r:id="" tooltip=" N+ONE Datacenters"/>
          </p:cNvPr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3023133" y="4903077"/>
            <a:ext cx="635000" cy="232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5" descr="http://www.tuniscope.com/uploads/images/content/hp-300310-1.jp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3211690" y="4493459"/>
            <a:ext cx="446443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4" descr="http://www.logotheque.fr/5878-2/logo+ALCATEL.jpg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2824886" y="3544265"/>
            <a:ext cx="833247" cy="24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6" descr="http://www.itmaroc.com/wp-content/uploads/2006/05/sitel2.jpg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2412054" y="4883779"/>
            <a:ext cx="469900" cy="27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8" descr="http://www.e-marketing.fr/Images/Guide/5187.jpg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2597610" y="5791333"/>
            <a:ext cx="571500" cy="277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2148629" y="5762706"/>
            <a:ext cx="406400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" descr="http://t2.gstatic.com/images?q=tbn:ANd9GcRakQ7hXIaNIArjze3ZmwE184uUNA3jkUj1FJU73rxXYmqxn6nJ95LcZ_dJ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080782" y="5811622"/>
            <a:ext cx="1025266" cy="23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10" descr="http://getitequipped.com/wp-content/uploads/2010/05/dell_logo_2010.jpg"/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>
            <a:off x="660402" y="5741023"/>
            <a:ext cx="377799" cy="37779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Rectangle 43"/>
          <p:cNvSpPr/>
          <p:nvPr/>
        </p:nvSpPr>
        <p:spPr>
          <a:xfrm>
            <a:off x="1494225" y="3736736"/>
            <a:ext cx="1349828" cy="33317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fr-FR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lang="fr-FR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...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494225" y="5124585"/>
            <a:ext cx="1349828" cy="33317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fr-FR" sz="14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lang="fr-FR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...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494225" y="6093081"/>
            <a:ext cx="1349828" cy="33317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fr-FR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lang="fr-FR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...</a:t>
            </a:r>
          </a:p>
        </p:txBody>
      </p:sp>
      <p:pic>
        <p:nvPicPr>
          <p:cNvPr id="48" name="Picture 2" descr="http://www.creads.org/blog/wp-content/uploads/2011/07/nouveau-logo-atos.png"/>
          <p:cNvPicPr>
            <a:picLocks noChangeAspect="1" noChangeArrowheads="1"/>
          </p:cNvPicPr>
          <p:nvPr/>
        </p:nvPicPr>
        <p:blipFill>
          <a:blip r:embed="rId28" cstate="email"/>
          <a:srcRect/>
          <a:stretch>
            <a:fillRect/>
          </a:stretch>
        </p:blipFill>
        <p:spPr bwMode="auto">
          <a:xfrm>
            <a:off x="1884160" y="2444382"/>
            <a:ext cx="515025" cy="168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54274" name="Picture 2" descr="Accueil"/>
          <p:cNvPicPr>
            <a:picLocks noChangeAspect="1" noChangeArrowheads="1"/>
          </p:cNvPicPr>
          <p:nvPr/>
        </p:nvPicPr>
        <p:blipFill>
          <a:blip r:embed="rId29" cstate="email"/>
          <a:srcRect/>
          <a:stretch>
            <a:fillRect/>
          </a:stretch>
        </p:blipFill>
        <p:spPr bwMode="auto">
          <a:xfrm>
            <a:off x="2597677" y="2384355"/>
            <a:ext cx="455563" cy="312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55" name="Picture 2" descr="http://www.creads.org/blog/wp-content/uploads/2011/07/nouveau-logo-atos.png"/>
          <p:cNvPicPr>
            <a:picLocks noChangeAspect="1" noChangeArrowheads="1"/>
          </p:cNvPicPr>
          <p:nvPr/>
        </p:nvPicPr>
        <p:blipFill>
          <a:blip r:embed="rId28" cstate="email"/>
          <a:srcRect/>
          <a:stretch>
            <a:fillRect/>
          </a:stretch>
        </p:blipFill>
        <p:spPr bwMode="auto">
          <a:xfrm>
            <a:off x="1323246" y="4555045"/>
            <a:ext cx="515026" cy="168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56" name="NumberBall"/>
          <p:cNvSpPr>
            <a:spLocks noChangeArrowheads="1"/>
          </p:cNvSpPr>
          <p:nvPr/>
        </p:nvSpPr>
        <p:spPr bwMode="gray">
          <a:xfrm>
            <a:off x="59849" y="355716"/>
            <a:ext cx="330708" cy="330708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fr-FR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Picture 2" descr="http://www.creads.org/blog/wp-content/uploads/2011/07/nouveau-logo-atos.png"/>
          <p:cNvPicPr>
            <a:picLocks noChangeAspect="1" noChangeArrowheads="1"/>
          </p:cNvPicPr>
          <p:nvPr/>
        </p:nvPicPr>
        <p:blipFill>
          <a:blip r:embed="rId28" cstate="email"/>
          <a:srcRect/>
          <a:stretch>
            <a:fillRect/>
          </a:stretch>
        </p:blipFill>
        <p:spPr bwMode="auto">
          <a:xfrm>
            <a:off x="3211690" y="5845458"/>
            <a:ext cx="515025" cy="168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373561" y="6472239"/>
            <a:ext cx="1071563" cy="366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3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999"/>
            <a:ext cx="8992799" cy="831600"/>
          </a:xfrm>
          <a:noFill/>
          <a:effectLst/>
        </p:spPr>
        <p:txBody>
          <a:bodyPr wrap="square"/>
          <a:lstStyle/>
          <a:p>
            <a:pPr lvl="0"/>
            <a:r>
              <a:rPr lang="fr-FR" dirty="0" err="1" smtClean="0">
                <a:solidFill>
                  <a:srgbClr val="1164A6"/>
                </a:solidFill>
                <a:latin typeface="Arial"/>
              </a:rPr>
              <a:t>Track</a:t>
            </a:r>
            <a:r>
              <a:rPr lang="fr-FR" dirty="0" smtClean="0">
                <a:solidFill>
                  <a:srgbClr val="1164A6"/>
                </a:solidFill>
                <a:latin typeface="Arial"/>
              </a:rPr>
              <a:t> record </a:t>
            </a:r>
            <a:br>
              <a:rPr lang="fr-FR" dirty="0" smtClean="0">
                <a:solidFill>
                  <a:srgbClr val="1164A6"/>
                </a:solidFill>
                <a:latin typeface="Arial"/>
              </a:rPr>
            </a:br>
            <a:r>
              <a:rPr lang="fr-FR" sz="1600" b="0" dirty="0" smtClean="0">
                <a:solidFill>
                  <a:srgbClr val="1164A6"/>
                </a:solidFill>
                <a:latin typeface="Arial"/>
              </a:rPr>
              <a:t>Zoom sur les acteurs du BPO au Maroc</a:t>
            </a:r>
            <a:endParaRPr lang="en-US" sz="1600" b="0" dirty="0">
              <a:solidFill>
                <a:srgbClr val="1164A6"/>
              </a:solidFill>
              <a:latin typeface="Arial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052874" y="161999"/>
            <a:ext cx="397125" cy="33637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</p:pic>
      <p:pic>
        <p:nvPicPr>
          <p:cNvPr id="5" name="Picture 10" descr="http://getitequipped.com/wp-content/uploads/2010/05/dell_logo_201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667387" y="2600401"/>
            <a:ext cx="521741" cy="5217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2" descr="http://www.euratechnologies.com/sites/default/files/Logo-Deloitte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60518" y="2600401"/>
            <a:ext cx="987969" cy="3926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2" descr="https://encrypted-tbn1.gstatic.com/images?q=tbn:ANd9GcTuK3MeYWQ4TIoyGRo_XIG2IsQK29NV_kkTLxH62hiZA7HNdNrE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868351" y="5307215"/>
            <a:ext cx="647387" cy="64738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57200" y="4386249"/>
            <a:ext cx="1163810" cy="1628371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90000" bIns="90000" rtlCol="0" anchor="ctr" anchorCtr="0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BPO vertical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4339490"/>
            <a:ext cx="8992799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703143" y="4386249"/>
            <a:ext cx="1256723" cy="767426"/>
          </a:xfrm>
          <a:prstGeom prst="rect">
            <a:avLst/>
          </a:prstGeom>
          <a:solidFill>
            <a:srgbClr val="D2E0E6"/>
          </a:solidFill>
          <a:ln w="9525">
            <a:solidFill>
              <a:srgbClr val="D2E0E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99" rIns="0" bIns="89999" rtlCol="0" anchor="ctr" anchorCtr="0"/>
          <a:lstStyle/>
          <a:p>
            <a:pPr algn="ctr"/>
            <a:r>
              <a:rPr lang="fr-FR" sz="1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Banques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03143" y="5247195"/>
            <a:ext cx="1256723" cy="767426"/>
          </a:xfrm>
          <a:prstGeom prst="rect">
            <a:avLst/>
          </a:prstGeom>
          <a:solidFill>
            <a:srgbClr val="D2E0E6"/>
          </a:solidFill>
          <a:ln w="9525">
            <a:solidFill>
              <a:srgbClr val="D2E0E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99" rIns="0" bIns="89999" rtlCol="0" anchor="ctr" anchorCtr="0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Assurances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03143" y="3525305"/>
            <a:ext cx="1256723" cy="767426"/>
          </a:xfrm>
          <a:prstGeom prst="rect">
            <a:avLst/>
          </a:prstGeom>
          <a:solidFill>
            <a:srgbClr val="D2E0E6"/>
          </a:solidFill>
          <a:ln w="9525">
            <a:solidFill>
              <a:srgbClr val="D2E0E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99" rIns="0" bIns="89999" rtlCol="0" anchor="ctr" anchorCtr="0"/>
          <a:lstStyle/>
          <a:p>
            <a:pPr algn="ctr"/>
            <a:r>
              <a:rPr lang="fr-FR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KPO</a:t>
            </a:r>
            <a:r>
              <a:rPr lang="fr-F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/ Gestion documentaire 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57199" y="2219860"/>
            <a:ext cx="2502667" cy="2072870"/>
            <a:chOff x="457199" y="2219860"/>
            <a:chExt cx="2502667" cy="2072870"/>
          </a:xfrm>
        </p:grpSpPr>
        <p:sp>
          <p:nvSpPr>
            <p:cNvPr id="10" name="Rectangle 9"/>
            <p:cNvSpPr/>
            <p:nvPr/>
          </p:nvSpPr>
          <p:spPr>
            <a:xfrm>
              <a:off x="457199" y="2219860"/>
              <a:ext cx="1163811" cy="207287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tIns="90000" bIns="90000" rtlCol="0" anchor="ctr" anchorCtr="0"/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BPO transverse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03143" y="2219860"/>
              <a:ext cx="1256723" cy="1220585"/>
            </a:xfrm>
            <a:prstGeom prst="rect">
              <a:avLst/>
            </a:prstGeom>
            <a:solidFill>
              <a:srgbClr val="D2E0E6"/>
            </a:solidFill>
            <a:ln w="9525">
              <a:solidFill>
                <a:srgbClr val="D2E0E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89999" rIns="0" bIns="89999" rtlCol="0" anchor="ctr" anchorCtr="0"/>
            <a:lstStyle/>
            <a:p>
              <a:pPr algn="ctr"/>
              <a:r>
                <a:rPr lang="fr-FR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Traitements comptables </a:t>
              </a:r>
            </a:p>
            <a:p>
              <a:pPr algn="ctr"/>
              <a:r>
                <a:rPr lang="fr-FR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et services financiers</a:t>
              </a:r>
            </a:p>
          </p:txBody>
        </p:sp>
      </p:grpSp>
      <p:sp>
        <p:nvSpPr>
          <p:cNvPr id="17" name="ColumnHeader"/>
          <p:cNvSpPr>
            <a:spLocks noChangeArrowheads="1"/>
          </p:cNvSpPr>
          <p:nvPr/>
        </p:nvSpPr>
        <p:spPr bwMode="gray">
          <a:xfrm>
            <a:off x="3041999" y="1449971"/>
            <a:ext cx="6408000" cy="67710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Des "grands noms" présents </a:t>
            </a:r>
          </a:p>
          <a:p>
            <a:pPr algn="ctr"/>
            <a:r>
              <a:rPr lang="fr-F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parmi les captives et les </a:t>
            </a:r>
            <a:r>
              <a:rPr lang="fr-FR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outsourceurs</a:t>
            </a:r>
            <a:r>
              <a:rPr lang="fr-F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au Maroc</a:t>
            </a:r>
            <a:endParaRPr lang="fr-FR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703144" y="3478546"/>
            <a:ext cx="7746855" cy="0"/>
          </a:xfrm>
          <a:prstGeom prst="line">
            <a:avLst/>
          </a:prstGeom>
          <a:ln>
            <a:solidFill>
              <a:srgbClr val="B2B2B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703144" y="5200434"/>
            <a:ext cx="7746855" cy="0"/>
          </a:xfrm>
          <a:prstGeom prst="line">
            <a:avLst/>
          </a:prstGeom>
          <a:ln>
            <a:solidFill>
              <a:srgbClr val="B2B2B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5" descr="http://nearshoreamericas.com/wp-content/uploads/2012/05/genpact_logo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636257" y="2413593"/>
            <a:ext cx="1210130" cy="1868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2" name="Picture 6" descr="Logo BNP Paribas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456454" y="4568267"/>
            <a:ext cx="1471181" cy="4033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5" name="Picture 2" descr="http://www.cartell.ie/car_check/wp-content/uploads/2011/05/Pwc-logo-2010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621105" y="2721666"/>
            <a:ext cx="721620" cy="589901"/>
          </a:xfrm>
          <a:prstGeom prst="rect">
            <a:avLst/>
          </a:prstGeom>
          <a:noFill/>
        </p:spPr>
      </p:pic>
      <p:pic>
        <p:nvPicPr>
          <p:cNvPr id="26" name="Picture 4" descr="http://www.worldcup-chauxneuve.fr/wp-content/uploads/2013/01/logo_mazars_quadri_HD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email"/>
          <a:srcRect l="10006" t="27368" r="8526" b="26761"/>
          <a:stretch>
            <a:fillRect/>
          </a:stretch>
        </p:blipFill>
        <p:spPr bwMode="auto">
          <a:xfrm>
            <a:off x="5072171" y="2920337"/>
            <a:ext cx="1529966" cy="300812"/>
          </a:xfrm>
          <a:prstGeom prst="rect">
            <a:avLst/>
          </a:prstGeom>
          <a:noFill/>
        </p:spPr>
      </p:pic>
      <p:pic>
        <p:nvPicPr>
          <p:cNvPr id="7" name="Picture 5" descr="http://www.oraveo.com/documents/references/Logo%20everial%20fond%20blanc.jp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3845789" y="3687149"/>
            <a:ext cx="993872" cy="4437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15" descr="https://www.moncertificatelectronique.com/img_upload/Image/logos/Docapost_CO_Q_150.jp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5656753" y="3759236"/>
            <a:ext cx="1377993" cy="2995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1" name="Picture 5" descr="http://www.documation.fr/Data/kmreed_informatique/wysiwyg/F_16a18e640f8bd3f939084caaecdc78254b797807b48d7.jp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7851837" y="3658916"/>
            <a:ext cx="815550" cy="5002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7" name="NumberBall"/>
          <p:cNvSpPr>
            <a:spLocks noChangeArrowheads="1"/>
          </p:cNvSpPr>
          <p:nvPr/>
        </p:nvSpPr>
        <p:spPr bwMode="gray">
          <a:xfrm>
            <a:off x="59849" y="355716"/>
            <a:ext cx="330708" cy="330708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fr-FR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olumnHeader"/>
          <p:cNvSpPr>
            <a:spLocks noChangeArrowheads="1"/>
          </p:cNvSpPr>
          <p:nvPr/>
        </p:nvSpPr>
        <p:spPr bwMode="gray">
          <a:xfrm>
            <a:off x="457199" y="1449971"/>
            <a:ext cx="2502667" cy="67710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Secteurs principaux </a:t>
            </a:r>
          </a:p>
          <a:p>
            <a:pPr algn="ctr"/>
            <a:r>
              <a:rPr lang="fr-F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 </a:t>
            </a:r>
            <a:r>
              <a:rPr lang="fr-FR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BPO</a:t>
            </a:r>
            <a:endParaRPr lang="fr-FR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73561" y="6472239"/>
            <a:ext cx="1071563" cy="366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fr-FR" sz="2000" b="1" dirty="0" smtClea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Agenda</a:t>
            </a:r>
            <a:endParaRPr lang="fr-FR"/>
          </a:p>
        </p:txBody>
      </p:sp>
      <p:sp>
        <p:nvSpPr>
          <p:cNvPr id="18" name="Text Placeholder 2">
            <a:hlinkClick r:id="rId9" action="ppaction://hlinksldjump"/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0" y="2489200"/>
            <a:ext cx="9906000" cy="558800"/>
          </a:xfrm>
          <a:prstGeom prst="rect">
            <a:avLst/>
          </a:prstGeom>
          <a:noFill/>
          <a:effectLst/>
        </p:spPr>
        <p:txBody>
          <a:bodyPr vert="horz" wrap="square" lIns="457200" tIns="228600" rIns="0" bIns="2540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B2B2B2"/>
                </a:solidFill>
              </a:rPr>
              <a:t>Le nearshoring au Maroc</a:t>
            </a:r>
            <a:endParaRPr lang="fr-FR" sz="2000" dirty="0">
              <a:solidFill>
                <a:srgbClr val="B2B2B2"/>
              </a:solidFill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0" y="3048000"/>
            <a:ext cx="9906000" cy="558800"/>
          </a:xfrm>
          <a:prstGeom prst="rect">
            <a:avLst/>
          </a:prstGeom>
          <a:noFill/>
          <a:effectLst/>
        </p:spPr>
        <p:txBody>
          <a:bodyPr vert="horz" wrap="square" lIns="457200" tIns="228600" rIns="0" bIns="2540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fr-FR" sz="2000" smtClean="0">
                <a:solidFill>
                  <a:schemeClr val="tx2"/>
                </a:solidFill>
              </a:rPr>
              <a:t>Détails de l'offre Maroc</a:t>
            </a:r>
            <a:endParaRPr lang="fr-FR" sz="2000" dirty="0">
              <a:solidFill>
                <a:schemeClr val="tx2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3561" y="6472239"/>
            <a:ext cx="1071563" cy="3661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000"/>
            <a:ext cx="8992800" cy="831600"/>
          </a:xfrm>
        </p:spPr>
        <p:txBody>
          <a:bodyPr/>
          <a:lstStyle/>
          <a:p>
            <a:r>
              <a:rPr lang="fr-FR" dirty="0" smtClean="0"/>
              <a:t>Une plateforme structurée autour de quatre composantes</a:t>
            </a:r>
            <a:endParaRPr lang="fr-FR" dirty="0"/>
          </a:p>
        </p:txBody>
      </p:sp>
      <p:pic>
        <p:nvPicPr>
          <p:cNvPr id="13" name="Picture 12" descr="500px-Flag_of_Morocco.svg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4340300" y="3883262"/>
            <a:ext cx="1374238" cy="871515"/>
          </a:xfrm>
          <a:prstGeom prst="rect">
            <a:avLst/>
          </a:prstGeom>
        </p:spPr>
      </p:pic>
      <p:sp>
        <p:nvSpPr>
          <p:cNvPr id="14" name="Rectangle 8"/>
          <p:cNvSpPr>
            <a:spLocks noChangeArrowheads="1"/>
          </p:cNvSpPr>
          <p:nvPr/>
        </p:nvSpPr>
        <p:spPr bwMode="gray">
          <a:xfrm>
            <a:off x="6762365" y="4397081"/>
            <a:ext cx="2687635" cy="102064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lIns="91436" tIns="91436" rIns="91436" bIns="91436" anchor="ctr"/>
          <a:lstStyle/>
          <a:p>
            <a:pPr marL="88900">
              <a:defRPr/>
            </a:pPr>
            <a:r>
              <a:rPr lang="fr-FR" sz="1600" b="1" dirty="0" smtClean="0">
                <a:solidFill>
                  <a:schemeClr val="tx2"/>
                </a:solidFill>
              </a:rPr>
              <a:t>Qualité des infrastructures et de l'environnement de travail</a:t>
            </a: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gray">
          <a:xfrm>
            <a:off x="6614728" y="4244681"/>
            <a:ext cx="295275" cy="295275"/>
          </a:xfrm>
          <a:prstGeom prst="ellipse">
            <a:avLst/>
          </a:prstGeom>
          <a:solidFill>
            <a:schemeClr val="tx2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fr-FR" sz="1400" b="1" dirty="0" smtClean="0">
                <a:solidFill>
                  <a:srgbClr val="FFFFFF"/>
                </a:solidFill>
                <a:cs typeface="Arial" pitchFamily="34" charset="0"/>
              </a:rPr>
              <a:t>5</a:t>
            </a:r>
            <a:endParaRPr lang="fr-FR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04838" y="1438124"/>
            <a:ext cx="2687634" cy="102064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lIns="91436" tIns="91436" rIns="91436" bIns="91436" anchor="ctr"/>
          <a:lstStyle/>
          <a:p>
            <a:pPr marL="88900">
              <a:defRPr/>
            </a:pPr>
            <a:r>
              <a:rPr lang="fr-FR" sz="1600" b="1" dirty="0" smtClean="0">
                <a:solidFill>
                  <a:schemeClr val="tx2"/>
                </a:solidFill>
              </a:rPr>
              <a:t>Compétitivité des coûts complets</a:t>
            </a:r>
          </a:p>
        </p:txBody>
      </p:sp>
      <p:sp>
        <p:nvSpPr>
          <p:cNvPr id="6" name="Oval 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57200" y="1288940"/>
            <a:ext cx="295275" cy="295275"/>
          </a:xfrm>
          <a:prstGeom prst="ellipse">
            <a:avLst/>
          </a:prstGeom>
          <a:solidFill>
            <a:schemeClr val="tx2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fr-FR" sz="14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14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4839" y="2461902"/>
            <a:ext cx="2687634" cy="124216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99" rIns="0" bIns="89999" rtlCol="0" anchor="t" anchorCtr="0"/>
          <a:lstStyle/>
          <a:p>
            <a:pPr marL="182563" lvl="1" indent="-182563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Opportunité de baisse des coûts de 50% par rapport à la France</a:t>
            </a:r>
          </a:p>
          <a:p>
            <a:pPr marL="182563" lvl="1" indent="-182563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Coût complet ~ 15% à 25% inférieur à l'Europe de l'Est</a:t>
            </a:r>
            <a:endParaRPr lang="fr-FR" sz="1400" i="1" dirty="0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604838" y="4397081"/>
            <a:ext cx="2687635" cy="1020641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lIns="91436" tIns="91436" rIns="91436" bIns="91436" anchor="ctr"/>
          <a:lstStyle/>
          <a:p>
            <a:pPr marL="88900">
              <a:defRPr/>
            </a:pPr>
            <a:r>
              <a:rPr lang="fr-FR" sz="1600" b="1" smtClean="0">
                <a:solidFill>
                  <a:schemeClr val="tx2"/>
                </a:solidFill>
              </a:rPr>
              <a:t>Proximité linguistique, culturelle et géographique</a:t>
            </a:r>
          </a:p>
        </p:txBody>
      </p:sp>
      <p:sp>
        <p:nvSpPr>
          <p:cNvPr id="9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57200" y="4244681"/>
            <a:ext cx="295275" cy="295275"/>
          </a:xfrm>
          <a:prstGeom prst="ellipse">
            <a:avLst/>
          </a:prstGeom>
          <a:solidFill>
            <a:schemeClr val="tx2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fr-FR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</a:t>
            </a:r>
            <a:endParaRPr lang="fr-FR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4838" y="5432926"/>
            <a:ext cx="2687634" cy="116840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99" rIns="0" bIns="89999" rtlCol="0" anchor="t" anchorCtr="0"/>
          <a:lstStyle/>
          <a:p>
            <a:pPr marL="177800" lvl="1" indent="-177800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17% de la population marocaine maitrisant le français professionnel (écrit et oral)</a:t>
            </a:r>
          </a:p>
          <a:p>
            <a:pPr marL="177800" lvl="1" indent="-177800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Liens culturels, commerciaux, économiques forts </a:t>
            </a:r>
            <a:endParaRPr lang="fr-FR" sz="1400" i="1" dirty="0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6762365" y="1438124"/>
            <a:ext cx="2687635" cy="102064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lIns="91436" tIns="91436" rIns="91436" bIns="91436" anchor="ctr"/>
          <a:lstStyle/>
          <a:p>
            <a:pPr marL="88900">
              <a:defRPr/>
            </a:pPr>
            <a:r>
              <a:rPr lang="fr-FR" sz="1600" b="1" smtClean="0">
                <a:solidFill>
                  <a:schemeClr val="tx2"/>
                </a:solidFill>
              </a:rPr>
              <a:t>Disponibilité et qualité des ressources</a:t>
            </a:r>
            <a:endParaRPr lang="fr-FR" sz="1600" b="1" u="sng" smtClean="0">
              <a:solidFill>
                <a:schemeClr val="tx2"/>
              </a:solidFill>
            </a:endParaRPr>
          </a:p>
        </p:txBody>
      </p:sp>
      <p:sp>
        <p:nvSpPr>
          <p:cNvPr id="12" name="Oval 6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6614728" y="1288940"/>
            <a:ext cx="295275" cy="295275"/>
          </a:xfrm>
          <a:prstGeom prst="ellipse">
            <a:avLst/>
          </a:prstGeom>
          <a:solidFill>
            <a:schemeClr val="tx2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fr-FR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62366" y="2461902"/>
            <a:ext cx="2687634" cy="1242159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99" rIns="0" bIns="89999" rtlCol="0" anchor="t" anchorCtr="0"/>
          <a:lstStyle/>
          <a:p>
            <a:pPr marL="182563" lvl="1" indent="-182563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400" i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Montée en compétences des ressources dédiées au secteur</a:t>
            </a:r>
          </a:p>
          <a:p>
            <a:pPr marL="182563" lvl="1" indent="-182563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400" i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Des programmes de formation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62366" y="5432926"/>
            <a:ext cx="2687634" cy="140462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99" rIns="0" bIns="89999" rtlCol="0" anchor="t" anchorCtr="0"/>
          <a:lstStyle/>
          <a:p>
            <a:pPr marL="180975" lvl="1" indent="-18097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 "business </a:t>
            </a:r>
            <a:r>
              <a:rPr lang="fr-FR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parks</a:t>
            </a:r>
            <a:r>
              <a:rPr lang="fr-FR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world class" dédiés à l'</a:t>
            </a:r>
            <a:r>
              <a:rPr lang="fr-FR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offshoring</a:t>
            </a:r>
            <a:r>
              <a:rPr lang="fr-FR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et une connectivité forte avec l'Europe</a:t>
            </a:r>
          </a:p>
          <a:p>
            <a:pPr marL="180975" lvl="1" indent="-18097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Stabilité économique et politique reconnue mondialement</a:t>
            </a:r>
            <a:endParaRPr lang="fr-FR" sz="1400" i="1" dirty="0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683602" y="1438124"/>
            <a:ext cx="2687634" cy="102064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lIns="91436" tIns="91436" rIns="91436" bIns="91436" anchor="ctr"/>
          <a:lstStyle/>
          <a:p>
            <a:pPr marL="88900">
              <a:defRPr/>
            </a:pPr>
            <a:r>
              <a:rPr lang="fr-FR" sz="1600" b="1" dirty="0" smtClean="0">
                <a:solidFill>
                  <a:schemeClr val="tx2"/>
                </a:solidFill>
              </a:rPr>
              <a:t>Subventions / </a:t>
            </a:r>
            <a:r>
              <a:rPr lang="fr-FR" sz="1600" b="1" dirty="0" err="1" smtClean="0">
                <a:solidFill>
                  <a:schemeClr val="tx2"/>
                </a:solidFill>
              </a:rPr>
              <a:t>incentives</a:t>
            </a:r>
            <a:endParaRPr lang="fr-FR" sz="1600" b="1" dirty="0" smtClean="0">
              <a:solidFill>
                <a:schemeClr val="tx2"/>
              </a:solidFill>
            </a:endParaRPr>
          </a:p>
        </p:txBody>
      </p:sp>
      <p:sp>
        <p:nvSpPr>
          <p:cNvPr id="17" name="Oval 6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535964" y="1288940"/>
            <a:ext cx="295275" cy="295275"/>
          </a:xfrm>
          <a:prstGeom prst="ellipse">
            <a:avLst/>
          </a:prstGeom>
          <a:solidFill>
            <a:schemeClr val="tx2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fr-FR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83602" y="2461902"/>
            <a:ext cx="2687634" cy="124216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99" rIns="0" bIns="89999" rtlCol="0" anchor="t" anchorCtr="0"/>
          <a:lstStyle/>
          <a:p>
            <a:pPr marL="182563" lvl="1" indent="-182563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Plusieurs exonérations fiscales: IS, IR </a:t>
            </a:r>
            <a:r>
              <a:rPr lang="fr-FR" sz="1400" i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 charges </a:t>
            </a:r>
            <a:r>
              <a:rPr lang="fr-FR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sociales ...</a:t>
            </a:r>
          </a:p>
          <a:p>
            <a:pPr marL="182563" lvl="1" indent="-182563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400" i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Aides financières à la formation (à l'embauche et continue)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73561" y="6472239"/>
            <a:ext cx="1071563" cy="366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Object 6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5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Picture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ectangle 65"/>
          <p:cNvSpPr/>
          <p:nvPr/>
        </p:nvSpPr>
        <p:spPr>
          <a:xfrm>
            <a:off x="457200" y="1763444"/>
            <a:ext cx="2786894" cy="304664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99" rIns="0" bIns="89999" rtlCol="0" anchor="t" anchorCtr="0"/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fr-FR" sz="1200" b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Débit supérieur à 4 térabits / secondes</a:t>
            </a:r>
          </a:p>
          <a:p>
            <a:pPr marL="176213" lvl="1" indent="-176213" fontAlgn="base">
              <a:buClr>
                <a:srgbClr val="177B57"/>
              </a:buClr>
              <a:buSzPct val="100000"/>
              <a:buFont typeface="Arial"/>
              <a:buChar char="•"/>
            </a:pPr>
            <a:endParaRPr lang="fr-FR" sz="12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fr-FR" sz="1200" b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Redondance par plusieurs câbles sous-marins </a:t>
            </a:r>
          </a:p>
          <a:p>
            <a:pPr fontAlgn="base">
              <a:buClr>
                <a:srgbClr val="000000"/>
              </a:buClr>
              <a:buSzPct val="100000"/>
              <a:buFont typeface=""/>
            </a:pPr>
            <a:endParaRPr lang="fr-FR" sz="1200" b="1" dirty="0" smtClean="0">
              <a:solidFill>
                <a:srgbClr val="000000"/>
              </a:solidFill>
              <a:latin typeface="Arial"/>
              <a:cs typeface="Arial" pitchFamily="34" charset="0"/>
            </a:endParaRPr>
          </a:p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fr-FR" sz="1200" b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Réseau </a:t>
            </a:r>
            <a:r>
              <a:rPr lang="fr-FR" sz="1200" b="1" dirty="0" err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telecom</a:t>
            </a:r>
            <a:r>
              <a:rPr lang="fr-FR" sz="1200" b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fr-FR" sz="1200" b="1" dirty="0" err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VSAT</a:t>
            </a:r>
            <a:endParaRPr lang="fr-FR" sz="1200" b="1" dirty="0" smtClean="0">
              <a:solidFill>
                <a:srgbClr val="000000"/>
              </a:solidFill>
              <a:latin typeface="Arial"/>
              <a:cs typeface="Arial" pitchFamily="34" charset="0"/>
            </a:endParaRPr>
          </a:p>
          <a:p>
            <a:pPr marL="176213" lvl="1" indent="-176213" fontAlgn="base">
              <a:buClr>
                <a:srgbClr val="177B57"/>
              </a:buClr>
              <a:buSzPct val="100000"/>
              <a:buFont typeface="Arial"/>
              <a:buChar char="•"/>
            </a:pPr>
            <a:endParaRPr lang="fr-FR" sz="1200" b="1" dirty="0" smtClean="0">
              <a:solidFill>
                <a:srgbClr val="DC6E00"/>
              </a:solidFill>
              <a:latin typeface="Arial"/>
              <a:cs typeface="Arial" pitchFamily="34" charset="0"/>
            </a:endParaRPr>
          </a:p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fr-FR" sz="1200" b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Déploiement de la fibre avec une couverture complète des parcs dédiés à l'</a:t>
            </a:r>
            <a:r>
              <a:rPr lang="fr-FR" sz="1200" b="1" dirty="0" err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offshoring</a:t>
            </a:r>
            <a:endParaRPr lang="fr-FR" sz="1200" b="1" dirty="0" smtClean="0">
              <a:solidFill>
                <a:srgbClr val="000000"/>
              </a:solidFill>
              <a:latin typeface="Arial"/>
              <a:cs typeface="Arial" pitchFamily="34" charset="0"/>
            </a:endParaRPr>
          </a:p>
          <a:p>
            <a:pPr fontAlgn="base">
              <a:buClr>
                <a:srgbClr val="000000"/>
              </a:buClr>
              <a:buSzPct val="100000"/>
              <a:buFont typeface=""/>
            </a:pPr>
            <a:endParaRPr lang="fr-FR" sz="1200" b="1" dirty="0" smtClean="0">
              <a:solidFill>
                <a:srgbClr val="000000"/>
              </a:solidFill>
              <a:latin typeface="Arial"/>
              <a:cs typeface="Arial" pitchFamily="34" charset="0"/>
            </a:endParaRPr>
          </a:p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fr-FR" sz="1200" b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1er pays africain à avoir lancé le réseau 3G </a:t>
            </a:r>
            <a:r>
              <a:rPr lang="fr-FR" sz="12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(86% de taux </a:t>
            </a:r>
          </a:p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fr-FR" sz="12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de pénétration)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999"/>
            <a:ext cx="9448800" cy="831600"/>
          </a:xfrm>
          <a:noFill/>
          <a:effectLst/>
        </p:spPr>
        <p:txBody>
          <a:bodyPr wrap="square"/>
          <a:lstStyle/>
          <a:p>
            <a:pPr lvl="0"/>
            <a:r>
              <a:rPr lang="fr-FR" dirty="0" smtClean="0">
                <a:solidFill>
                  <a:srgbClr val="1164A6"/>
                </a:solidFill>
                <a:latin typeface="Arial"/>
              </a:rPr>
              <a:t>Qualité des infrastructures et de l'environnement de travail (1/2) </a:t>
            </a:r>
            <a:r>
              <a:rPr lang="fr-FR" sz="1600" b="0" dirty="0" smtClean="0">
                <a:solidFill>
                  <a:srgbClr val="1164A6"/>
                </a:solidFill>
                <a:latin typeface="Arial"/>
              </a:rPr>
              <a:t>Infrastructures et connectivité</a:t>
            </a:r>
            <a:endParaRPr lang="fr-FR" sz="1600" b="0" dirty="0">
              <a:solidFill>
                <a:srgbClr val="1164A6"/>
              </a:solidFill>
              <a:latin typeface="Arial"/>
            </a:endParaRPr>
          </a:p>
        </p:txBody>
      </p:sp>
      <p:sp>
        <p:nvSpPr>
          <p:cNvPr id="9" name="NumberBall"/>
          <p:cNvSpPr>
            <a:spLocks noChangeArrowheads="1"/>
          </p:cNvSpPr>
          <p:nvPr/>
        </p:nvSpPr>
        <p:spPr bwMode="gray">
          <a:xfrm>
            <a:off x="83361" y="371145"/>
            <a:ext cx="295275" cy="2952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fr-FR" sz="14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</a:t>
            </a:r>
            <a:endParaRPr lang="fr-FR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lumnHeader"/>
          <p:cNvSpPr>
            <a:spLocks noChangeArrowheads="1"/>
          </p:cNvSpPr>
          <p:nvPr/>
        </p:nvSpPr>
        <p:spPr bwMode="gray">
          <a:xfrm>
            <a:off x="455613" y="1353014"/>
            <a:ext cx="4113212" cy="40011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tIns="91440" bIns="91440" anchor="b">
            <a:spAutoFit/>
          </a:bodyPr>
          <a:lstStyle/>
          <a:p>
            <a:pPr algn="ctr"/>
            <a:r>
              <a:rPr lang="fr-FR" sz="14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Une connectivité forte</a:t>
            </a:r>
            <a:endParaRPr lang="fr-FR" sz="14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lumnHeader"/>
          <p:cNvSpPr>
            <a:spLocks noChangeArrowheads="1"/>
          </p:cNvSpPr>
          <p:nvPr/>
        </p:nvSpPr>
        <p:spPr bwMode="gray">
          <a:xfrm>
            <a:off x="5337175" y="1137571"/>
            <a:ext cx="4113213" cy="61555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tIns="91440" bIns="91440" anchor="b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 "business </a:t>
            </a:r>
            <a:r>
              <a:rPr lang="fr-FR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parks</a:t>
            </a:r>
            <a:r>
              <a:rPr lang="fr-FR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world class" dédiés au secteur de l'</a:t>
            </a:r>
            <a:r>
              <a:rPr lang="fr-FR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offshoring</a:t>
            </a:r>
            <a:r>
              <a:rPr lang="fr-FR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au Maroc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24915" y="4912995"/>
            <a:ext cx="1214135" cy="276999"/>
            <a:chOff x="624915" y="4393072"/>
            <a:chExt cx="1214135" cy="276999"/>
          </a:xfrm>
        </p:grpSpPr>
        <p:cxnSp>
          <p:nvCxnSpPr>
            <p:cNvPr id="15" name="Straight Connector 14"/>
            <p:cNvCxnSpPr/>
            <p:nvPr>
              <p:custDataLst>
                <p:tags r:id="rId16"/>
              </p:custDataLst>
            </p:nvPr>
          </p:nvCxnSpPr>
          <p:spPr bwMode="auto">
            <a:xfrm>
              <a:off x="624915" y="4531571"/>
              <a:ext cx="288000" cy="0"/>
            </a:xfrm>
            <a:prstGeom prst="line">
              <a:avLst/>
            </a:prstGeom>
            <a:noFill/>
            <a:ln w="19050" cap="flat" cmpd="sng" algn="ctr">
              <a:solidFill>
                <a:srgbClr val="61A322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sp>
          <p:nvSpPr>
            <p:cNvPr id="16" name="TextBox 15"/>
            <p:cNvSpPr txBox="1"/>
            <p:nvPr>
              <p:custDataLst>
                <p:tags r:id="rId17"/>
              </p:custDataLst>
            </p:nvPr>
          </p:nvSpPr>
          <p:spPr>
            <a:xfrm>
              <a:off x="1031137" y="4393072"/>
              <a:ext cx="80791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900" dirty="0" smtClean="0">
                  <a:solidFill>
                    <a:schemeClr val="tx2">
                      <a:lumMod val="75000"/>
                    </a:schemeClr>
                  </a:solidFill>
                </a:rPr>
                <a:t>320 gigabits</a:t>
              </a:r>
              <a:endParaRPr lang="fr-FR" sz="900" dirty="0" smtClean="0"/>
            </a:p>
            <a:p>
              <a:r>
                <a:rPr lang="fr-FR" sz="900" dirty="0" smtClean="0"/>
                <a:t>Actif</a:t>
              </a:r>
              <a:endParaRPr lang="fr-FR" sz="9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4915" y="5217082"/>
            <a:ext cx="1214135" cy="276999"/>
            <a:chOff x="624915" y="4715986"/>
            <a:chExt cx="1214135" cy="276999"/>
          </a:xfrm>
        </p:grpSpPr>
        <p:cxnSp>
          <p:nvCxnSpPr>
            <p:cNvPr id="18" name="Straight Connector 17"/>
            <p:cNvCxnSpPr/>
            <p:nvPr>
              <p:custDataLst>
                <p:tags r:id="rId14"/>
              </p:custDataLst>
            </p:nvPr>
          </p:nvCxnSpPr>
          <p:spPr bwMode="auto">
            <a:xfrm>
              <a:off x="624915" y="4854485"/>
              <a:ext cx="288000" cy="0"/>
            </a:xfrm>
            <a:prstGeom prst="line">
              <a:avLst/>
            </a:prstGeom>
            <a:noFill/>
            <a:ln w="38100" cap="flat" cmpd="sng" algn="ctr">
              <a:solidFill>
                <a:srgbClr val="FEEC00"/>
              </a:solidFill>
              <a:prstDash val="solid"/>
              <a:round/>
              <a:headEnd type="oval" w="sm" len="sm"/>
              <a:tailEnd type="oval" w="sm" len="sm"/>
            </a:ln>
            <a:effectLst/>
          </p:spPr>
        </p:cxnSp>
        <p:sp>
          <p:nvSpPr>
            <p:cNvPr id="19" name="TextBox 18"/>
            <p:cNvSpPr txBox="1"/>
            <p:nvPr>
              <p:custDataLst>
                <p:tags r:id="rId15"/>
              </p:custDataLst>
            </p:nvPr>
          </p:nvSpPr>
          <p:spPr>
            <a:xfrm>
              <a:off x="1031137" y="4715986"/>
              <a:ext cx="80791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900" dirty="0" smtClean="0">
                  <a:solidFill>
                    <a:schemeClr val="tx2">
                      <a:lumMod val="75000"/>
                    </a:schemeClr>
                  </a:solidFill>
                </a:rPr>
                <a:t>2500 gigabits</a:t>
              </a:r>
              <a:endParaRPr lang="fr-FR" sz="900" dirty="0" smtClean="0"/>
            </a:p>
            <a:p>
              <a:r>
                <a:rPr lang="fr-FR" sz="900" dirty="0" smtClean="0"/>
                <a:t>Actif</a:t>
              </a:r>
              <a:endParaRPr lang="fr-FR" sz="9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24915" y="5521169"/>
            <a:ext cx="1214135" cy="276999"/>
            <a:chOff x="624915" y="5038900"/>
            <a:chExt cx="1214135" cy="276999"/>
          </a:xfrm>
        </p:grpSpPr>
        <p:cxnSp>
          <p:nvCxnSpPr>
            <p:cNvPr id="21" name="Straight Connector 20"/>
            <p:cNvCxnSpPr/>
            <p:nvPr>
              <p:custDataLst>
                <p:tags r:id="rId12"/>
              </p:custDataLst>
            </p:nvPr>
          </p:nvCxnSpPr>
          <p:spPr bwMode="auto">
            <a:xfrm>
              <a:off x="624915" y="5177399"/>
              <a:ext cx="288000" cy="0"/>
            </a:xfrm>
            <a:prstGeom prst="line">
              <a:avLst/>
            </a:prstGeom>
            <a:noFill/>
            <a:ln w="63500" cap="flat" cmpd="sng" algn="ctr">
              <a:solidFill>
                <a:srgbClr val="DC6E00"/>
              </a:solidFill>
              <a:prstDash val="solid"/>
              <a:round/>
              <a:headEnd type="oval" w="sm" len="sm"/>
              <a:tailEnd type="oval" w="sm" len="sm"/>
            </a:ln>
            <a:effectLst/>
          </p:spPr>
        </p:cxnSp>
        <p:sp>
          <p:nvSpPr>
            <p:cNvPr id="22" name="TextBox 21"/>
            <p:cNvSpPr txBox="1"/>
            <p:nvPr>
              <p:custDataLst>
                <p:tags r:id="rId13"/>
              </p:custDataLst>
            </p:nvPr>
          </p:nvSpPr>
          <p:spPr>
            <a:xfrm>
              <a:off x="1031137" y="5038900"/>
              <a:ext cx="80791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900" dirty="0" smtClean="0">
                  <a:solidFill>
                    <a:schemeClr val="tx2">
                      <a:lumMod val="75000"/>
                    </a:schemeClr>
                  </a:solidFill>
                </a:rPr>
                <a:t>5120 gigabits</a:t>
              </a:r>
              <a:endParaRPr lang="fr-FR" sz="900" dirty="0" smtClean="0"/>
            </a:p>
            <a:p>
              <a:r>
                <a:rPr lang="fr-FR" sz="900" dirty="0" smtClean="0"/>
                <a:t>En cours</a:t>
              </a:r>
              <a:endParaRPr lang="fr-FR" sz="9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4915" y="5825256"/>
            <a:ext cx="1214135" cy="276999"/>
            <a:chOff x="624915" y="5361814"/>
            <a:chExt cx="1214135" cy="276999"/>
          </a:xfrm>
        </p:grpSpPr>
        <p:cxnSp>
          <p:nvCxnSpPr>
            <p:cNvPr id="24" name="Straight Connector 23"/>
            <p:cNvCxnSpPr/>
            <p:nvPr>
              <p:custDataLst>
                <p:tags r:id="rId10"/>
              </p:custDataLst>
            </p:nvPr>
          </p:nvCxnSpPr>
          <p:spPr bwMode="auto">
            <a:xfrm>
              <a:off x="624915" y="5500313"/>
              <a:ext cx="288000" cy="0"/>
            </a:xfrm>
            <a:prstGeom prst="line">
              <a:avLst/>
            </a:prstGeom>
            <a:noFill/>
            <a:ln w="28575" cap="flat" cmpd="sng" algn="ctr">
              <a:solidFill>
                <a:srgbClr val="503D00"/>
              </a:solidFill>
              <a:prstDash val="solid"/>
              <a:round/>
              <a:headEnd type="oval" w="sm" len="sm"/>
              <a:tailEnd type="oval" w="sm" len="sm"/>
            </a:ln>
            <a:effectLst/>
          </p:spPr>
        </p:cxnSp>
        <p:sp>
          <p:nvSpPr>
            <p:cNvPr id="25" name="TextBox 24"/>
            <p:cNvSpPr txBox="1"/>
            <p:nvPr>
              <p:custDataLst>
                <p:tags r:id="rId11"/>
              </p:custDataLst>
            </p:nvPr>
          </p:nvSpPr>
          <p:spPr>
            <a:xfrm>
              <a:off x="1031137" y="5361814"/>
              <a:ext cx="80791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900" dirty="0" smtClean="0">
                  <a:solidFill>
                    <a:schemeClr val="tx2">
                      <a:lumMod val="75000"/>
                    </a:schemeClr>
                  </a:solidFill>
                </a:rPr>
                <a:t>1920 gigabits</a:t>
              </a:r>
              <a:endParaRPr lang="fr-FR" sz="900" dirty="0" smtClean="0"/>
            </a:p>
            <a:p>
              <a:r>
                <a:rPr lang="fr-FR" sz="900" dirty="0" smtClean="0"/>
                <a:t>Actif</a:t>
              </a:r>
              <a:endParaRPr lang="fr-FR" sz="9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24915" y="6129341"/>
            <a:ext cx="1214135" cy="276999"/>
            <a:chOff x="624915" y="5684724"/>
            <a:chExt cx="1214135" cy="276999"/>
          </a:xfrm>
        </p:grpSpPr>
        <p:cxnSp>
          <p:nvCxnSpPr>
            <p:cNvPr id="27" name="Straight Connector 26"/>
            <p:cNvCxnSpPr/>
            <p:nvPr>
              <p:custDataLst>
                <p:tags r:id="rId8"/>
              </p:custDataLst>
            </p:nvPr>
          </p:nvCxnSpPr>
          <p:spPr bwMode="auto">
            <a:xfrm>
              <a:off x="624915" y="5823223"/>
              <a:ext cx="288000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7030A0"/>
              </a:solidFill>
              <a:prstDash val="solid"/>
              <a:round/>
              <a:headEnd type="oval" w="sm" len="sm"/>
              <a:tailEnd type="oval" w="sm" len="sm"/>
            </a:ln>
            <a:effectLst/>
          </p:spPr>
        </p:cxnSp>
        <p:sp>
          <p:nvSpPr>
            <p:cNvPr id="28" name="TextBox 27"/>
            <p:cNvSpPr txBox="1"/>
            <p:nvPr>
              <p:custDataLst>
                <p:tags r:id="rId9"/>
              </p:custDataLst>
            </p:nvPr>
          </p:nvSpPr>
          <p:spPr>
            <a:xfrm>
              <a:off x="1031137" y="5684724"/>
              <a:ext cx="80791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900" dirty="0" smtClean="0">
                  <a:solidFill>
                    <a:schemeClr val="tx2">
                      <a:lumMod val="75000"/>
                    </a:schemeClr>
                  </a:solidFill>
                </a:rPr>
                <a:t>5120 gigabits</a:t>
              </a:r>
              <a:endParaRPr lang="fr-FR" sz="900" dirty="0" smtClean="0"/>
            </a:p>
            <a:p>
              <a:r>
                <a:rPr lang="fr-FR" sz="900" dirty="0" smtClean="0"/>
                <a:t>En cours</a:t>
              </a:r>
              <a:endParaRPr lang="fr-FR" sz="900" dirty="0"/>
            </a:p>
          </p:txBody>
        </p:sp>
      </p:grpSp>
      <p:grpSp>
        <p:nvGrpSpPr>
          <p:cNvPr id="29" name="Group 71"/>
          <p:cNvGrpSpPr/>
          <p:nvPr/>
        </p:nvGrpSpPr>
        <p:grpSpPr>
          <a:xfrm>
            <a:off x="2602757" y="2619948"/>
            <a:ext cx="2049201" cy="3444230"/>
            <a:chOff x="5170532" y="1246187"/>
            <a:chExt cx="3162348" cy="5315170"/>
          </a:xfrm>
        </p:grpSpPr>
        <p:grpSp>
          <p:nvGrpSpPr>
            <p:cNvPr id="30" name="Group 665"/>
            <p:cNvGrpSpPr/>
            <p:nvPr>
              <p:custDataLst>
                <p:tags r:id="rId5"/>
              </p:custDataLst>
            </p:nvPr>
          </p:nvGrpSpPr>
          <p:grpSpPr>
            <a:xfrm>
              <a:off x="6152667" y="1246187"/>
              <a:ext cx="2180213" cy="3363913"/>
              <a:chOff x="3210396" y="3073401"/>
              <a:chExt cx="2180213" cy="3363913"/>
            </a:xfrm>
            <a:effectLst>
              <a:outerShdw blurRad="50800" dist="50800" dir="5400000" algn="ctr" rotWithShape="0">
                <a:schemeClr val="bg2"/>
              </a:outerShdw>
            </a:effectLst>
          </p:grpSpPr>
          <p:sp>
            <p:nvSpPr>
              <p:cNvPr id="36" name="Freeform 133"/>
              <p:cNvSpPr>
                <a:spLocks/>
              </p:cNvSpPr>
              <p:nvPr/>
            </p:nvSpPr>
            <p:spPr bwMode="gray">
              <a:xfrm>
                <a:off x="3653516" y="3571876"/>
                <a:ext cx="440043" cy="509588"/>
              </a:xfrm>
              <a:custGeom>
                <a:avLst/>
                <a:gdLst>
                  <a:gd name="T0" fmla="*/ 126 w 574"/>
                  <a:gd name="T1" fmla="*/ 13 h 643"/>
                  <a:gd name="T2" fmla="*/ 109 w 574"/>
                  <a:gd name="T3" fmla="*/ 30 h 643"/>
                  <a:gd name="T4" fmla="*/ 106 w 574"/>
                  <a:gd name="T5" fmla="*/ 33 h 643"/>
                  <a:gd name="T6" fmla="*/ 100 w 574"/>
                  <a:gd name="T7" fmla="*/ 43 h 643"/>
                  <a:gd name="T8" fmla="*/ 116 w 574"/>
                  <a:gd name="T9" fmla="*/ 47 h 643"/>
                  <a:gd name="T10" fmla="*/ 129 w 574"/>
                  <a:gd name="T11" fmla="*/ 57 h 643"/>
                  <a:gd name="T12" fmla="*/ 140 w 574"/>
                  <a:gd name="T13" fmla="*/ 63 h 643"/>
                  <a:gd name="T14" fmla="*/ 140 w 574"/>
                  <a:gd name="T15" fmla="*/ 67 h 643"/>
                  <a:gd name="T16" fmla="*/ 136 w 574"/>
                  <a:gd name="T17" fmla="*/ 93 h 643"/>
                  <a:gd name="T18" fmla="*/ 126 w 574"/>
                  <a:gd name="T19" fmla="*/ 130 h 643"/>
                  <a:gd name="T20" fmla="*/ 116 w 574"/>
                  <a:gd name="T21" fmla="*/ 150 h 643"/>
                  <a:gd name="T22" fmla="*/ 96 w 574"/>
                  <a:gd name="T23" fmla="*/ 150 h 643"/>
                  <a:gd name="T24" fmla="*/ 83 w 574"/>
                  <a:gd name="T25" fmla="*/ 150 h 643"/>
                  <a:gd name="T26" fmla="*/ 56 w 574"/>
                  <a:gd name="T27" fmla="*/ 154 h 643"/>
                  <a:gd name="T28" fmla="*/ 30 w 574"/>
                  <a:gd name="T29" fmla="*/ 160 h 643"/>
                  <a:gd name="T30" fmla="*/ 27 w 574"/>
                  <a:gd name="T31" fmla="*/ 147 h 643"/>
                  <a:gd name="T32" fmla="*/ 6 w 574"/>
                  <a:gd name="T33" fmla="*/ 143 h 643"/>
                  <a:gd name="T34" fmla="*/ 6 w 574"/>
                  <a:gd name="T35" fmla="*/ 140 h 643"/>
                  <a:gd name="T36" fmla="*/ 6 w 574"/>
                  <a:gd name="T37" fmla="*/ 130 h 643"/>
                  <a:gd name="T38" fmla="*/ 6 w 574"/>
                  <a:gd name="T39" fmla="*/ 123 h 643"/>
                  <a:gd name="T40" fmla="*/ 13 w 574"/>
                  <a:gd name="T41" fmla="*/ 117 h 643"/>
                  <a:gd name="T42" fmla="*/ 23 w 574"/>
                  <a:gd name="T43" fmla="*/ 113 h 643"/>
                  <a:gd name="T44" fmla="*/ 53 w 574"/>
                  <a:gd name="T45" fmla="*/ 110 h 643"/>
                  <a:gd name="T46" fmla="*/ 43 w 574"/>
                  <a:gd name="T47" fmla="*/ 110 h 643"/>
                  <a:gd name="T48" fmla="*/ 39 w 574"/>
                  <a:gd name="T49" fmla="*/ 100 h 643"/>
                  <a:gd name="T50" fmla="*/ 50 w 574"/>
                  <a:gd name="T51" fmla="*/ 87 h 643"/>
                  <a:gd name="T52" fmla="*/ 43 w 574"/>
                  <a:gd name="T53" fmla="*/ 80 h 643"/>
                  <a:gd name="T54" fmla="*/ 30 w 574"/>
                  <a:gd name="T55" fmla="*/ 60 h 643"/>
                  <a:gd name="T56" fmla="*/ 46 w 574"/>
                  <a:gd name="T57" fmla="*/ 53 h 643"/>
                  <a:gd name="T58" fmla="*/ 36 w 574"/>
                  <a:gd name="T59" fmla="*/ 40 h 643"/>
                  <a:gd name="T60" fmla="*/ 43 w 574"/>
                  <a:gd name="T61" fmla="*/ 30 h 643"/>
                  <a:gd name="T62" fmla="*/ 63 w 574"/>
                  <a:gd name="T63" fmla="*/ 36 h 643"/>
                  <a:gd name="T64" fmla="*/ 80 w 574"/>
                  <a:gd name="T65" fmla="*/ 40 h 643"/>
                  <a:gd name="T66" fmla="*/ 93 w 574"/>
                  <a:gd name="T67" fmla="*/ 30 h 643"/>
                  <a:gd name="T68" fmla="*/ 86 w 574"/>
                  <a:gd name="T69" fmla="*/ 23 h 643"/>
                  <a:gd name="T70" fmla="*/ 86 w 574"/>
                  <a:gd name="T71" fmla="*/ 16 h 643"/>
                  <a:gd name="T72" fmla="*/ 100 w 574"/>
                  <a:gd name="T73" fmla="*/ 3 h 643"/>
                  <a:gd name="T74" fmla="*/ 116 w 574"/>
                  <a:gd name="T75" fmla="*/ 6 h 643"/>
                  <a:gd name="T76" fmla="*/ 129 w 574"/>
                  <a:gd name="T77" fmla="*/ 0 h 643"/>
                  <a:gd name="T78" fmla="*/ 123 w 574"/>
                  <a:gd name="T79" fmla="*/ 13 h 64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74"/>
                  <a:gd name="T121" fmla="*/ 0 h 643"/>
                  <a:gd name="T122" fmla="*/ 574 w 574"/>
                  <a:gd name="T123" fmla="*/ 643 h 64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74" h="643">
                    <a:moveTo>
                      <a:pt x="493" y="53"/>
                    </a:moveTo>
                    <a:lnTo>
                      <a:pt x="507" y="53"/>
                    </a:lnTo>
                    <a:lnTo>
                      <a:pt x="453" y="94"/>
                    </a:lnTo>
                    <a:lnTo>
                      <a:pt x="440" y="121"/>
                    </a:lnTo>
                    <a:lnTo>
                      <a:pt x="415" y="107"/>
                    </a:lnTo>
                    <a:lnTo>
                      <a:pt x="426" y="134"/>
                    </a:lnTo>
                    <a:lnTo>
                      <a:pt x="388" y="134"/>
                    </a:lnTo>
                    <a:lnTo>
                      <a:pt x="401" y="174"/>
                    </a:lnTo>
                    <a:lnTo>
                      <a:pt x="426" y="228"/>
                    </a:lnTo>
                    <a:lnTo>
                      <a:pt x="466" y="188"/>
                    </a:lnTo>
                    <a:lnTo>
                      <a:pt x="493" y="174"/>
                    </a:lnTo>
                    <a:lnTo>
                      <a:pt x="520" y="228"/>
                    </a:lnTo>
                    <a:lnTo>
                      <a:pt x="520" y="255"/>
                    </a:lnTo>
                    <a:lnTo>
                      <a:pt x="561" y="255"/>
                    </a:lnTo>
                    <a:lnTo>
                      <a:pt x="574" y="268"/>
                    </a:lnTo>
                    <a:lnTo>
                      <a:pt x="561" y="268"/>
                    </a:lnTo>
                    <a:lnTo>
                      <a:pt x="547" y="309"/>
                    </a:lnTo>
                    <a:lnTo>
                      <a:pt x="547" y="374"/>
                    </a:lnTo>
                    <a:lnTo>
                      <a:pt x="534" y="441"/>
                    </a:lnTo>
                    <a:lnTo>
                      <a:pt x="507" y="522"/>
                    </a:lnTo>
                    <a:lnTo>
                      <a:pt x="466" y="575"/>
                    </a:lnTo>
                    <a:lnTo>
                      <a:pt x="466" y="602"/>
                    </a:lnTo>
                    <a:lnTo>
                      <a:pt x="426" y="589"/>
                    </a:lnTo>
                    <a:lnTo>
                      <a:pt x="388" y="602"/>
                    </a:lnTo>
                    <a:lnTo>
                      <a:pt x="334" y="575"/>
                    </a:lnTo>
                    <a:lnTo>
                      <a:pt x="334" y="602"/>
                    </a:lnTo>
                    <a:lnTo>
                      <a:pt x="280" y="616"/>
                    </a:lnTo>
                    <a:lnTo>
                      <a:pt x="227" y="616"/>
                    </a:lnTo>
                    <a:lnTo>
                      <a:pt x="186" y="643"/>
                    </a:lnTo>
                    <a:lnTo>
                      <a:pt x="121" y="643"/>
                    </a:lnTo>
                    <a:lnTo>
                      <a:pt x="54" y="616"/>
                    </a:lnTo>
                    <a:lnTo>
                      <a:pt x="108" y="589"/>
                    </a:lnTo>
                    <a:lnTo>
                      <a:pt x="40" y="616"/>
                    </a:lnTo>
                    <a:lnTo>
                      <a:pt x="27" y="575"/>
                    </a:lnTo>
                    <a:lnTo>
                      <a:pt x="94" y="562"/>
                    </a:lnTo>
                    <a:lnTo>
                      <a:pt x="27" y="562"/>
                    </a:lnTo>
                    <a:lnTo>
                      <a:pt x="0" y="549"/>
                    </a:lnTo>
                    <a:lnTo>
                      <a:pt x="27" y="522"/>
                    </a:lnTo>
                    <a:lnTo>
                      <a:pt x="67" y="508"/>
                    </a:lnTo>
                    <a:lnTo>
                      <a:pt x="27" y="495"/>
                    </a:lnTo>
                    <a:lnTo>
                      <a:pt x="13" y="468"/>
                    </a:lnTo>
                    <a:lnTo>
                      <a:pt x="54" y="468"/>
                    </a:lnTo>
                    <a:lnTo>
                      <a:pt x="81" y="481"/>
                    </a:lnTo>
                    <a:lnTo>
                      <a:pt x="94" y="455"/>
                    </a:lnTo>
                    <a:lnTo>
                      <a:pt x="121" y="441"/>
                    </a:lnTo>
                    <a:lnTo>
                      <a:pt x="213" y="441"/>
                    </a:lnTo>
                    <a:lnTo>
                      <a:pt x="186" y="414"/>
                    </a:lnTo>
                    <a:lnTo>
                      <a:pt x="173" y="441"/>
                    </a:lnTo>
                    <a:lnTo>
                      <a:pt x="121" y="414"/>
                    </a:lnTo>
                    <a:lnTo>
                      <a:pt x="159" y="401"/>
                    </a:lnTo>
                    <a:lnTo>
                      <a:pt x="173" y="360"/>
                    </a:lnTo>
                    <a:lnTo>
                      <a:pt x="200" y="349"/>
                    </a:lnTo>
                    <a:lnTo>
                      <a:pt x="240" y="336"/>
                    </a:lnTo>
                    <a:lnTo>
                      <a:pt x="173" y="322"/>
                    </a:lnTo>
                    <a:lnTo>
                      <a:pt x="121" y="282"/>
                    </a:lnTo>
                    <a:lnTo>
                      <a:pt x="121" y="241"/>
                    </a:lnTo>
                    <a:lnTo>
                      <a:pt x="146" y="215"/>
                    </a:lnTo>
                    <a:lnTo>
                      <a:pt x="186" y="215"/>
                    </a:lnTo>
                    <a:lnTo>
                      <a:pt x="186" y="174"/>
                    </a:lnTo>
                    <a:lnTo>
                      <a:pt x="146" y="161"/>
                    </a:lnTo>
                    <a:lnTo>
                      <a:pt x="146" y="134"/>
                    </a:lnTo>
                    <a:lnTo>
                      <a:pt x="173" y="121"/>
                    </a:lnTo>
                    <a:lnTo>
                      <a:pt x="227" y="134"/>
                    </a:lnTo>
                    <a:lnTo>
                      <a:pt x="253" y="147"/>
                    </a:lnTo>
                    <a:lnTo>
                      <a:pt x="280" y="134"/>
                    </a:lnTo>
                    <a:lnTo>
                      <a:pt x="321" y="161"/>
                    </a:lnTo>
                    <a:lnTo>
                      <a:pt x="347" y="134"/>
                    </a:lnTo>
                    <a:lnTo>
                      <a:pt x="374" y="121"/>
                    </a:lnTo>
                    <a:lnTo>
                      <a:pt x="388" y="94"/>
                    </a:lnTo>
                    <a:lnTo>
                      <a:pt x="347" y="94"/>
                    </a:lnTo>
                    <a:lnTo>
                      <a:pt x="321" y="80"/>
                    </a:lnTo>
                    <a:lnTo>
                      <a:pt x="347" y="67"/>
                    </a:lnTo>
                    <a:lnTo>
                      <a:pt x="361" y="40"/>
                    </a:lnTo>
                    <a:lnTo>
                      <a:pt x="401" y="13"/>
                    </a:lnTo>
                    <a:lnTo>
                      <a:pt x="440" y="0"/>
                    </a:lnTo>
                    <a:lnTo>
                      <a:pt x="466" y="27"/>
                    </a:lnTo>
                    <a:lnTo>
                      <a:pt x="480" y="0"/>
                    </a:lnTo>
                    <a:lnTo>
                      <a:pt x="520" y="0"/>
                    </a:lnTo>
                    <a:lnTo>
                      <a:pt x="534" y="27"/>
                    </a:lnTo>
                    <a:lnTo>
                      <a:pt x="493" y="5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Freeform 134"/>
              <p:cNvSpPr>
                <a:spLocks/>
              </p:cNvSpPr>
              <p:nvPr/>
            </p:nvSpPr>
            <p:spPr bwMode="gray">
              <a:xfrm>
                <a:off x="3948930" y="3603626"/>
                <a:ext cx="207713" cy="180975"/>
              </a:xfrm>
              <a:custGeom>
                <a:avLst/>
                <a:gdLst>
                  <a:gd name="T0" fmla="*/ 31 w 269"/>
                  <a:gd name="T1" fmla="*/ 4 h 228"/>
                  <a:gd name="T2" fmla="*/ 41 w 269"/>
                  <a:gd name="T3" fmla="*/ 0 h 228"/>
                  <a:gd name="T4" fmla="*/ 47 w 269"/>
                  <a:gd name="T5" fmla="*/ 0 h 228"/>
                  <a:gd name="T6" fmla="*/ 54 w 269"/>
                  <a:gd name="T7" fmla="*/ 0 h 228"/>
                  <a:gd name="T8" fmla="*/ 61 w 269"/>
                  <a:gd name="T9" fmla="*/ 7 h 228"/>
                  <a:gd name="T10" fmla="*/ 57 w 269"/>
                  <a:gd name="T11" fmla="*/ 17 h 228"/>
                  <a:gd name="T12" fmla="*/ 68 w 269"/>
                  <a:gd name="T13" fmla="*/ 27 h 228"/>
                  <a:gd name="T14" fmla="*/ 68 w 269"/>
                  <a:gd name="T15" fmla="*/ 41 h 228"/>
                  <a:gd name="T16" fmla="*/ 64 w 269"/>
                  <a:gd name="T17" fmla="*/ 51 h 228"/>
                  <a:gd name="T18" fmla="*/ 57 w 269"/>
                  <a:gd name="T19" fmla="*/ 54 h 228"/>
                  <a:gd name="T20" fmla="*/ 47 w 269"/>
                  <a:gd name="T21" fmla="*/ 57 h 228"/>
                  <a:gd name="T22" fmla="*/ 44 w 269"/>
                  <a:gd name="T23" fmla="*/ 54 h 228"/>
                  <a:gd name="T24" fmla="*/ 34 w 269"/>
                  <a:gd name="T25" fmla="*/ 54 h 228"/>
                  <a:gd name="T26" fmla="*/ 34 w 269"/>
                  <a:gd name="T27" fmla="*/ 47 h 228"/>
                  <a:gd name="T28" fmla="*/ 27 w 269"/>
                  <a:gd name="T29" fmla="*/ 34 h 228"/>
                  <a:gd name="T30" fmla="*/ 20 w 269"/>
                  <a:gd name="T31" fmla="*/ 37 h 228"/>
                  <a:gd name="T32" fmla="*/ 10 w 269"/>
                  <a:gd name="T33" fmla="*/ 47 h 228"/>
                  <a:gd name="T34" fmla="*/ 4 w 269"/>
                  <a:gd name="T35" fmla="*/ 34 h 228"/>
                  <a:gd name="T36" fmla="*/ 0 w 269"/>
                  <a:gd name="T37" fmla="*/ 24 h 228"/>
                  <a:gd name="T38" fmla="*/ 10 w 269"/>
                  <a:gd name="T39" fmla="*/ 24 h 228"/>
                  <a:gd name="T40" fmla="*/ 7 w 269"/>
                  <a:gd name="T41" fmla="*/ 17 h 228"/>
                  <a:gd name="T42" fmla="*/ 14 w 269"/>
                  <a:gd name="T43" fmla="*/ 21 h 228"/>
                  <a:gd name="T44" fmla="*/ 17 w 269"/>
                  <a:gd name="T45" fmla="*/ 14 h 228"/>
                  <a:gd name="T46" fmla="*/ 31 w 269"/>
                  <a:gd name="T47" fmla="*/ 4 h 22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69"/>
                  <a:gd name="T73" fmla="*/ 0 h 228"/>
                  <a:gd name="T74" fmla="*/ 269 w 269"/>
                  <a:gd name="T75" fmla="*/ 228 h 22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69" h="228">
                    <a:moveTo>
                      <a:pt x="121" y="13"/>
                    </a:moveTo>
                    <a:lnTo>
                      <a:pt x="161" y="0"/>
                    </a:lnTo>
                    <a:lnTo>
                      <a:pt x="188" y="0"/>
                    </a:lnTo>
                    <a:lnTo>
                      <a:pt x="215" y="0"/>
                    </a:lnTo>
                    <a:lnTo>
                      <a:pt x="242" y="27"/>
                    </a:lnTo>
                    <a:lnTo>
                      <a:pt x="228" y="67"/>
                    </a:lnTo>
                    <a:lnTo>
                      <a:pt x="269" y="107"/>
                    </a:lnTo>
                    <a:lnTo>
                      <a:pt x="269" y="161"/>
                    </a:lnTo>
                    <a:lnTo>
                      <a:pt x="255" y="201"/>
                    </a:lnTo>
                    <a:lnTo>
                      <a:pt x="228" y="215"/>
                    </a:lnTo>
                    <a:lnTo>
                      <a:pt x="188" y="228"/>
                    </a:lnTo>
                    <a:lnTo>
                      <a:pt x="175" y="215"/>
                    </a:lnTo>
                    <a:lnTo>
                      <a:pt x="134" y="215"/>
                    </a:lnTo>
                    <a:lnTo>
                      <a:pt x="134" y="188"/>
                    </a:lnTo>
                    <a:lnTo>
                      <a:pt x="107" y="134"/>
                    </a:lnTo>
                    <a:lnTo>
                      <a:pt x="80" y="148"/>
                    </a:lnTo>
                    <a:lnTo>
                      <a:pt x="40" y="188"/>
                    </a:lnTo>
                    <a:lnTo>
                      <a:pt x="13" y="134"/>
                    </a:lnTo>
                    <a:lnTo>
                      <a:pt x="0" y="94"/>
                    </a:lnTo>
                    <a:lnTo>
                      <a:pt x="40" y="94"/>
                    </a:lnTo>
                    <a:lnTo>
                      <a:pt x="27" y="67"/>
                    </a:lnTo>
                    <a:lnTo>
                      <a:pt x="54" y="81"/>
                    </a:lnTo>
                    <a:lnTo>
                      <a:pt x="67" y="54"/>
                    </a:lnTo>
                    <a:lnTo>
                      <a:pt x="121" y="1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Freeform 135"/>
              <p:cNvSpPr>
                <a:spLocks/>
              </p:cNvSpPr>
              <p:nvPr/>
            </p:nvSpPr>
            <p:spPr bwMode="gray">
              <a:xfrm>
                <a:off x="3999704" y="3136901"/>
                <a:ext cx="721609" cy="1252538"/>
              </a:xfrm>
              <a:custGeom>
                <a:avLst/>
                <a:gdLst>
                  <a:gd name="T0" fmla="*/ 87 w 939"/>
                  <a:gd name="T1" fmla="*/ 354 h 1577"/>
                  <a:gd name="T2" fmla="*/ 50 w 939"/>
                  <a:gd name="T3" fmla="*/ 351 h 1577"/>
                  <a:gd name="T4" fmla="*/ 13 w 939"/>
                  <a:gd name="T5" fmla="*/ 381 h 1577"/>
                  <a:gd name="T6" fmla="*/ 16 w 939"/>
                  <a:gd name="T7" fmla="*/ 395 h 1577"/>
                  <a:gd name="T8" fmla="*/ 57 w 939"/>
                  <a:gd name="T9" fmla="*/ 391 h 1577"/>
                  <a:gd name="T10" fmla="*/ 100 w 939"/>
                  <a:gd name="T11" fmla="*/ 381 h 1577"/>
                  <a:gd name="T12" fmla="*/ 164 w 939"/>
                  <a:gd name="T13" fmla="*/ 381 h 1577"/>
                  <a:gd name="T14" fmla="*/ 221 w 939"/>
                  <a:gd name="T15" fmla="*/ 361 h 1577"/>
                  <a:gd name="T16" fmla="*/ 201 w 939"/>
                  <a:gd name="T17" fmla="*/ 351 h 1577"/>
                  <a:gd name="T18" fmla="*/ 231 w 939"/>
                  <a:gd name="T19" fmla="*/ 318 h 1577"/>
                  <a:gd name="T20" fmla="*/ 211 w 939"/>
                  <a:gd name="T21" fmla="*/ 284 h 1577"/>
                  <a:gd name="T22" fmla="*/ 197 w 939"/>
                  <a:gd name="T23" fmla="*/ 278 h 1577"/>
                  <a:gd name="T24" fmla="*/ 191 w 939"/>
                  <a:gd name="T25" fmla="*/ 241 h 1577"/>
                  <a:gd name="T26" fmla="*/ 167 w 939"/>
                  <a:gd name="T27" fmla="*/ 201 h 1577"/>
                  <a:gd name="T28" fmla="*/ 150 w 939"/>
                  <a:gd name="T29" fmla="*/ 141 h 1577"/>
                  <a:gd name="T30" fmla="*/ 111 w 939"/>
                  <a:gd name="T31" fmla="*/ 121 h 1577"/>
                  <a:gd name="T32" fmla="*/ 137 w 939"/>
                  <a:gd name="T33" fmla="*/ 111 h 1577"/>
                  <a:gd name="T34" fmla="*/ 164 w 939"/>
                  <a:gd name="T35" fmla="*/ 74 h 1577"/>
                  <a:gd name="T36" fmla="*/ 147 w 939"/>
                  <a:gd name="T37" fmla="*/ 54 h 1577"/>
                  <a:gd name="T38" fmla="*/ 124 w 939"/>
                  <a:gd name="T39" fmla="*/ 47 h 1577"/>
                  <a:gd name="T40" fmla="*/ 137 w 939"/>
                  <a:gd name="T41" fmla="*/ 27 h 1577"/>
                  <a:gd name="T42" fmla="*/ 114 w 939"/>
                  <a:gd name="T43" fmla="*/ 7 h 1577"/>
                  <a:gd name="T44" fmla="*/ 97 w 939"/>
                  <a:gd name="T45" fmla="*/ 17 h 1577"/>
                  <a:gd name="T46" fmla="*/ 80 w 939"/>
                  <a:gd name="T47" fmla="*/ 34 h 1577"/>
                  <a:gd name="T48" fmla="*/ 74 w 939"/>
                  <a:gd name="T49" fmla="*/ 60 h 1577"/>
                  <a:gd name="T50" fmla="*/ 63 w 939"/>
                  <a:gd name="T51" fmla="*/ 34 h 1577"/>
                  <a:gd name="T52" fmla="*/ 61 w 939"/>
                  <a:gd name="T53" fmla="*/ 37 h 1577"/>
                  <a:gd name="T54" fmla="*/ 60 w 939"/>
                  <a:gd name="T55" fmla="*/ 43 h 1577"/>
                  <a:gd name="T56" fmla="*/ 53 w 939"/>
                  <a:gd name="T57" fmla="*/ 41 h 1577"/>
                  <a:gd name="T58" fmla="*/ 63 w 939"/>
                  <a:gd name="T59" fmla="*/ 67 h 1577"/>
                  <a:gd name="T60" fmla="*/ 57 w 939"/>
                  <a:gd name="T61" fmla="*/ 91 h 1577"/>
                  <a:gd name="T62" fmla="*/ 67 w 939"/>
                  <a:gd name="T63" fmla="*/ 94 h 1577"/>
                  <a:gd name="T64" fmla="*/ 63 w 939"/>
                  <a:gd name="T65" fmla="*/ 111 h 1577"/>
                  <a:gd name="T66" fmla="*/ 50 w 939"/>
                  <a:gd name="T67" fmla="*/ 147 h 1577"/>
                  <a:gd name="T68" fmla="*/ 67 w 939"/>
                  <a:gd name="T69" fmla="*/ 124 h 1577"/>
                  <a:gd name="T70" fmla="*/ 80 w 939"/>
                  <a:gd name="T71" fmla="*/ 138 h 1577"/>
                  <a:gd name="T72" fmla="*/ 63 w 939"/>
                  <a:gd name="T73" fmla="*/ 171 h 1577"/>
                  <a:gd name="T74" fmla="*/ 87 w 939"/>
                  <a:gd name="T75" fmla="*/ 181 h 1577"/>
                  <a:gd name="T76" fmla="*/ 117 w 939"/>
                  <a:gd name="T77" fmla="*/ 177 h 1577"/>
                  <a:gd name="T78" fmla="*/ 107 w 939"/>
                  <a:gd name="T79" fmla="*/ 208 h 1577"/>
                  <a:gd name="T80" fmla="*/ 111 w 939"/>
                  <a:gd name="T81" fmla="*/ 228 h 1577"/>
                  <a:gd name="T82" fmla="*/ 104 w 939"/>
                  <a:gd name="T83" fmla="*/ 254 h 1577"/>
                  <a:gd name="T84" fmla="*/ 67 w 939"/>
                  <a:gd name="T85" fmla="*/ 261 h 1577"/>
                  <a:gd name="T86" fmla="*/ 67 w 939"/>
                  <a:gd name="T87" fmla="*/ 268 h 1577"/>
                  <a:gd name="T88" fmla="*/ 60 w 939"/>
                  <a:gd name="T89" fmla="*/ 298 h 1577"/>
                  <a:gd name="T90" fmla="*/ 33 w 939"/>
                  <a:gd name="T91" fmla="*/ 311 h 1577"/>
                  <a:gd name="T92" fmla="*/ 53 w 939"/>
                  <a:gd name="T93" fmla="*/ 318 h 1577"/>
                  <a:gd name="T94" fmla="*/ 74 w 939"/>
                  <a:gd name="T95" fmla="*/ 338 h 1577"/>
                  <a:gd name="T96" fmla="*/ 107 w 939"/>
                  <a:gd name="T97" fmla="*/ 328 h 157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39"/>
                  <a:gd name="T148" fmla="*/ 0 h 1577"/>
                  <a:gd name="T149" fmla="*/ 939 w 939"/>
                  <a:gd name="T150" fmla="*/ 1577 h 157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39" h="1577">
                    <a:moveTo>
                      <a:pt x="444" y="1310"/>
                    </a:moveTo>
                    <a:lnTo>
                      <a:pt x="403" y="1349"/>
                    </a:lnTo>
                    <a:lnTo>
                      <a:pt x="363" y="1376"/>
                    </a:lnTo>
                    <a:lnTo>
                      <a:pt x="350" y="1416"/>
                    </a:lnTo>
                    <a:lnTo>
                      <a:pt x="309" y="1389"/>
                    </a:lnTo>
                    <a:lnTo>
                      <a:pt x="269" y="1376"/>
                    </a:lnTo>
                    <a:lnTo>
                      <a:pt x="215" y="1376"/>
                    </a:lnTo>
                    <a:lnTo>
                      <a:pt x="202" y="1403"/>
                    </a:lnTo>
                    <a:lnTo>
                      <a:pt x="161" y="1416"/>
                    </a:lnTo>
                    <a:lnTo>
                      <a:pt x="161" y="1443"/>
                    </a:lnTo>
                    <a:lnTo>
                      <a:pt x="121" y="1470"/>
                    </a:lnTo>
                    <a:lnTo>
                      <a:pt x="54" y="1524"/>
                    </a:lnTo>
                    <a:lnTo>
                      <a:pt x="14" y="1524"/>
                    </a:lnTo>
                    <a:lnTo>
                      <a:pt x="0" y="1537"/>
                    </a:lnTo>
                    <a:lnTo>
                      <a:pt x="40" y="1537"/>
                    </a:lnTo>
                    <a:lnTo>
                      <a:pt x="67" y="1577"/>
                    </a:lnTo>
                    <a:lnTo>
                      <a:pt x="94" y="1537"/>
                    </a:lnTo>
                    <a:lnTo>
                      <a:pt x="188" y="1524"/>
                    </a:lnTo>
                    <a:lnTo>
                      <a:pt x="215" y="1537"/>
                    </a:lnTo>
                    <a:lnTo>
                      <a:pt x="229" y="1564"/>
                    </a:lnTo>
                    <a:lnTo>
                      <a:pt x="255" y="1550"/>
                    </a:lnTo>
                    <a:lnTo>
                      <a:pt x="282" y="1510"/>
                    </a:lnTo>
                    <a:lnTo>
                      <a:pt x="350" y="1497"/>
                    </a:lnTo>
                    <a:lnTo>
                      <a:pt x="403" y="1524"/>
                    </a:lnTo>
                    <a:lnTo>
                      <a:pt x="457" y="1537"/>
                    </a:lnTo>
                    <a:lnTo>
                      <a:pt x="497" y="1510"/>
                    </a:lnTo>
                    <a:lnTo>
                      <a:pt x="565" y="1510"/>
                    </a:lnTo>
                    <a:lnTo>
                      <a:pt x="657" y="1524"/>
                    </a:lnTo>
                    <a:lnTo>
                      <a:pt x="724" y="1537"/>
                    </a:lnTo>
                    <a:lnTo>
                      <a:pt x="804" y="1524"/>
                    </a:lnTo>
                    <a:lnTo>
                      <a:pt x="858" y="1497"/>
                    </a:lnTo>
                    <a:lnTo>
                      <a:pt x="885" y="1443"/>
                    </a:lnTo>
                    <a:lnTo>
                      <a:pt x="818" y="1443"/>
                    </a:lnTo>
                    <a:lnTo>
                      <a:pt x="764" y="1416"/>
                    </a:lnTo>
                    <a:lnTo>
                      <a:pt x="737" y="1403"/>
                    </a:lnTo>
                    <a:lnTo>
                      <a:pt x="804" y="1403"/>
                    </a:lnTo>
                    <a:lnTo>
                      <a:pt x="831" y="1376"/>
                    </a:lnTo>
                    <a:lnTo>
                      <a:pt x="885" y="1337"/>
                    </a:lnTo>
                    <a:lnTo>
                      <a:pt x="912" y="1297"/>
                    </a:lnTo>
                    <a:lnTo>
                      <a:pt x="925" y="1270"/>
                    </a:lnTo>
                    <a:lnTo>
                      <a:pt x="939" y="1230"/>
                    </a:lnTo>
                    <a:lnTo>
                      <a:pt x="925" y="1190"/>
                    </a:lnTo>
                    <a:lnTo>
                      <a:pt x="885" y="1149"/>
                    </a:lnTo>
                    <a:lnTo>
                      <a:pt x="845" y="1136"/>
                    </a:lnTo>
                    <a:lnTo>
                      <a:pt x="804" y="1136"/>
                    </a:lnTo>
                    <a:lnTo>
                      <a:pt x="791" y="1176"/>
                    </a:lnTo>
                    <a:lnTo>
                      <a:pt x="764" y="1149"/>
                    </a:lnTo>
                    <a:lnTo>
                      <a:pt x="791" y="1109"/>
                    </a:lnTo>
                    <a:lnTo>
                      <a:pt x="791" y="1055"/>
                    </a:lnTo>
                    <a:lnTo>
                      <a:pt x="737" y="1002"/>
                    </a:lnTo>
                    <a:lnTo>
                      <a:pt x="778" y="1002"/>
                    </a:lnTo>
                    <a:lnTo>
                      <a:pt x="764" y="961"/>
                    </a:lnTo>
                    <a:lnTo>
                      <a:pt x="764" y="923"/>
                    </a:lnTo>
                    <a:lnTo>
                      <a:pt x="737" y="869"/>
                    </a:lnTo>
                    <a:lnTo>
                      <a:pt x="710" y="815"/>
                    </a:lnTo>
                    <a:lnTo>
                      <a:pt x="670" y="802"/>
                    </a:lnTo>
                    <a:lnTo>
                      <a:pt x="657" y="721"/>
                    </a:lnTo>
                    <a:lnTo>
                      <a:pt x="643" y="668"/>
                    </a:lnTo>
                    <a:lnTo>
                      <a:pt x="643" y="614"/>
                    </a:lnTo>
                    <a:lnTo>
                      <a:pt x="603" y="562"/>
                    </a:lnTo>
                    <a:lnTo>
                      <a:pt x="565" y="522"/>
                    </a:lnTo>
                    <a:lnTo>
                      <a:pt x="524" y="522"/>
                    </a:lnTo>
                    <a:lnTo>
                      <a:pt x="457" y="508"/>
                    </a:lnTo>
                    <a:lnTo>
                      <a:pt x="444" y="481"/>
                    </a:lnTo>
                    <a:lnTo>
                      <a:pt x="511" y="508"/>
                    </a:lnTo>
                    <a:lnTo>
                      <a:pt x="538" y="481"/>
                    </a:lnTo>
                    <a:lnTo>
                      <a:pt x="565" y="481"/>
                    </a:lnTo>
                    <a:lnTo>
                      <a:pt x="551" y="441"/>
                    </a:lnTo>
                    <a:lnTo>
                      <a:pt x="589" y="401"/>
                    </a:lnTo>
                    <a:lnTo>
                      <a:pt x="616" y="374"/>
                    </a:lnTo>
                    <a:lnTo>
                      <a:pt x="657" y="320"/>
                    </a:lnTo>
                    <a:lnTo>
                      <a:pt x="657" y="293"/>
                    </a:lnTo>
                    <a:lnTo>
                      <a:pt x="684" y="280"/>
                    </a:lnTo>
                    <a:lnTo>
                      <a:pt x="684" y="226"/>
                    </a:lnTo>
                    <a:lnTo>
                      <a:pt x="643" y="213"/>
                    </a:lnTo>
                    <a:lnTo>
                      <a:pt x="589" y="213"/>
                    </a:lnTo>
                    <a:lnTo>
                      <a:pt x="551" y="199"/>
                    </a:lnTo>
                    <a:lnTo>
                      <a:pt x="511" y="199"/>
                    </a:lnTo>
                    <a:lnTo>
                      <a:pt x="457" y="199"/>
                    </a:lnTo>
                    <a:lnTo>
                      <a:pt x="497" y="188"/>
                    </a:lnTo>
                    <a:lnTo>
                      <a:pt x="511" y="161"/>
                    </a:lnTo>
                    <a:lnTo>
                      <a:pt x="457" y="161"/>
                    </a:lnTo>
                    <a:lnTo>
                      <a:pt x="511" y="134"/>
                    </a:lnTo>
                    <a:lnTo>
                      <a:pt x="551" y="107"/>
                    </a:lnTo>
                    <a:lnTo>
                      <a:pt x="589" y="67"/>
                    </a:lnTo>
                    <a:lnTo>
                      <a:pt x="603" y="27"/>
                    </a:lnTo>
                    <a:lnTo>
                      <a:pt x="538" y="27"/>
                    </a:lnTo>
                    <a:lnTo>
                      <a:pt x="457" y="27"/>
                    </a:lnTo>
                    <a:lnTo>
                      <a:pt x="430" y="0"/>
                    </a:lnTo>
                    <a:lnTo>
                      <a:pt x="417" y="0"/>
                    </a:lnTo>
                    <a:lnTo>
                      <a:pt x="390" y="40"/>
                    </a:lnTo>
                    <a:lnTo>
                      <a:pt x="390" y="67"/>
                    </a:lnTo>
                    <a:lnTo>
                      <a:pt x="376" y="67"/>
                    </a:lnTo>
                    <a:lnTo>
                      <a:pt x="350" y="107"/>
                    </a:lnTo>
                    <a:lnTo>
                      <a:pt x="363" y="121"/>
                    </a:lnTo>
                    <a:lnTo>
                      <a:pt x="323" y="134"/>
                    </a:lnTo>
                    <a:lnTo>
                      <a:pt x="296" y="161"/>
                    </a:lnTo>
                    <a:lnTo>
                      <a:pt x="296" y="188"/>
                    </a:lnTo>
                    <a:lnTo>
                      <a:pt x="309" y="213"/>
                    </a:lnTo>
                    <a:lnTo>
                      <a:pt x="296" y="240"/>
                    </a:lnTo>
                    <a:lnTo>
                      <a:pt x="255" y="199"/>
                    </a:lnTo>
                    <a:lnTo>
                      <a:pt x="269" y="161"/>
                    </a:lnTo>
                    <a:lnTo>
                      <a:pt x="255" y="134"/>
                    </a:lnTo>
                    <a:lnTo>
                      <a:pt x="254" y="134"/>
                    </a:lnTo>
                    <a:lnTo>
                      <a:pt x="252" y="136"/>
                    </a:lnTo>
                    <a:lnTo>
                      <a:pt x="250" y="138"/>
                    </a:lnTo>
                    <a:lnTo>
                      <a:pt x="248" y="140"/>
                    </a:lnTo>
                    <a:lnTo>
                      <a:pt x="246" y="146"/>
                    </a:lnTo>
                    <a:lnTo>
                      <a:pt x="244" y="153"/>
                    </a:lnTo>
                    <a:lnTo>
                      <a:pt x="242" y="161"/>
                    </a:lnTo>
                    <a:lnTo>
                      <a:pt x="242" y="167"/>
                    </a:lnTo>
                    <a:lnTo>
                      <a:pt x="242" y="171"/>
                    </a:lnTo>
                    <a:lnTo>
                      <a:pt x="242" y="172"/>
                    </a:lnTo>
                    <a:lnTo>
                      <a:pt x="242" y="174"/>
                    </a:lnTo>
                    <a:lnTo>
                      <a:pt x="215" y="161"/>
                    </a:lnTo>
                    <a:lnTo>
                      <a:pt x="202" y="188"/>
                    </a:lnTo>
                    <a:lnTo>
                      <a:pt x="215" y="213"/>
                    </a:lnTo>
                    <a:lnTo>
                      <a:pt x="242" y="240"/>
                    </a:lnTo>
                    <a:lnTo>
                      <a:pt x="255" y="267"/>
                    </a:lnTo>
                    <a:lnTo>
                      <a:pt x="282" y="280"/>
                    </a:lnTo>
                    <a:lnTo>
                      <a:pt x="269" y="307"/>
                    </a:lnTo>
                    <a:lnTo>
                      <a:pt x="229" y="320"/>
                    </a:lnTo>
                    <a:lnTo>
                      <a:pt x="229" y="361"/>
                    </a:lnTo>
                    <a:lnTo>
                      <a:pt x="188" y="374"/>
                    </a:lnTo>
                    <a:lnTo>
                      <a:pt x="202" y="401"/>
                    </a:lnTo>
                    <a:lnTo>
                      <a:pt x="242" y="387"/>
                    </a:lnTo>
                    <a:lnTo>
                      <a:pt x="269" y="374"/>
                    </a:lnTo>
                    <a:lnTo>
                      <a:pt x="309" y="347"/>
                    </a:lnTo>
                    <a:lnTo>
                      <a:pt x="296" y="387"/>
                    </a:lnTo>
                    <a:lnTo>
                      <a:pt x="269" y="414"/>
                    </a:lnTo>
                    <a:lnTo>
                      <a:pt x="255" y="441"/>
                    </a:lnTo>
                    <a:lnTo>
                      <a:pt x="229" y="481"/>
                    </a:lnTo>
                    <a:lnTo>
                      <a:pt x="242" y="508"/>
                    </a:lnTo>
                    <a:lnTo>
                      <a:pt x="215" y="549"/>
                    </a:lnTo>
                    <a:lnTo>
                      <a:pt x="202" y="587"/>
                    </a:lnTo>
                    <a:lnTo>
                      <a:pt x="229" y="600"/>
                    </a:lnTo>
                    <a:lnTo>
                      <a:pt x="242" y="574"/>
                    </a:lnTo>
                    <a:lnTo>
                      <a:pt x="255" y="522"/>
                    </a:lnTo>
                    <a:lnTo>
                      <a:pt x="269" y="495"/>
                    </a:lnTo>
                    <a:lnTo>
                      <a:pt x="296" y="481"/>
                    </a:lnTo>
                    <a:lnTo>
                      <a:pt x="336" y="481"/>
                    </a:lnTo>
                    <a:lnTo>
                      <a:pt x="323" y="508"/>
                    </a:lnTo>
                    <a:lnTo>
                      <a:pt x="323" y="549"/>
                    </a:lnTo>
                    <a:lnTo>
                      <a:pt x="336" y="587"/>
                    </a:lnTo>
                    <a:lnTo>
                      <a:pt x="309" y="614"/>
                    </a:lnTo>
                    <a:lnTo>
                      <a:pt x="269" y="654"/>
                    </a:lnTo>
                    <a:lnTo>
                      <a:pt x="255" y="681"/>
                    </a:lnTo>
                    <a:lnTo>
                      <a:pt x="269" y="708"/>
                    </a:lnTo>
                    <a:lnTo>
                      <a:pt x="282" y="694"/>
                    </a:lnTo>
                    <a:lnTo>
                      <a:pt x="309" y="721"/>
                    </a:lnTo>
                    <a:lnTo>
                      <a:pt x="350" y="721"/>
                    </a:lnTo>
                    <a:lnTo>
                      <a:pt x="376" y="721"/>
                    </a:lnTo>
                    <a:lnTo>
                      <a:pt x="417" y="708"/>
                    </a:lnTo>
                    <a:lnTo>
                      <a:pt x="430" y="694"/>
                    </a:lnTo>
                    <a:lnTo>
                      <a:pt x="470" y="708"/>
                    </a:lnTo>
                    <a:lnTo>
                      <a:pt x="430" y="721"/>
                    </a:lnTo>
                    <a:lnTo>
                      <a:pt x="417" y="748"/>
                    </a:lnTo>
                    <a:lnTo>
                      <a:pt x="390" y="775"/>
                    </a:lnTo>
                    <a:lnTo>
                      <a:pt x="430" y="829"/>
                    </a:lnTo>
                    <a:lnTo>
                      <a:pt x="430" y="856"/>
                    </a:lnTo>
                    <a:lnTo>
                      <a:pt x="484" y="856"/>
                    </a:lnTo>
                    <a:lnTo>
                      <a:pt x="470" y="896"/>
                    </a:lnTo>
                    <a:lnTo>
                      <a:pt x="444" y="909"/>
                    </a:lnTo>
                    <a:lnTo>
                      <a:pt x="457" y="950"/>
                    </a:lnTo>
                    <a:lnTo>
                      <a:pt x="430" y="961"/>
                    </a:lnTo>
                    <a:lnTo>
                      <a:pt x="430" y="1002"/>
                    </a:lnTo>
                    <a:lnTo>
                      <a:pt x="417" y="1015"/>
                    </a:lnTo>
                    <a:lnTo>
                      <a:pt x="376" y="1002"/>
                    </a:lnTo>
                    <a:lnTo>
                      <a:pt x="336" y="1002"/>
                    </a:lnTo>
                    <a:lnTo>
                      <a:pt x="296" y="1002"/>
                    </a:lnTo>
                    <a:lnTo>
                      <a:pt x="269" y="1042"/>
                    </a:lnTo>
                    <a:lnTo>
                      <a:pt x="242" y="1055"/>
                    </a:lnTo>
                    <a:lnTo>
                      <a:pt x="229" y="1082"/>
                    </a:lnTo>
                    <a:lnTo>
                      <a:pt x="255" y="1082"/>
                    </a:lnTo>
                    <a:lnTo>
                      <a:pt x="269" y="1069"/>
                    </a:lnTo>
                    <a:lnTo>
                      <a:pt x="296" y="1082"/>
                    </a:lnTo>
                    <a:lnTo>
                      <a:pt x="296" y="1122"/>
                    </a:lnTo>
                    <a:lnTo>
                      <a:pt x="269" y="1163"/>
                    </a:lnTo>
                    <a:lnTo>
                      <a:pt x="242" y="1190"/>
                    </a:lnTo>
                    <a:lnTo>
                      <a:pt x="215" y="1203"/>
                    </a:lnTo>
                    <a:lnTo>
                      <a:pt x="161" y="1216"/>
                    </a:lnTo>
                    <a:lnTo>
                      <a:pt x="121" y="1216"/>
                    </a:lnTo>
                    <a:lnTo>
                      <a:pt x="135" y="1243"/>
                    </a:lnTo>
                    <a:lnTo>
                      <a:pt x="121" y="1257"/>
                    </a:lnTo>
                    <a:lnTo>
                      <a:pt x="148" y="1284"/>
                    </a:lnTo>
                    <a:lnTo>
                      <a:pt x="188" y="1284"/>
                    </a:lnTo>
                    <a:lnTo>
                      <a:pt x="215" y="1270"/>
                    </a:lnTo>
                    <a:lnTo>
                      <a:pt x="242" y="1297"/>
                    </a:lnTo>
                    <a:lnTo>
                      <a:pt x="255" y="1310"/>
                    </a:lnTo>
                    <a:lnTo>
                      <a:pt x="269" y="1310"/>
                    </a:lnTo>
                    <a:lnTo>
                      <a:pt x="296" y="1349"/>
                    </a:lnTo>
                    <a:lnTo>
                      <a:pt x="336" y="1362"/>
                    </a:lnTo>
                    <a:lnTo>
                      <a:pt x="350" y="1349"/>
                    </a:lnTo>
                    <a:lnTo>
                      <a:pt x="376" y="1337"/>
                    </a:lnTo>
                    <a:lnTo>
                      <a:pt x="430" y="1310"/>
                    </a:lnTo>
                    <a:lnTo>
                      <a:pt x="444" y="131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136"/>
              <p:cNvSpPr>
                <a:spLocks/>
              </p:cNvSpPr>
              <p:nvPr/>
            </p:nvSpPr>
            <p:spPr bwMode="gray">
              <a:xfrm>
                <a:off x="4185876" y="3900488"/>
                <a:ext cx="52313" cy="42863"/>
              </a:xfrm>
              <a:custGeom>
                <a:avLst/>
                <a:gdLst>
                  <a:gd name="T0" fmla="*/ 7 w 67"/>
                  <a:gd name="T1" fmla="*/ 0 h 54"/>
                  <a:gd name="T2" fmla="*/ 0 w 67"/>
                  <a:gd name="T3" fmla="*/ 7 h 54"/>
                  <a:gd name="T4" fmla="*/ 7 w 67"/>
                  <a:gd name="T5" fmla="*/ 14 h 54"/>
                  <a:gd name="T6" fmla="*/ 17 w 67"/>
                  <a:gd name="T7" fmla="*/ 7 h 54"/>
                  <a:gd name="T8" fmla="*/ 7 w 67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54"/>
                  <a:gd name="T17" fmla="*/ 67 w 67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54">
                    <a:moveTo>
                      <a:pt x="27" y="0"/>
                    </a:moveTo>
                    <a:lnTo>
                      <a:pt x="0" y="27"/>
                    </a:lnTo>
                    <a:lnTo>
                      <a:pt x="27" y="54"/>
                    </a:lnTo>
                    <a:lnTo>
                      <a:pt x="67" y="27"/>
                    </a:lnTo>
                    <a:lnTo>
                      <a:pt x="27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Freeform 137"/>
              <p:cNvSpPr>
                <a:spLocks/>
              </p:cNvSpPr>
              <p:nvPr/>
            </p:nvSpPr>
            <p:spPr bwMode="gray">
              <a:xfrm>
                <a:off x="4205878" y="3763963"/>
                <a:ext cx="41543" cy="42863"/>
              </a:xfrm>
              <a:custGeom>
                <a:avLst/>
                <a:gdLst>
                  <a:gd name="T0" fmla="*/ 7 w 54"/>
                  <a:gd name="T1" fmla="*/ 0 h 54"/>
                  <a:gd name="T2" fmla="*/ 0 w 54"/>
                  <a:gd name="T3" fmla="*/ 7 h 54"/>
                  <a:gd name="T4" fmla="*/ 0 w 54"/>
                  <a:gd name="T5" fmla="*/ 14 h 54"/>
                  <a:gd name="T6" fmla="*/ 14 w 54"/>
                  <a:gd name="T7" fmla="*/ 7 h 54"/>
                  <a:gd name="T8" fmla="*/ 14 w 54"/>
                  <a:gd name="T9" fmla="*/ 0 h 54"/>
                  <a:gd name="T10" fmla="*/ 7 w 54"/>
                  <a:gd name="T11" fmla="*/ 0 h 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54"/>
                  <a:gd name="T20" fmla="*/ 54 w 54"/>
                  <a:gd name="T21" fmla="*/ 54 h 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54">
                    <a:moveTo>
                      <a:pt x="27" y="0"/>
                    </a:moveTo>
                    <a:lnTo>
                      <a:pt x="0" y="27"/>
                    </a:lnTo>
                    <a:lnTo>
                      <a:pt x="0" y="54"/>
                    </a:lnTo>
                    <a:lnTo>
                      <a:pt x="54" y="27"/>
                    </a:lnTo>
                    <a:lnTo>
                      <a:pt x="54" y="0"/>
                    </a:lnTo>
                    <a:lnTo>
                      <a:pt x="27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Freeform 138"/>
              <p:cNvSpPr>
                <a:spLocks/>
              </p:cNvSpPr>
              <p:nvPr/>
            </p:nvSpPr>
            <p:spPr bwMode="gray">
              <a:xfrm>
                <a:off x="4392050" y="4346576"/>
                <a:ext cx="41543" cy="31750"/>
              </a:xfrm>
              <a:custGeom>
                <a:avLst/>
                <a:gdLst>
                  <a:gd name="T0" fmla="*/ 0 w 54"/>
                  <a:gd name="T1" fmla="*/ 0 h 40"/>
                  <a:gd name="T2" fmla="*/ 14 w 54"/>
                  <a:gd name="T3" fmla="*/ 0 h 40"/>
                  <a:gd name="T4" fmla="*/ 14 w 54"/>
                  <a:gd name="T5" fmla="*/ 6 h 40"/>
                  <a:gd name="T6" fmla="*/ 7 w 54"/>
                  <a:gd name="T7" fmla="*/ 10 h 40"/>
                  <a:gd name="T8" fmla="*/ 0 w 54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40"/>
                  <a:gd name="T17" fmla="*/ 54 w 54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40">
                    <a:moveTo>
                      <a:pt x="0" y="0"/>
                    </a:moveTo>
                    <a:lnTo>
                      <a:pt x="54" y="0"/>
                    </a:lnTo>
                    <a:lnTo>
                      <a:pt x="54" y="26"/>
                    </a:lnTo>
                    <a:lnTo>
                      <a:pt x="27" y="4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Freeform 139"/>
              <p:cNvSpPr>
                <a:spLocks/>
              </p:cNvSpPr>
              <p:nvPr/>
            </p:nvSpPr>
            <p:spPr bwMode="gray">
              <a:xfrm>
                <a:off x="4102791" y="3127376"/>
                <a:ext cx="113857" cy="192088"/>
              </a:xfrm>
              <a:custGeom>
                <a:avLst/>
                <a:gdLst>
                  <a:gd name="T0" fmla="*/ 37 w 147"/>
                  <a:gd name="T1" fmla="*/ 14 h 242"/>
                  <a:gd name="T2" fmla="*/ 37 w 147"/>
                  <a:gd name="T3" fmla="*/ 0 h 242"/>
                  <a:gd name="T4" fmla="*/ 24 w 147"/>
                  <a:gd name="T5" fmla="*/ 11 h 242"/>
                  <a:gd name="T6" fmla="*/ 14 w 147"/>
                  <a:gd name="T7" fmla="*/ 11 h 242"/>
                  <a:gd name="T8" fmla="*/ 17 w 147"/>
                  <a:gd name="T9" fmla="*/ 21 h 242"/>
                  <a:gd name="T10" fmla="*/ 14 w 147"/>
                  <a:gd name="T11" fmla="*/ 30 h 242"/>
                  <a:gd name="T12" fmla="*/ 0 w 147"/>
                  <a:gd name="T13" fmla="*/ 34 h 242"/>
                  <a:gd name="T14" fmla="*/ 0 w 147"/>
                  <a:gd name="T15" fmla="*/ 47 h 242"/>
                  <a:gd name="T16" fmla="*/ 0 w 147"/>
                  <a:gd name="T17" fmla="*/ 61 h 242"/>
                  <a:gd name="T18" fmla="*/ 7 w 147"/>
                  <a:gd name="T19" fmla="*/ 41 h 242"/>
                  <a:gd name="T20" fmla="*/ 14 w 147"/>
                  <a:gd name="T21" fmla="*/ 34 h 242"/>
                  <a:gd name="T22" fmla="*/ 27 w 147"/>
                  <a:gd name="T23" fmla="*/ 24 h 242"/>
                  <a:gd name="T24" fmla="*/ 30 w 147"/>
                  <a:gd name="T25" fmla="*/ 17 h 242"/>
                  <a:gd name="T26" fmla="*/ 37 w 147"/>
                  <a:gd name="T27" fmla="*/ 14 h 2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7"/>
                  <a:gd name="T43" fmla="*/ 0 h 242"/>
                  <a:gd name="T44" fmla="*/ 147 w 147"/>
                  <a:gd name="T45" fmla="*/ 242 h 24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7" h="242">
                    <a:moveTo>
                      <a:pt x="147" y="54"/>
                    </a:moveTo>
                    <a:lnTo>
                      <a:pt x="147" y="0"/>
                    </a:lnTo>
                    <a:lnTo>
                      <a:pt x="94" y="41"/>
                    </a:lnTo>
                    <a:lnTo>
                      <a:pt x="53" y="41"/>
                    </a:lnTo>
                    <a:lnTo>
                      <a:pt x="67" y="81"/>
                    </a:lnTo>
                    <a:lnTo>
                      <a:pt x="53" y="121"/>
                    </a:lnTo>
                    <a:lnTo>
                      <a:pt x="0" y="135"/>
                    </a:lnTo>
                    <a:lnTo>
                      <a:pt x="0" y="188"/>
                    </a:lnTo>
                    <a:lnTo>
                      <a:pt x="0" y="242"/>
                    </a:lnTo>
                    <a:lnTo>
                      <a:pt x="26" y="162"/>
                    </a:lnTo>
                    <a:lnTo>
                      <a:pt x="53" y="135"/>
                    </a:lnTo>
                    <a:lnTo>
                      <a:pt x="107" y="94"/>
                    </a:lnTo>
                    <a:lnTo>
                      <a:pt x="120" y="67"/>
                    </a:lnTo>
                    <a:lnTo>
                      <a:pt x="147" y="54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Freeform 140"/>
              <p:cNvSpPr>
                <a:spLocks/>
              </p:cNvSpPr>
              <p:nvPr/>
            </p:nvSpPr>
            <p:spPr bwMode="gray">
              <a:xfrm>
                <a:off x="4455133" y="3073401"/>
                <a:ext cx="72315" cy="74613"/>
              </a:xfrm>
              <a:custGeom>
                <a:avLst/>
                <a:gdLst>
                  <a:gd name="T0" fmla="*/ 13 w 94"/>
                  <a:gd name="T1" fmla="*/ 0 h 94"/>
                  <a:gd name="T2" fmla="*/ 3 w 94"/>
                  <a:gd name="T3" fmla="*/ 6 h 94"/>
                  <a:gd name="T4" fmla="*/ 0 w 94"/>
                  <a:gd name="T5" fmla="*/ 17 h 94"/>
                  <a:gd name="T6" fmla="*/ 6 w 94"/>
                  <a:gd name="T7" fmla="*/ 24 h 94"/>
                  <a:gd name="T8" fmla="*/ 11 w 94"/>
                  <a:gd name="T9" fmla="*/ 10 h 94"/>
                  <a:gd name="T10" fmla="*/ 24 w 94"/>
                  <a:gd name="T11" fmla="*/ 3 h 94"/>
                  <a:gd name="T12" fmla="*/ 13 w 94"/>
                  <a:gd name="T13" fmla="*/ 0 h 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"/>
                  <a:gd name="T22" fmla="*/ 0 h 94"/>
                  <a:gd name="T23" fmla="*/ 94 w 94"/>
                  <a:gd name="T24" fmla="*/ 94 h 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" h="94">
                    <a:moveTo>
                      <a:pt x="54" y="0"/>
                    </a:moveTo>
                    <a:lnTo>
                      <a:pt x="14" y="27"/>
                    </a:lnTo>
                    <a:lnTo>
                      <a:pt x="0" y="67"/>
                    </a:lnTo>
                    <a:lnTo>
                      <a:pt x="27" y="94"/>
                    </a:lnTo>
                    <a:lnTo>
                      <a:pt x="41" y="40"/>
                    </a:lnTo>
                    <a:lnTo>
                      <a:pt x="94" y="14"/>
                    </a:lnTo>
                    <a:lnTo>
                      <a:pt x="54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Freeform 141"/>
              <p:cNvSpPr>
                <a:spLocks/>
              </p:cNvSpPr>
              <p:nvPr/>
            </p:nvSpPr>
            <p:spPr bwMode="gray">
              <a:xfrm>
                <a:off x="3210396" y="5461001"/>
                <a:ext cx="481585" cy="762000"/>
              </a:xfrm>
              <a:custGeom>
                <a:avLst/>
                <a:gdLst>
                  <a:gd name="T0" fmla="*/ 66 w 628"/>
                  <a:gd name="T1" fmla="*/ 3 h 962"/>
                  <a:gd name="T2" fmla="*/ 63 w 628"/>
                  <a:gd name="T3" fmla="*/ 43 h 962"/>
                  <a:gd name="T4" fmla="*/ 50 w 628"/>
                  <a:gd name="T5" fmla="*/ 73 h 962"/>
                  <a:gd name="T6" fmla="*/ 46 w 628"/>
                  <a:gd name="T7" fmla="*/ 76 h 962"/>
                  <a:gd name="T8" fmla="*/ 23 w 628"/>
                  <a:gd name="T9" fmla="*/ 113 h 962"/>
                  <a:gd name="T10" fmla="*/ 16 w 628"/>
                  <a:gd name="T11" fmla="*/ 117 h 962"/>
                  <a:gd name="T12" fmla="*/ 6 w 628"/>
                  <a:gd name="T13" fmla="*/ 143 h 962"/>
                  <a:gd name="T14" fmla="*/ 13 w 628"/>
                  <a:gd name="T15" fmla="*/ 146 h 962"/>
                  <a:gd name="T16" fmla="*/ 23 w 628"/>
                  <a:gd name="T17" fmla="*/ 140 h 962"/>
                  <a:gd name="T18" fmla="*/ 23 w 628"/>
                  <a:gd name="T19" fmla="*/ 150 h 962"/>
                  <a:gd name="T20" fmla="*/ 13 w 628"/>
                  <a:gd name="T21" fmla="*/ 153 h 962"/>
                  <a:gd name="T22" fmla="*/ 10 w 628"/>
                  <a:gd name="T23" fmla="*/ 160 h 962"/>
                  <a:gd name="T24" fmla="*/ 27 w 628"/>
                  <a:gd name="T25" fmla="*/ 160 h 962"/>
                  <a:gd name="T26" fmla="*/ 20 w 628"/>
                  <a:gd name="T27" fmla="*/ 176 h 962"/>
                  <a:gd name="T28" fmla="*/ 23 w 628"/>
                  <a:gd name="T29" fmla="*/ 183 h 962"/>
                  <a:gd name="T30" fmla="*/ 13 w 628"/>
                  <a:gd name="T31" fmla="*/ 213 h 962"/>
                  <a:gd name="T32" fmla="*/ 0 w 628"/>
                  <a:gd name="T33" fmla="*/ 226 h 962"/>
                  <a:gd name="T34" fmla="*/ 16 w 628"/>
                  <a:gd name="T35" fmla="*/ 226 h 962"/>
                  <a:gd name="T36" fmla="*/ 33 w 628"/>
                  <a:gd name="T37" fmla="*/ 233 h 962"/>
                  <a:gd name="T38" fmla="*/ 46 w 628"/>
                  <a:gd name="T39" fmla="*/ 240 h 962"/>
                  <a:gd name="T40" fmla="*/ 60 w 628"/>
                  <a:gd name="T41" fmla="*/ 233 h 962"/>
                  <a:gd name="T42" fmla="*/ 63 w 628"/>
                  <a:gd name="T43" fmla="*/ 233 h 962"/>
                  <a:gd name="T44" fmla="*/ 63 w 628"/>
                  <a:gd name="T45" fmla="*/ 213 h 962"/>
                  <a:gd name="T46" fmla="*/ 66 w 628"/>
                  <a:gd name="T47" fmla="*/ 206 h 962"/>
                  <a:gd name="T48" fmla="*/ 73 w 628"/>
                  <a:gd name="T49" fmla="*/ 200 h 962"/>
                  <a:gd name="T50" fmla="*/ 80 w 628"/>
                  <a:gd name="T51" fmla="*/ 197 h 962"/>
                  <a:gd name="T52" fmla="*/ 86 w 628"/>
                  <a:gd name="T53" fmla="*/ 200 h 962"/>
                  <a:gd name="T54" fmla="*/ 93 w 628"/>
                  <a:gd name="T55" fmla="*/ 190 h 962"/>
                  <a:gd name="T56" fmla="*/ 83 w 628"/>
                  <a:gd name="T57" fmla="*/ 190 h 962"/>
                  <a:gd name="T58" fmla="*/ 80 w 628"/>
                  <a:gd name="T59" fmla="*/ 173 h 962"/>
                  <a:gd name="T60" fmla="*/ 83 w 628"/>
                  <a:gd name="T61" fmla="*/ 163 h 962"/>
                  <a:gd name="T62" fmla="*/ 93 w 628"/>
                  <a:gd name="T63" fmla="*/ 160 h 962"/>
                  <a:gd name="T64" fmla="*/ 100 w 628"/>
                  <a:gd name="T65" fmla="*/ 150 h 962"/>
                  <a:gd name="T66" fmla="*/ 93 w 628"/>
                  <a:gd name="T67" fmla="*/ 140 h 962"/>
                  <a:gd name="T68" fmla="*/ 90 w 628"/>
                  <a:gd name="T69" fmla="*/ 129 h 962"/>
                  <a:gd name="T70" fmla="*/ 86 w 628"/>
                  <a:gd name="T71" fmla="*/ 120 h 962"/>
                  <a:gd name="T72" fmla="*/ 93 w 628"/>
                  <a:gd name="T73" fmla="*/ 120 h 962"/>
                  <a:gd name="T74" fmla="*/ 103 w 628"/>
                  <a:gd name="T75" fmla="*/ 120 h 962"/>
                  <a:gd name="T76" fmla="*/ 113 w 628"/>
                  <a:gd name="T77" fmla="*/ 110 h 962"/>
                  <a:gd name="T78" fmla="*/ 110 w 628"/>
                  <a:gd name="T79" fmla="*/ 103 h 962"/>
                  <a:gd name="T80" fmla="*/ 110 w 628"/>
                  <a:gd name="T81" fmla="*/ 93 h 962"/>
                  <a:gd name="T82" fmla="*/ 123 w 628"/>
                  <a:gd name="T83" fmla="*/ 93 h 962"/>
                  <a:gd name="T84" fmla="*/ 123 w 628"/>
                  <a:gd name="T85" fmla="*/ 73 h 962"/>
                  <a:gd name="T86" fmla="*/ 123 w 628"/>
                  <a:gd name="T87" fmla="*/ 63 h 962"/>
                  <a:gd name="T88" fmla="*/ 129 w 628"/>
                  <a:gd name="T89" fmla="*/ 53 h 962"/>
                  <a:gd name="T90" fmla="*/ 136 w 628"/>
                  <a:gd name="T91" fmla="*/ 53 h 962"/>
                  <a:gd name="T92" fmla="*/ 146 w 628"/>
                  <a:gd name="T93" fmla="*/ 50 h 962"/>
                  <a:gd name="T94" fmla="*/ 156 w 628"/>
                  <a:gd name="T95" fmla="*/ 40 h 962"/>
                  <a:gd name="T96" fmla="*/ 150 w 628"/>
                  <a:gd name="T97" fmla="*/ 37 h 962"/>
                  <a:gd name="T98" fmla="*/ 143 w 628"/>
                  <a:gd name="T99" fmla="*/ 37 h 962"/>
                  <a:gd name="T100" fmla="*/ 146 w 628"/>
                  <a:gd name="T101" fmla="*/ 27 h 962"/>
                  <a:gd name="T102" fmla="*/ 140 w 628"/>
                  <a:gd name="T103" fmla="*/ 17 h 962"/>
                  <a:gd name="T104" fmla="*/ 126 w 628"/>
                  <a:gd name="T105" fmla="*/ 13 h 962"/>
                  <a:gd name="T106" fmla="*/ 120 w 628"/>
                  <a:gd name="T107" fmla="*/ 20 h 962"/>
                  <a:gd name="T108" fmla="*/ 110 w 628"/>
                  <a:gd name="T109" fmla="*/ 20 h 962"/>
                  <a:gd name="T110" fmla="*/ 106 w 628"/>
                  <a:gd name="T111" fmla="*/ 13 h 962"/>
                  <a:gd name="T112" fmla="*/ 90 w 628"/>
                  <a:gd name="T113" fmla="*/ 13 h 962"/>
                  <a:gd name="T114" fmla="*/ 90 w 628"/>
                  <a:gd name="T115" fmla="*/ 6 h 962"/>
                  <a:gd name="T116" fmla="*/ 96 w 628"/>
                  <a:gd name="T117" fmla="*/ 3 h 962"/>
                  <a:gd name="T118" fmla="*/ 93 w 628"/>
                  <a:gd name="T119" fmla="*/ 0 h 962"/>
                  <a:gd name="T120" fmla="*/ 76 w 628"/>
                  <a:gd name="T121" fmla="*/ 0 h 962"/>
                  <a:gd name="T122" fmla="*/ 66 w 628"/>
                  <a:gd name="T123" fmla="*/ 3 h 96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28"/>
                  <a:gd name="T187" fmla="*/ 0 h 962"/>
                  <a:gd name="T188" fmla="*/ 628 w 628"/>
                  <a:gd name="T189" fmla="*/ 962 h 96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28" h="962">
                    <a:moveTo>
                      <a:pt x="267" y="14"/>
                    </a:moveTo>
                    <a:lnTo>
                      <a:pt x="254" y="173"/>
                    </a:lnTo>
                    <a:lnTo>
                      <a:pt x="200" y="294"/>
                    </a:lnTo>
                    <a:lnTo>
                      <a:pt x="186" y="307"/>
                    </a:lnTo>
                    <a:lnTo>
                      <a:pt x="94" y="455"/>
                    </a:lnTo>
                    <a:lnTo>
                      <a:pt x="67" y="469"/>
                    </a:lnTo>
                    <a:lnTo>
                      <a:pt x="27" y="574"/>
                    </a:lnTo>
                    <a:lnTo>
                      <a:pt x="54" y="588"/>
                    </a:lnTo>
                    <a:lnTo>
                      <a:pt x="94" y="561"/>
                    </a:lnTo>
                    <a:lnTo>
                      <a:pt x="94" y="601"/>
                    </a:lnTo>
                    <a:lnTo>
                      <a:pt x="54" y="614"/>
                    </a:lnTo>
                    <a:lnTo>
                      <a:pt x="40" y="641"/>
                    </a:lnTo>
                    <a:lnTo>
                      <a:pt x="108" y="641"/>
                    </a:lnTo>
                    <a:lnTo>
                      <a:pt x="81" y="708"/>
                    </a:lnTo>
                    <a:lnTo>
                      <a:pt x="94" y="735"/>
                    </a:lnTo>
                    <a:lnTo>
                      <a:pt x="54" y="854"/>
                    </a:lnTo>
                    <a:lnTo>
                      <a:pt x="0" y="908"/>
                    </a:lnTo>
                    <a:lnTo>
                      <a:pt x="67" y="908"/>
                    </a:lnTo>
                    <a:lnTo>
                      <a:pt x="134" y="935"/>
                    </a:lnTo>
                    <a:lnTo>
                      <a:pt x="186" y="962"/>
                    </a:lnTo>
                    <a:lnTo>
                      <a:pt x="240" y="935"/>
                    </a:lnTo>
                    <a:lnTo>
                      <a:pt x="254" y="935"/>
                    </a:lnTo>
                    <a:lnTo>
                      <a:pt x="254" y="854"/>
                    </a:lnTo>
                    <a:lnTo>
                      <a:pt x="267" y="827"/>
                    </a:lnTo>
                    <a:lnTo>
                      <a:pt x="294" y="803"/>
                    </a:lnTo>
                    <a:lnTo>
                      <a:pt x="321" y="789"/>
                    </a:lnTo>
                    <a:lnTo>
                      <a:pt x="348" y="803"/>
                    </a:lnTo>
                    <a:lnTo>
                      <a:pt x="374" y="762"/>
                    </a:lnTo>
                    <a:lnTo>
                      <a:pt x="334" y="762"/>
                    </a:lnTo>
                    <a:lnTo>
                      <a:pt x="321" y="695"/>
                    </a:lnTo>
                    <a:lnTo>
                      <a:pt x="334" y="655"/>
                    </a:lnTo>
                    <a:lnTo>
                      <a:pt x="374" y="641"/>
                    </a:lnTo>
                    <a:lnTo>
                      <a:pt x="401" y="601"/>
                    </a:lnTo>
                    <a:lnTo>
                      <a:pt x="374" y="561"/>
                    </a:lnTo>
                    <a:lnTo>
                      <a:pt x="361" y="520"/>
                    </a:lnTo>
                    <a:lnTo>
                      <a:pt x="348" y="482"/>
                    </a:lnTo>
                    <a:lnTo>
                      <a:pt x="374" y="482"/>
                    </a:lnTo>
                    <a:lnTo>
                      <a:pt x="415" y="482"/>
                    </a:lnTo>
                    <a:lnTo>
                      <a:pt x="455" y="442"/>
                    </a:lnTo>
                    <a:lnTo>
                      <a:pt x="442" y="415"/>
                    </a:lnTo>
                    <a:lnTo>
                      <a:pt x="442" y="375"/>
                    </a:lnTo>
                    <a:lnTo>
                      <a:pt x="493" y="375"/>
                    </a:lnTo>
                    <a:lnTo>
                      <a:pt x="493" y="294"/>
                    </a:lnTo>
                    <a:lnTo>
                      <a:pt x="493" y="254"/>
                    </a:lnTo>
                    <a:lnTo>
                      <a:pt x="520" y="213"/>
                    </a:lnTo>
                    <a:lnTo>
                      <a:pt x="547" y="213"/>
                    </a:lnTo>
                    <a:lnTo>
                      <a:pt x="588" y="200"/>
                    </a:lnTo>
                    <a:lnTo>
                      <a:pt x="628" y="162"/>
                    </a:lnTo>
                    <a:lnTo>
                      <a:pt x="601" y="148"/>
                    </a:lnTo>
                    <a:lnTo>
                      <a:pt x="574" y="148"/>
                    </a:lnTo>
                    <a:lnTo>
                      <a:pt x="588" y="108"/>
                    </a:lnTo>
                    <a:lnTo>
                      <a:pt x="561" y="68"/>
                    </a:lnTo>
                    <a:lnTo>
                      <a:pt x="507" y="54"/>
                    </a:lnTo>
                    <a:lnTo>
                      <a:pt x="482" y="81"/>
                    </a:lnTo>
                    <a:lnTo>
                      <a:pt x="442" y="81"/>
                    </a:lnTo>
                    <a:lnTo>
                      <a:pt x="428" y="54"/>
                    </a:lnTo>
                    <a:lnTo>
                      <a:pt x="361" y="54"/>
                    </a:lnTo>
                    <a:lnTo>
                      <a:pt x="361" y="27"/>
                    </a:lnTo>
                    <a:lnTo>
                      <a:pt x="388" y="14"/>
                    </a:lnTo>
                    <a:lnTo>
                      <a:pt x="374" y="0"/>
                    </a:lnTo>
                    <a:lnTo>
                      <a:pt x="307" y="0"/>
                    </a:lnTo>
                    <a:lnTo>
                      <a:pt x="267" y="14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Freeform 142"/>
              <p:cNvSpPr>
                <a:spLocks/>
              </p:cNvSpPr>
              <p:nvPr/>
            </p:nvSpPr>
            <p:spPr bwMode="gray">
              <a:xfrm>
                <a:off x="4032015" y="4335463"/>
                <a:ext cx="1235505" cy="1304925"/>
              </a:xfrm>
              <a:custGeom>
                <a:avLst/>
                <a:gdLst>
                  <a:gd name="T0" fmla="*/ 228 w 1605"/>
                  <a:gd name="T1" fmla="*/ 367 h 1645"/>
                  <a:gd name="T2" fmla="*/ 288 w 1605"/>
                  <a:gd name="T3" fmla="*/ 364 h 1645"/>
                  <a:gd name="T4" fmla="*/ 345 w 1605"/>
                  <a:gd name="T5" fmla="*/ 374 h 1645"/>
                  <a:gd name="T6" fmla="*/ 382 w 1605"/>
                  <a:gd name="T7" fmla="*/ 337 h 1645"/>
                  <a:gd name="T8" fmla="*/ 351 w 1605"/>
                  <a:gd name="T9" fmla="*/ 324 h 1645"/>
                  <a:gd name="T10" fmla="*/ 345 w 1605"/>
                  <a:gd name="T11" fmla="*/ 287 h 1645"/>
                  <a:gd name="T12" fmla="*/ 355 w 1605"/>
                  <a:gd name="T13" fmla="*/ 257 h 1645"/>
                  <a:gd name="T14" fmla="*/ 355 w 1605"/>
                  <a:gd name="T15" fmla="*/ 230 h 1645"/>
                  <a:gd name="T16" fmla="*/ 328 w 1605"/>
                  <a:gd name="T17" fmla="*/ 241 h 1645"/>
                  <a:gd name="T18" fmla="*/ 334 w 1605"/>
                  <a:gd name="T19" fmla="*/ 217 h 1645"/>
                  <a:gd name="T20" fmla="*/ 355 w 1605"/>
                  <a:gd name="T21" fmla="*/ 193 h 1645"/>
                  <a:gd name="T22" fmla="*/ 368 w 1605"/>
                  <a:gd name="T23" fmla="*/ 177 h 1645"/>
                  <a:gd name="T24" fmla="*/ 378 w 1605"/>
                  <a:gd name="T25" fmla="*/ 164 h 1645"/>
                  <a:gd name="T26" fmla="*/ 392 w 1605"/>
                  <a:gd name="T27" fmla="*/ 130 h 1645"/>
                  <a:gd name="T28" fmla="*/ 392 w 1605"/>
                  <a:gd name="T29" fmla="*/ 107 h 1645"/>
                  <a:gd name="T30" fmla="*/ 365 w 1605"/>
                  <a:gd name="T31" fmla="*/ 100 h 1645"/>
                  <a:gd name="T32" fmla="*/ 334 w 1605"/>
                  <a:gd name="T33" fmla="*/ 83 h 1645"/>
                  <a:gd name="T34" fmla="*/ 308 w 1605"/>
                  <a:gd name="T35" fmla="*/ 70 h 1645"/>
                  <a:gd name="T36" fmla="*/ 298 w 1605"/>
                  <a:gd name="T37" fmla="*/ 57 h 1645"/>
                  <a:gd name="T38" fmla="*/ 281 w 1605"/>
                  <a:gd name="T39" fmla="*/ 40 h 1645"/>
                  <a:gd name="T40" fmla="*/ 258 w 1605"/>
                  <a:gd name="T41" fmla="*/ 27 h 1645"/>
                  <a:gd name="T42" fmla="*/ 251 w 1605"/>
                  <a:gd name="T43" fmla="*/ 20 h 1645"/>
                  <a:gd name="T44" fmla="*/ 244 w 1605"/>
                  <a:gd name="T45" fmla="*/ 0 h 1645"/>
                  <a:gd name="T46" fmla="*/ 211 w 1605"/>
                  <a:gd name="T47" fmla="*/ 16 h 1645"/>
                  <a:gd name="T48" fmla="*/ 161 w 1605"/>
                  <a:gd name="T49" fmla="*/ 60 h 1645"/>
                  <a:gd name="T50" fmla="*/ 138 w 1605"/>
                  <a:gd name="T51" fmla="*/ 70 h 1645"/>
                  <a:gd name="T52" fmla="*/ 107 w 1605"/>
                  <a:gd name="T53" fmla="*/ 50 h 1645"/>
                  <a:gd name="T54" fmla="*/ 101 w 1605"/>
                  <a:gd name="T55" fmla="*/ 74 h 1645"/>
                  <a:gd name="T56" fmla="*/ 74 w 1605"/>
                  <a:gd name="T57" fmla="*/ 93 h 1645"/>
                  <a:gd name="T58" fmla="*/ 44 w 1605"/>
                  <a:gd name="T59" fmla="*/ 80 h 1645"/>
                  <a:gd name="T60" fmla="*/ 24 w 1605"/>
                  <a:gd name="T61" fmla="*/ 83 h 1645"/>
                  <a:gd name="T62" fmla="*/ 14 w 1605"/>
                  <a:gd name="T63" fmla="*/ 100 h 1645"/>
                  <a:gd name="T64" fmla="*/ 11 w 1605"/>
                  <a:gd name="T65" fmla="*/ 123 h 1645"/>
                  <a:gd name="T66" fmla="*/ 44 w 1605"/>
                  <a:gd name="T67" fmla="*/ 140 h 1645"/>
                  <a:gd name="T68" fmla="*/ 81 w 1605"/>
                  <a:gd name="T69" fmla="*/ 173 h 1645"/>
                  <a:gd name="T70" fmla="*/ 79 w 1605"/>
                  <a:gd name="T71" fmla="*/ 174 h 1645"/>
                  <a:gd name="T72" fmla="*/ 72 w 1605"/>
                  <a:gd name="T73" fmla="*/ 178 h 1645"/>
                  <a:gd name="T74" fmla="*/ 71 w 1605"/>
                  <a:gd name="T75" fmla="*/ 180 h 1645"/>
                  <a:gd name="T76" fmla="*/ 73 w 1605"/>
                  <a:gd name="T77" fmla="*/ 186 h 1645"/>
                  <a:gd name="T78" fmla="*/ 77 w 1605"/>
                  <a:gd name="T79" fmla="*/ 195 h 1645"/>
                  <a:gd name="T80" fmla="*/ 79 w 1605"/>
                  <a:gd name="T81" fmla="*/ 198 h 1645"/>
                  <a:gd name="T82" fmla="*/ 87 w 1605"/>
                  <a:gd name="T83" fmla="*/ 205 h 1645"/>
                  <a:gd name="T84" fmla="*/ 93 w 1605"/>
                  <a:gd name="T85" fmla="*/ 209 h 1645"/>
                  <a:gd name="T86" fmla="*/ 97 w 1605"/>
                  <a:gd name="T87" fmla="*/ 220 h 1645"/>
                  <a:gd name="T88" fmla="*/ 107 w 1605"/>
                  <a:gd name="T89" fmla="*/ 260 h 1645"/>
                  <a:gd name="T90" fmla="*/ 94 w 1605"/>
                  <a:gd name="T91" fmla="*/ 251 h 1645"/>
                  <a:gd name="T92" fmla="*/ 87 w 1605"/>
                  <a:gd name="T93" fmla="*/ 284 h 1645"/>
                  <a:gd name="T94" fmla="*/ 74 w 1605"/>
                  <a:gd name="T95" fmla="*/ 314 h 1645"/>
                  <a:gd name="T96" fmla="*/ 58 w 1605"/>
                  <a:gd name="T97" fmla="*/ 341 h 1645"/>
                  <a:gd name="T98" fmla="*/ 71 w 1605"/>
                  <a:gd name="T99" fmla="*/ 357 h 1645"/>
                  <a:gd name="T100" fmla="*/ 104 w 1605"/>
                  <a:gd name="T101" fmla="*/ 374 h 1645"/>
                  <a:gd name="T102" fmla="*/ 134 w 1605"/>
                  <a:gd name="T103" fmla="*/ 377 h 1645"/>
                  <a:gd name="T104" fmla="*/ 161 w 1605"/>
                  <a:gd name="T105" fmla="*/ 391 h 1645"/>
                  <a:gd name="T106" fmla="*/ 178 w 1605"/>
                  <a:gd name="T107" fmla="*/ 401 h 1645"/>
                  <a:gd name="T108" fmla="*/ 191 w 1605"/>
                  <a:gd name="T109" fmla="*/ 404 h 1645"/>
                  <a:gd name="T110" fmla="*/ 218 w 1605"/>
                  <a:gd name="T111" fmla="*/ 404 h 164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605"/>
                  <a:gd name="T169" fmla="*/ 0 h 1645"/>
                  <a:gd name="T170" fmla="*/ 1605 w 1605"/>
                  <a:gd name="T171" fmla="*/ 1645 h 164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605" h="1645">
                    <a:moveTo>
                      <a:pt x="870" y="1618"/>
                    </a:moveTo>
                    <a:lnTo>
                      <a:pt x="870" y="1591"/>
                    </a:lnTo>
                    <a:lnTo>
                      <a:pt x="870" y="1524"/>
                    </a:lnTo>
                    <a:lnTo>
                      <a:pt x="910" y="1470"/>
                    </a:lnTo>
                    <a:lnTo>
                      <a:pt x="951" y="1470"/>
                    </a:lnTo>
                    <a:lnTo>
                      <a:pt x="1029" y="1430"/>
                    </a:lnTo>
                    <a:lnTo>
                      <a:pt x="1110" y="1484"/>
                    </a:lnTo>
                    <a:lnTo>
                      <a:pt x="1150" y="1457"/>
                    </a:lnTo>
                    <a:lnTo>
                      <a:pt x="1204" y="1497"/>
                    </a:lnTo>
                    <a:lnTo>
                      <a:pt x="1271" y="1524"/>
                    </a:lnTo>
                    <a:lnTo>
                      <a:pt x="1325" y="1551"/>
                    </a:lnTo>
                    <a:lnTo>
                      <a:pt x="1377" y="1497"/>
                    </a:lnTo>
                    <a:lnTo>
                      <a:pt x="1484" y="1430"/>
                    </a:lnTo>
                    <a:lnTo>
                      <a:pt x="1498" y="1416"/>
                    </a:lnTo>
                    <a:lnTo>
                      <a:pt x="1498" y="1390"/>
                    </a:lnTo>
                    <a:lnTo>
                      <a:pt x="1525" y="1351"/>
                    </a:lnTo>
                    <a:lnTo>
                      <a:pt x="1498" y="1351"/>
                    </a:lnTo>
                    <a:lnTo>
                      <a:pt x="1484" y="1351"/>
                    </a:lnTo>
                    <a:lnTo>
                      <a:pt x="1431" y="1324"/>
                    </a:lnTo>
                    <a:lnTo>
                      <a:pt x="1404" y="1297"/>
                    </a:lnTo>
                    <a:lnTo>
                      <a:pt x="1431" y="1244"/>
                    </a:lnTo>
                    <a:lnTo>
                      <a:pt x="1431" y="1217"/>
                    </a:lnTo>
                    <a:lnTo>
                      <a:pt x="1404" y="1203"/>
                    </a:lnTo>
                    <a:lnTo>
                      <a:pt x="1377" y="1150"/>
                    </a:lnTo>
                    <a:lnTo>
                      <a:pt x="1444" y="1136"/>
                    </a:lnTo>
                    <a:lnTo>
                      <a:pt x="1457" y="1109"/>
                    </a:lnTo>
                    <a:lnTo>
                      <a:pt x="1444" y="1069"/>
                    </a:lnTo>
                    <a:lnTo>
                      <a:pt x="1417" y="1029"/>
                    </a:lnTo>
                    <a:lnTo>
                      <a:pt x="1444" y="1017"/>
                    </a:lnTo>
                    <a:lnTo>
                      <a:pt x="1444" y="990"/>
                    </a:lnTo>
                    <a:lnTo>
                      <a:pt x="1417" y="977"/>
                    </a:lnTo>
                    <a:lnTo>
                      <a:pt x="1417" y="923"/>
                    </a:lnTo>
                    <a:lnTo>
                      <a:pt x="1377" y="910"/>
                    </a:lnTo>
                    <a:lnTo>
                      <a:pt x="1350" y="937"/>
                    </a:lnTo>
                    <a:lnTo>
                      <a:pt x="1350" y="964"/>
                    </a:lnTo>
                    <a:lnTo>
                      <a:pt x="1311" y="964"/>
                    </a:lnTo>
                    <a:lnTo>
                      <a:pt x="1311" y="937"/>
                    </a:lnTo>
                    <a:lnTo>
                      <a:pt x="1336" y="923"/>
                    </a:lnTo>
                    <a:lnTo>
                      <a:pt x="1325" y="896"/>
                    </a:lnTo>
                    <a:lnTo>
                      <a:pt x="1336" y="869"/>
                    </a:lnTo>
                    <a:lnTo>
                      <a:pt x="1377" y="856"/>
                    </a:lnTo>
                    <a:lnTo>
                      <a:pt x="1390" y="829"/>
                    </a:lnTo>
                    <a:lnTo>
                      <a:pt x="1377" y="816"/>
                    </a:lnTo>
                    <a:lnTo>
                      <a:pt x="1417" y="775"/>
                    </a:lnTo>
                    <a:lnTo>
                      <a:pt x="1457" y="762"/>
                    </a:lnTo>
                    <a:lnTo>
                      <a:pt x="1444" y="735"/>
                    </a:lnTo>
                    <a:lnTo>
                      <a:pt x="1457" y="708"/>
                    </a:lnTo>
                    <a:lnTo>
                      <a:pt x="1471" y="708"/>
                    </a:lnTo>
                    <a:lnTo>
                      <a:pt x="1498" y="735"/>
                    </a:lnTo>
                    <a:lnTo>
                      <a:pt x="1525" y="722"/>
                    </a:lnTo>
                    <a:lnTo>
                      <a:pt x="1511" y="695"/>
                    </a:lnTo>
                    <a:lnTo>
                      <a:pt x="1511" y="656"/>
                    </a:lnTo>
                    <a:lnTo>
                      <a:pt x="1525" y="630"/>
                    </a:lnTo>
                    <a:lnTo>
                      <a:pt x="1538" y="589"/>
                    </a:lnTo>
                    <a:lnTo>
                      <a:pt x="1551" y="562"/>
                    </a:lnTo>
                    <a:lnTo>
                      <a:pt x="1565" y="522"/>
                    </a:lnTo>
                    <a:lnTo>
                      <a:pt x="1565" y="495"/>
                    </a:lnTo>
                    <a:lnTo>
                      <a:pt x="1605" y="468"/>
                    </a:lnTo>
                    <a:lnTo>
                      <a:pt x="1605" y="442"/>
                    </a:lnTo>
                    <a:lnTo>
                      <a:pt x="1565" y="428"/>
                    </a:lnTo>
                    <a:lnTo>
                      <a:pt x="1538" y="428"/>
                    </a:lnTo>
                    <a:lnTo>
                      <a:pt x="1525" y="401"/>
                    </a:lnTo>
                    <a:lnTo>
                      <a:pt x="1484" y="415"/>
                    </a:lnTo>
                    <a:lnTo>
                      <a:pt x="1457" y="401"/>
                    </a:lnTo>
                    <a:lnTo>
                      <a:pt x="1417" y="401"/>
                    </a:lnTo>
                    <a:lnTo>
                      <a:pt x="1417" y="374"/>
                    </a:lnTo>
                    <a:lnTo>
                      <a:pt x="1390" y="334"/>
                    </a:lnTo>
                    <a:lnTo>
                      <a:pt x="1336" y="334"/>
                    </a:lnTo>
                    <a:lnTo>
                      <a:pt x="1325" y="323"/>
                    </a:lnTo>
                    <a:lnTo>
                      <a:pt x="1298" y="323"/>
                    </a:lnTo>
                    <a:lnTo>
                      <a:pt x="1271" y="309"/>
                    </a:lnTo>
                    <a:lnTo>
                      <a:pt x="1231" y="282"/>
                    </a:lnTo>
                    <a:lnTo>
                      <a:pt x="1204" y="269"/>
                    </a:lnTo>
                    <a:lnTo>
                      <a:pt x="1231" y="202"/>
                    </a:lnTo>
                    <a:lnTo>
                      <a:pt x="1204" y="202"/>
                    </a:lnTo>
                    <a:lnTo>
                      <a:pt x="1191" y="229"/>
                    </a:lnTo>
                    <a:lnTo>
                      <a:pt x="1164" y="242"/>
                    </a:lnTo>
                    <a:lnTo>
                      <a:pt x="1123" y="229"/>
                    </a:lnTo>
                    <a:lnTo>
                      <a:pt x="1137" y="175"/>
                    </a:lnTo>
                    <a:lnTo>
                      <a:pt x="1123" y="161"/>
                    </a:lnTo>
                    <a:lnTo>
                      <a:pt x="1083" y="161"/>
                    </a:lnTo>
                    <a:lnTo>
                      <a:pt x="1070" y="121"/>
                    </a:lnTo>
                    <a:lnTo>
                      <a:pt x="1043" y="121"/>
                    </a:lnTo>
                    <a:lnTo>
                      <a:pt x="1029" y="108"/>
                    </a:lnTo>
                    <a:lnTo>
                      <a:pt x="1029" y="81"/>
                    </a:lnTo>
                    <a:lnTo>
                      <a:pt x="1016" y="67"/>
                    </a:lnTo>
                    <a:lnTo>
                      <a:pt x="1002" y="67"/>
                    </a:lnTo>
                    <a:lnTo>
                      <a:pt x="1002" y="81"/>
                    </a:lnTo>
                    <a:lnTo>
                      <a:pt x="976" y="81"/>
                    </a:lnTo>
                    <a:lnTo>
                      <a:pt x="964" y="54"/>
                    </a:lnTo>
                    <a:lnTo>
                      <a:pt x="976" y="14"/>
                    </a:lnTo>
                    <a:lnTo>
                      <a:pt x="976" y="0"/>
                    </a:lnTo>
                    <a:lnTo>
                      <a:pt x="964" y="0"/>
                    </a:lnTo>
                    <a:lnTo>
                      <a:pt x="910" y="14"/>
                    </a:lnTo>
                    <a:lnTo>
                      <a:pt x="870" y="0"/>
                    </a:lnTo>
                    <a:lnTo>
                      <a:pt x="843" y="67"/>
                    </a:lnTo>
                    <a:lnTo>
                      <a:pt x="830" y="134"/>
                    </a:lnTo>
                    <a:lnTo>
                      <a:pt x="816" y="161"/>
                    </a:lnTo>
                    <a:lnTo>
                      <a:pt x="709" y="202"/>
                    </a:lnTo>
                    <a:lnTo>
                      <a:pt x="642" y="242"/>
                    </a:lnTo>
                    <a:lnTo>
                      <a:pt x="628" y="255"/>
                    </a:lnTo>
                    <a:lnTo>
                      <a:pt x="655" y="282"/>
                    </a:lnTo>
                    <a:lnTo>
                      <a:pt x="603" y="296"/>
                    </a:lnTo>
                    <a:lnTo>
                      <a:pt x="549" y="282"/>
                    </a:lnTo>
                    <a:lnTo>
                      <a:pt x="482" y="269"/>
                    </a:lnTo>
                    <a:lnTo>
                      <a:pt x="455" y="229"/>
                    </a:lnTo>
                    <a:lnTo>
                      <a:pt x="469" y="202"/>
                    </a:lnTo>
                    <a:lnTo>
                      <a:pt x="428" y="202"/>
                    </a:lnTo>
                    <a:lnTo>
                      <a:pt x="402" y="188"/>
                    </a:lnTo>
                    <a:lnTo>
                      <a:pt x="388" y="215"/>
                    </a:lnTo>
                    <a:lnTo>
                      <a:pt x="402" y="255"/>
                    </a:lnTo>
                    <a:lnTo>
                      <a:pt x="402" y="296"/>
                    </a:lnTo>
                    <a:lnTo>
                      <a:pt x="415" y="348"/>
                    </a:lnTo>
                    <a:lnTo>
                      <a:pt x="428" y="401"/>
                    </a:lnTo>
                    <a:lnTo>
                      <a:pt x="348" y="388"/>
                    </a:lnTo>
                    <a:lnTo>
                      <a:pt x="294" y="374"/>
                    </a:lnTo>
                    <a:lnTo>
                      <a:pt x="269" y="401"/>
                    </a:lnTo>
                    <a:lnTo>
                      <a:pt x="242" y="361"/>
                    </a:lnTo>
                    <a:lnTo>
                      <a:pt x="229" y="323"/>
                    </a:lnTo>
                    <a:lnTo>
                      <a:pt x="175" y="323"/>
                    </a:lnTo>
                    <a:lnTo>
                      <a:pt x="148" y="348"/>
                    </a:lnTo>
                    <a:lnTo>
                      <a:pt x="135" y="323"/>
                    </a:lnTo>
                    <a:lnTo>
                      <a:pt x="108" y="348"/>
                    </a:lnTo>
                    <a:lnTo>
                      <a:pt x="94" y="334"/>
                    </a:lnTo>
                    <a:lnTo>
                      <a:pt x="41" y="334"/>
                    </a:lnTo>
                    <a:lnTo>
                      <a:pt x="0" y="361"/>
                    </a:lnTo>
                    <a:lnTo>
                      <a:pt x="27" y="388"/>
                    </a:lnTo>
                    <a:lnTo>
                      <a:pt x="54" y="401"/>
                    </a:lnTo>
                    <a:lnTo>
                      <a:pt x="54" y="428"/>
                    </a:lnTo>
                    <a:lnTo>
                      <a:pt x="0" y="428"/>
                    </a:lnTo>
                    <a:lnTo>
                      <a:pt x="27" y="455"/>
                    </a:lnTo>
                    <a:lnTo>
                      <a:pt x="41" y="495"/>
                    </a:lnTo>
                    <a:lnTo>
                      <a:pt x="81" y="495"/>
                    </a:lnTo>
                    <a:lnTo>
                      <a:pt x="135" y="522"/>
                    </a:lnTo>
                    <a:lnTo>
                      <a:pt x="162" y="536"/>
                    </a:lnTo>
                    <a:lnTo>
                      <a:pt x="175" y="562"/>
                    </a:lnTo>
                    <a:lnTo>
                      <a:pt x="256" y="589"/>
                    </a:lnTo>
                    <a:lnTo>
                      <a:pt x="256" y="616"/>
                    </a:lnTo>
                    <a:lnTo>
                      <a:pt x="294" y="643"/>
                    </a:lnTo>
                    <a:lnTo>
                      <a:pt x="321" y="695"/>
                    </a:lnTo>
                    <a:lnTo>
                      <a:pt x="319" y="697"/>
                    </a:lnTo>
                    <a:lnTo>
                      <a:pt x="317" y="697"/>
                    </a:lnTo>
                    <a:lnTo>
                      <a:pt x="315" y="699"/>
                    </a:lnTo>
                    <a:lnTo>
                      <a:pt x="309" y="701"/>
                    </a:lnTo>
                    <a:lnTo>
                      <a:pt x="302" y="704"/>
                    </a:lnTo>
                    <a:lnTo>
                      <a:pt x="294" y="708"/>
                    </a:lnTo>
                    <a:lnTo>
                      <a:pt x="288" y="712"/>
                    </a:lnTo>
                    <a:lnTo>
                      <a:pt x="284" y="714"/>
                    </a:lnTo>
                    <a:lnTo>
                      <a:pt x="283" y="718"/>
                    </a:lnTo>
                    <a:lnTo>
                      <a:pt x="283" y="720"/>
                    </a:lnTo>
                    <a:lnTo>
                      <a:pt x="281" y="722"/>
                    </a:lnTo>
                    <a:lnTo>
                      <a:pt x="283" y="726"/>
                    </a:lnTo>
                    <a:lnTo>
                      <a:pt x="283" y="727"/>
                    </a:lnTo>
                    <a:lnTo>
                      <a:pt x="286" y="737"/>
                    </a:lnTo>
                    <a:lnTo>
                      <a:pt x="290" y="747"/>
                    </a:lnTo>
                    <a:lnTo>
                      <a:pt x="294" y="756"/>
                    </a:lnTo>
                    <a:lnTo>
                      <a:pt x="300" y="766"/>
                    </a:lnTo>
                    <a:lnTo>
                      <a:pt x="304" y="775"/>
                    </a:lnTo>
                    <a:lnTo>
                      <a:pt x="308" y="783"/>
                    </a:lnTo>
                    <a:lnTo>
                      <a:pt x="308" y="787"/>
                    </a:lnTo>
                    <a:lnTo>
                      <a:pt x="308" y="789"/>
                    </a:lnTo>
                    <a:lnTo>
                      <a:pt x="311" y="793"/>
                    </a:lnTo>
                    <a:lnTo>
                      <a:pt x="315" y="795"/>
                    </a:lnTo>
                    <a:lnTo>
                      <a:pt x="319" y="798"/>
                    </a:lnTo>
                    <a:lnTo>
                      <a:pt x="325" y="802"/>
                    </a:lnTo>
                    <a:lnTo>
                      <a:pt x="334" y="812"/>
                    </a:lnTo>
                    <a:lnTo>
                      <a:pt x="346" y="822"/>
                    </a:lnTo>
                    <a:lnTo>
                      <a:pt x="357" y="829"/>
                    </a:lnTo>
                    <a:lnTo>
                      <a:pt x="361" y="833"/>
                    </a:lnTo>
                    <a:lnTo>
                      <a:pt x="367" y="837"/>
                    </a:lnTo>
                    <a:lnTo>
                      <a:pt x="371" y="839"/>
                    </a:lnTo>
                    <a:lnTo>
                      <a:pt x="373" y="841"/>
                    </a:lnTo>
                    <a:lnTo>
                      <a:pt x="375" y="843"/>
                    </a:lnTo>
                    <a:lnTo>
                      <a:pt x="388" y="883"/>
                    </a:lnTo>
                    <a:lnTo>
                      <a:pt x="375" y="923"/>
                    </a:lnTo>
                    <a:lnTo>
                      <a:pt x="361" y="950"/>
                    </a:lnTo>
                    <a:lnTo>
                      <a:pt x="402" y="990"/>
                    </a:lnTo>
                    <a:lnTo>
                      <a:pt x="428" y="1042"/>
                    </a:lnTo>
                    <a:lnTo>
                      <a:pt x="442" y="1096"/>
                    </a:lnTo>
                    <a:lnTo>
                      <a:pt x="402" y="1083"/>
                    </a:lnTo>
                    <a:lnTo>
                      <a:pt x="402" y="1042"/>
                    </a:lnTo>
                    <a:lnTo>
                      <a:pt x="375" y="1004"/>
                    </a:lnTo>
                    <a:lnTo>
                      <a:pt x="348" y="1056"/>
                    </a:lnTo>
                    <a:lnTo>
                      <a:pt x="321" y="1123"/>
                    </a:lnTo>
                    <a:lnTo>
                      <a:pt x="348" y="1123"/>
                    </a:lnTo>
                    <a:lnTo>
                      <a:pt x="348" y="1136"/>
                    </a:lnTo>
                    <a:lnTo>
                      <a:pt x="321" y="1150"/>
                    </a:lnTo>
                    <a:lnTo>
                      <a:pt x="321" y="1177"/>
                    </a:lnTo>
                    <a:lnTo>
                      <a:pt x="308" y="1217"/>
                    </a:lnTo>
                    <a:lnTo>
                      <a:pt x="294" y="1257"/>
                    </a:lnTo>
                    <a:lnTo>
                      <a:pt x="281" y="1324"/>
                    </a:lnTo>
                    <a:lnTo>
                      <a:pt x="269" y="1338"/>
                    </a:lnTo>
                    <a:lnTo>
                      <a:pt x="256" y="1351"/>
                    </a:lnTo>
                    <a:lnTo>
                      <a:pt x="229" y="1365"/>
                    </a:lnTo>
                    <a:lnTo>
                      <a:pt x="242" y="1390"/>
                    </a:lnTo>
                    <a:lnTo>
                      <a:pt x="269" y="1390"/>
                    </a:lnTo>
                    <a:lnTo>
                      <a:pt x="256" y="1430"/>
                    </a:lnTo>
                    <a:lnTo>
                      <a:pt x="281" y="1430"/>
                    </a:lnTo>
                    <a:lnTo>
                      <a:pt x="334" y="1470"/>
                    </a:lnTo>
                    <a:lnTo>
                      <a:pt x="348" y="1457"/>
                    </a:lnTo>
                    <a:lnTo>
                      <a:pt x="375" y="1510"/>
                    </a:lnTo>
                    <a:lnTo>
                      <a:pt x="415" y="1497"/>
                    </a:lnTo>
                    <a:lnTo>
                      <a:pt x="442" y="1537"/>
                    </a:lnTo>
                    <a:lnTo>
                      <a:pt x="523" y="1537"/>
                    </a:lnTo>
                    <a:lnTo>
                      <a:pt x="549" y="1537"/>
                    </a:lnTo>
                    <a:lnTo>
                      <a:pt x="536" y="1510"/>
                    </a:lnTo>
                    <a:lnTo>
                      <a:pt x="576" y="1524"/>
                    </a:lnTo>
                    <a:lnTo>
                      <a:pt x="617" y="1551"/>
                    </a:lnTo>
                    <a:lnTo>
                      <a:pt x="642" y="1551"/>
                    </a:lnTo>
                    <a:lnTo>
                      <a:pt x="642" y="1564"/>
                    </a:lnTo>
                    <a:lnTo>
                      <a:pt x="668" y="1551"/>
                    </a:lnTo>
                    <a:lnTo>
                      <a:pt x="695" y="1578"/>
                    </a:lnTo>
                    <a:lnTo>
                      <a:pt x="695" y="1591"/>
                    </a:lnTo>
                    <a:lnTo>
                      <a:pt x="709" y="1605"/>
                    </a:lnTo>
                    <a:lnTo>
                      <a:pt x="709" y="1631"/>
                    </a:lnTo>
                    <a:lnTo>
                      <a:pt x="736" y="1631"/>
                    </a:lnTo>
                    <a:lnTo>
                      <a:pt x="736" y="1618"/>
                    </a:lnTo>
                    <a:lnTo>
                      <a:pt x="762" y="1618"/>
                    </a:lnTo>
                    <a:lnTo>
                      <a:pt x="789" y="1645"/>
                    </a:lnTo>
                    <a:lnTo>
                      <a:pt x="816" y="1645"/>
                    </a:lnTo>
                    <a:lnTo>
                      <a:pt x="830" y="1618"/>
                    </a:lnTo>
                    <a:lnTo>
                      <a:pt x="870" y="161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Freeform 143"/>
              <p:cNvSpPr>
                <a:spLocks/>
              </p:cNvSpPr>
              <p:nvPr/>
            </p:nvSpPr>
            <p:spPr bwMode="gray">
              <a:xfrm>
                <a:off x="5287522" y="5576888"/>
                <a:ext cx="103087" cy="242888"/>
              </a:xfrm>
              <a:custGeom>
                <a:avLst/>
                <a:gdLst>
                  <a:gd name="T0" fmla="*/ 30 w 134"/>
                  <a:gd name="T1" fmla="*/ 0 h 307"/>
                  <a:gd name="T2" fmla="*/ 27 w 134"/>
                  <a:gd name="T3" fmla="*/ 6 h 307"/>
                  <a:gd name="T4" fmla="*/ 27 w 134"/>
                  <a:gd name="T5" fmla="*/ 16 h 307"/>
                  <a:gd name="T6" fmla="*/ 20 w 134"/>
                  <a:gd name="T7" fmla="*/ 13 h 307"/>
                  <a:gd name="T8" fmla="*/ 10 w 134"/>
                  <a:gd name="T9" fmla="*/ 20 h 307"/>
                  <a:gd name="T10" fmla="*/ 3 w 134"/>
                  <a:gd name="T11" fmla="*/ 20 h 307"/>
                  <a:gd name="T12" fmla="*/ 0 w 134"/>
                  <a:gd name="T13" fmla="*/ 33 h 307"/>
                  <a:gd name="T14" fmla="*/ 0 w 134"/>
                  <a:gd name="T15" fmla="*/ 43 h 307"/>
                  <a:gd name="T16" fmla="*/ 6 w 134"/>
                  <a:gd name="T17" fmla="*/ 43 h 307"/>
                  <a:gd name="T18" fmla="*/ 0 w 134"/>
                  <a:gd name="T19" fmla="*/ 50 h 307"/>
                  <a:gd name="T20" fmla="*/ 10 w 134"/>
                  <a:gd name="T21" fmla="*/ 53 h 307"/>
                  <a:gd name="T22" fmla="*/ 3 w 134"/>
                  <a:gd name="T23" fmla="*/ 57 h 307"/>
                  <a:gd name="T24" fmla="*/ 6 w 134"/>
                  <a:gd name="T25" fmla="*/ 63 h 307"/>
                  <a:gd name="T26" fmla="*/ 13 w 134"/>
                  <a:gd name="T27" fmla="*/ 70 h 307"/>
                  <a:gd name="T28" fmla="*/ 20 w 134"/>
                  <a:gd name="T29" fmla="*/ 76 h 307"/>
                  <a:gd name="T30" fmla="*/ 23 w 134"/>
                  <a:gd name="T31" fmla="*/ 67 h 307"/>
                  <a:gd name="T32" fmla="*/ 30 w 134"/>
                  <a:gd name="T33" fmla="*/ 60 h 307"/>
                  <a:gd name="T34" fmla="*/ 30 w 134"/>
                  <a:gd name="T35" fmla="*/ 53 h 307"/>
                  <a:gd name="T36" fmla="*/ 30 w 134"/>
                  <a:gd name="T37" fmla="*/ 53 h 307"/>
                  <a:gd name="T38" fmla="*/ 30 w 134"/>
                  <a:gd name="T39" fmla="*/ 53 h 307"/>
                  <a:gd name="T40" fmla="*/ 30 w 134"/>
                  <a:gd name="T41" fmla="*/ 52 h 307"/>
                  <a:gd name="T42" fmla="*/ 30 w 134"/>
                  <a:gd name="T43" fmla="*/ 52 h 307"/>
                  <a:gd name="T44" fmla="*/ 31 w 134"/>
                  <a:gd name="T45" fmla="*/ 51 h 307"/>
                  <a:gd name="T46" fmla="*/ 33 w 134"/>
                  <a:gd name="T47" fmla="*/ 50 h 307"/>
                  <a:gd name="T48" fmla="*/ 33 w 134"/>
                  <a:gd name="T49" fmla="*/ 48 h 307"/>
                  <a:gd name="T50" fmla="*/ 34 w 134"/>
                  <a:gd name="T51" fmla="*/ 46 h 307"/>
                  <a:gd name="T52" fmla="*/ 34 w 134"/>
                  <a:gd name="T53" fmla="*/ 45 h 307"/>
                  <a:gd name="T54" fmla="*/ 34 w 134"/>
                  <a:gd name="T55" fmla="*/ 43 h 307"/>
                  <a:gd name="T56" fmla="*/ 34 w 134"/>
                  <a:gd name="T57" fmla="*/ 43 h 307"/>
                  <a:gd name="T58" fmla="*/ 34 w 134"/>
                  <a:gd name="T59" fmla="*/ 43 h 307"/>
                  <a:gd name="T60" fmla="*/ 34 w 134"/>
                  <a:gd name="T61" fmla="*/ 42 h 307"/>
                  <a:gd name="T62" fmla="*/ 34 w 134"/>
                  <a:gd name="T63" fmla="*/ 42 h 307"/>
                  <a:gd name="T64" fmla="*/ 34 w 134"/>
                  <a:gd name="T65" fmla="*/ 41 h 307"/>
                  <a:gd name="T66" fmla="*/ 34 w 134"/>
                  <a:gd name="T67" fmla="*/ 39 h 307"/>
                  <a:gd name="T68" fmla="*/ 34 w 134"/>
                  <a:gd name="T69" fmla="*/ 37 h 307"/>
                  <a:gd name="T70" fmla="*/ 34 w 134"/>
                  <a:gd name="T71" fmla="*/ 35 h 307"/>
                  <a:gd name="T72" fmla="*/ 34 w 134"/>
                  <a:gd name="T73" fmla="*/ 32 h 307"/>
                  <a:gd name="T74" fmla="*/ 34 w 134"/>
                  <a:gd name="T75" fmla="*/ 30 h 307"/>
                  <a:gd name="T76" fmla="*/ 34 w 134"/>
                  <a:gd name="T77" fmla="*/ 28 h 307"/>
                  <a:gd name="T78" fmla="*/ 34 w 134"/>
                  <a:gd name="T79" fmla="*/ 25 h 307"/>
                  <a:gd name="T80" fmla="*/ 34 w 134"/>
                  <a:gd name="T81" fmla="*/ 23 h 307"/>
                  <a:gd name="T82" fmla="*/ 34 w 134"/>
                  <a:gd name="T83" fmla="*/ 21 h 307"/>
                  <a:gd name="T84" fmla="*/ 34 w 134"/>
                  <a:gd name="T85" fmla="*/ 19 h 307"/>
                  <a:gd name="T86" fmla="*/ 34 w 134"/>
                  <a:gd name="T87" fmla="*/ 17 h 307"/>
                  <a:gd name="T88" fmla="*/ 34 w 134"/>
                  <a:gd name="T89" fmla="*/ 17 h 307"/>
                  <a:gd name="T90" fmla="*/ 34 w 134"/>
                  <a:gd name="T91" fmla="*/ 17 h 307"/>
                  <a:gd name="T92" fmla="*/ 34 w 134"/>
                  <a:gd name="T93" fmla="*/ 16 h 307"/>
                  <a:gd name="T94" fmla="*/ 34 w 134"/>
                  <a:gd name="T95" fmla="*/ 16 h 307"/>
                  <a:gd name="T96" fmla="*/ 30 w 134"/>
                  <a:gd name="T97" fmla="*/ 16 h 307"/>
                  <a:gd name="T98" fmla="*/ 30 w 134"/>
                  <a:gd name="T99" fmla="*/ 3 h 307"/>
                  <a:gd name="T100" fmla="*/ 30 w 134"/>
                  <a:gd name="T101" fmla="*/ 0 h 30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4"/>
                  <a:gd name="T154" fmla="*/ 0 h 307"/>
                  <a:gd name="T155" fmla="*/ 134 w 134"/>
                  <a:gd name="T156" fmla="*/ 307 h 30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4" h="307">
                    <a:moveTo>
                      <a:pt x="121" y="0"/>
                    </a:moveTo>
                    <a:lnTo>
                      <a:pt x="108" y="27"/>
                    </a:lnTo>
                    <a:lnTo>
                      <a:pt x="108" y="67"/>
                    </a:lnTo>
                    <a:lnTo>
                      <a:pt x="81" y="54"/>
                    </a:lnTo>
                    <a:lnTo>
                      <a:pt x="40" y="81"/>
                    </a:lnTo>
                    <a:lnTo>
                      <a:pt x="14" y="81"/>
                    </a:lnTo>
                    <a:lnTo>
                      <a:pt x="0" y="135"/>
                    </a:lnTo>
                    <a:lnTo>
                      <a:pt x="0" y="175"/>
                    </a:lnTo>
                    <a:lnTo>
                      <a:pt x="27" y="175"/>
                    </a:lnTo>
                    <a:lnTo>
                      <a:pt x="0" y="202"/>
                    </a:lnTo>
                    <a:lnTo>
                      <a:pt x="40" y="215"/>
                    </a:lnTo>
                    <a:lnTo>
                      <a:pt x="14" y="229"/>
                    </a:lnTo>
                    <a:lnTo>
                      <a:pt x="27" y="255"/>
                    </a:lnTo>
                    <a:lnTo>
                      <a:pt x="54" y="282"/>
                    </a:lnTo>
                    <a:lnTo>
                      <a:pt x="81" y="307"/>
                    </a:lnTo>
                    <a:lnTo>
                      <a:pt x="94" y="269"/>
                    </a:lnTo>
                    <a:lnTo>
                      <a:pt x="121" y="242"/>
                    </a:lnTo>
                    <a:lnTo>
                      <a:pt x="121" y="215"/>
                    </a:lnTo>
                    <a:lnTo>
                      <a:pt x="121" y="213"/>
                    </a:lnTo>
                    <a:lnTo>
                      <a:pt x="123" y="211"/>
                    </a:lnTo>
                    <a:lnTo>
                      <a:pt x="123" y="209"/>
                    </a:lnTo>
                    <a:lnTo>
                      <a:pt x="125" y="206"/>
                    </a:lnTo>
                    <a:lnTo>
                      <a:pt x="129" y="200"/>
                    </a:lnTo>
                    <a:lnTo>
                      <a:pt x="131" y="192"/>
                    </a:lnTo>
                    <a:lnTo>
                      <a:pt x="133" y="186"/>
                    </a:lnTo>
                    <a:lnTo>
                      <a:pt x="134" y="181"/>
                    </a:lnTo>
                    <a:lnTo>
                      <a:pt x="134" y="175"/>
                    </a:lnTo>
                    <a:lnTo>
                      <a:pt x="134" y="173"/>
                    </a:lnTo>
                    <a:lnTo>
                      <a:pt x="134" y="171"/>
                    </a:lnTo>
                    <a:lnTo>
                      <a:pt x="134" y="169"/>
                    </a:lnTo>
                    <a:lnTo>
                      <a:pt x="134" y="165"/>
                    </a:lnTo>
                    <a:lnTo>
                      <a:pt x="134" y="158"/>
                    </a:lnTo>
                    <a:lnTo>
                      <a:pt x="134" y="150"/>
                    </a:lnTo>
                    <a:lnTo>
                      <a:pt x="134" y="140"/>
                    </a:lnTo>
                    <a:lnTo>
                      <a:pt x="134" y="131"/>
                    </a:lnTo>
                    <a:lnTo>
                      <a:pt x="134" y="121"/>
                    </a:lnTo>
                    <a:lnTo>
                      <a:pt x="134" y="112"/>
                    </a:lnTo>
                    <a:lnTo>
                      <a:pt x="134" y="102"/>
                    </a:lnTo>
                    <a:lnTo>
                      <a:pt x="134" y="92"/>
                    </a:lnTo>
                    <a:lnTo>
                      <a:pt x="134" y="85"/>
                    </a:lnTo>
                    <a:lnTo>
                      <a:pt x="134" y="77"/>
                    </a:lnTo>
                    <a:lnTo>
                      <a:pt x="134" y="71"/>
                    </a:lnTo>
                    <a:lnTo>
                      <a:pt x="134" y="69"/>
                    </a:lnTo>
                    <a:lnTo>
                      <a:pt x="134" y="67"/>
                    </a:lnTo>
                    <a:lnTo>
                      <a:pt x="121" y="67"/>
                    </a:lnTo>
                    <a:lnTo>
                      <a:pt x="121" y="14"/>
                    </a:lnTo>
                    <a:lnTo>
                      <a:pt x="121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Freeform 149"/>
              <p:cNvSpPr>
                <a:spLocks/>
              </p:cNvSpPr>
              <p:nvPr/>
            </p:nvSpPr>
            <p:spPr bwMode="gray">
              <a:xfrm>
                <a:off x="3404261" y="5238751"/>
                <a:ext cx="1327822" cy="1198563"/>
              </a:xfrm>
              <a:custGeom>
                <a:avLst/>
                <a:gdLst>
                  <a:gd name="T0" fmla="*/ 44 w 1725"/>
                  <a:gd name="T1" fmla="*/ 10 h 1510"/>
                  <a:gd name="T2" fmla="*/ 4 w 1725"/>
                  <a:gd name="T3" fmla="*/ 24 h 1510"/>
                  <a:gd name="T4" fmla="*/ 7 w 1725"/>
                  <a:gd name="T5" fmla="*/ 44 h 1510"/>
                  <a:gd name="T6" fmla="*/ 4 w 1725"/>
                  <a:gd name="T7" fmla="*/ 74 h 1510"/>
                  <a:gd name="T8" fmla="*/ 34 w 1725"/>
                  <a:gd name="T9" fmla="*/ 74 h 1510"/>
                  <a:gd name="T10" fmla="*/ 44 w 1725"/>
                  <a:gd name="T11" fmla="*/ 84 h 1510"/>
                  <a:gd name="T12" fmla="*/ 64 w 1725"/>
                  <a:gd name="T13" fmla="*/ 84 h 1510"/>
                  <a:gd name="T14" fmla="*/ 81 w 1725"/>
                  <a:gd name="T15" fmla="*/ 107 h 1510"/>
                  <a:gd name="T16" fmla="*/ 84 w 1725"/>
                  <a:gd name="T17" fmla="*/ 120 h 1510"/>
                  <a:gd name="T18" fmla="*/ 61 w 1725"/>
                  <a:gd name="T19" fmla="*/ 134 h 1510"/>
                  <a:gd name="T20" fmla="*/ 47 w 1725"/>
                  <a:gd name="T21" fmla="*/ 164 h 1510"/>
                  <a:gd name="T22" fmla="*/ 41 w 1725"/>
                  <a:gd name="T23" fmla="*/ 190 h 1510"/>
                  <a:gd name="T24" fmla="*/ 27 w 1725"/>
                  <a:gd name="T25" fmla="*/ 200 h 1510"/>
                  <a:gd name="T26" fmla="*/ 30 w 1725"/>
                  <a:gd name="T27" fmla="*/ 230 h 1510"/>
                  <a:gd name="T28" fmla="*/ 20 w 1725"/>
                  <a:gd name="T29" fmla="*/ 261 h 1510"/>
                  <a:gd name="T30" fmla="*/ 17 w 1725"/>
                  <a:gd name="T31" fmla="*/ 268 h 1510"/>
                  <a:gd name="T32" fmla="*/ 0 w 1725"/>
                  <a:gd name="T33" fmla="*/ 284 h 1510"/>
                  <a:gd name="T34" fmla="*/ 34 w 1725"/>
                  <a:gd name="T35" fmla="*/ 331 h 1510"/>
                  <a:gd name="T36" fmla="*/ 54 w 1725"/>
                  <a:gd name="T37" fmla="*/ 378 h 1510"/>
                  <a:gd name="T38" fmla="*/ 107 w 1725"/>
                  <a:gd name="T39" fmla="*/ 354 h 1510"/>
                  <a:gd name="T40" fmla="*/ 171 w 1725"/>
                  <a:gd name="T41" fmla="*/ 365 h 1510"/>
                  <a:gd name="T42" fmla="*/ 204 w 1725"/>
                  <a:gd name="T43" fmla="*/ 358 h 1510"/>
                  <a:gd name="T44" fmla="*/ 258 w 1725"/>
                  <a:gd name="T45" fmla="*/ 338 h 1510"/>
                  <a:gd name="T46" fmla="*/ 295 w 1725"/>
                  <a:gd name="T47" fmla="*/ 288 h 1510"/>
                  <a:gd name="T48" fmla="*/ 302 w 1725"/>
                  <a:gd name="T49" fmla="*/ 224 h 1510"/>
                  <a:gd name="T50" fmla="*/ 328 w 1725"/>
                  <a:gd name="T51" fmla="*/ 188 h 1510"/>
                  <a:gd name="T52" fmla="*/ 392 w 1725"/>
                  <a:gd name="T53" fmla="*/ 164 h 1510"/>
                  <a:gd name="T54" fmla="*/ 422 w 1725"/>
                  <a:gd name="T55" fmla="*/ 134 h 1510"/>
                  <a:gd name="T56" fmla="*/ 412 w 1725"/>
                  <a:gd name="T57" fmla="*/ 120 h 1510"/>
                  <a:gd name="T58" fmla="*/ 395 w 1725"/>
                  <a:gd name="T59" fmla="*/ 120 h 1510"/>
                  <a:gd name="T60" fmla="*/ 382 w 1725"/>
                  <a:gd name="T61" fmla="*/ 123 h 1510"/>
                  <a:gd name="T62" fmla="*/ 372 w 1725"/>
                  <a:gd name="T63" fmla="*/ 117 h 1510"/>
                  <a:gd name="T64" fmla="*/ 365 w 1725"/>
                  <a:gd name="T65" fmla="*/ 103 h 1510"/>
                  <a:gd name="T66" fmla="*/ 338 w 1725"/>
                  <a:gd name="T67" fmla="*/ 94 h 1510"/>
                  <a:gd name="T68" fmla="*/ 315 w 1725"/>
                  <a:gd name="T69" fmla="*/ 100 h 1510"/>
                  <a:gd name="T70" fmla="*/ 292 w 1725"/>
                  <a:gd name="T71" fmla="*/ 81 h 1510"/>
                  <a:gd name="T72" fmla="*/ 268 w 1725"/>
                  <a:gd name="T73" fmla="*/ 74 h 1510"/>
                  <a:gd name="T74" fmla="*/ 261 w 1725"/>
                  <a:gd name="T75" fmla="*/ 57 h 1510"/>
                  <a:gd name="T76" fmla="*/ 257 w 1725"/>
                  <a:gd name="T77" fmla="*/ 60 h 1510"/>
                  <a:gd name="T78" fmla="*/ 254 w 1725"/>
                  <a:gd name="T79" fmla="*/ 60 h 1510"/>
                  <a:gd name="T80" fmla="*/ 248 w 1725"/>
                  <a:gd name="T81" fmla="*/ 60 h 1510"/>
                  <a:gd name="T82" fmla="*/ 244 w 1725"/>
                  <a:gd name="T83" fmla="*/ 59 h 1510"/>
                  <a:gd name="T84" fmla="*/ 238 w 1725"/>
                  <a:gd name="T85" fmla="*/ 55 h 1510"/>
                  <a:gd name="T86" fmla="*/ 235 w 1725"/>
                  <a:gd name="T87" fmla="*/ 53 h 1510"/>
                  <a:gd name="T88" fmla="*/ 232 w 1725"/>
                  <a:gd name="T89" fmla="*/ 52 h 1510"/>
                  <a:gd name="T90" fmla="*/ 227 w 1725"/>
                  <a:gd name="T91" fmla="*/ 51 h 1510"/>
                  <a:gd name="T92" fmla="*/ 225 w 1725"/>
                  <a:gd name="T93" fmla="*/ 50 h 1510"/>
                  <a:gd name="T94" fmla="*/ 214 w 1725"/>
                  <a:gd name="T95" fmla="*/ 50 h 1510"/>
                  <a:gd name="T96" fmla="*/ 168 w 1725"/>
                  <a:gd name="T97" fmla="*/ 41 h 1510"/>
                  <a:gd name="T98" fmla="*/ 131 w 1725"/>
                  <a:gd name="T99" fmla="*/ 24 h 1510"/>
                  <a:gd name="T100" fmla="*/ 91 w 1725"/>
                  <a:gd name="T101" fmla="*/ 13 h 1510"/>
                  <a:gd name="T102" fmla="*/ 64 w 1725"/>
                  <a:gd name="T103" fmla="*/ 0 h 151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725"/>
                  <a:gd name="T157" fmla="*/ 0 h 1510"/>
                  <a:gd name="T158" fmla="*/ 1725 w 1725"/>
                  <a:gd name="T159" fmla="*/ 1510 h 151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725" h="1510">
                    <a:moveTo>
                      <a:pt x="215" y="0"/>
                    </a:moveTo>
                    <a:lnTo>
                      <a:pt x="161" y="14"/>
                    </a:lnTo>
                    <a:lnTo>
                      <a:pt x="174" y="40"/>
                    </a:lnTo>
                    <a:lnTo>
                      <a:pt x="107" y="40"/>
                    </a:lnTo>
                    <a:lnTo>
                      <a:pt x="67" y="40"/>
                    </a:lnTo>
                    <a:lnTo>
                      <a:pt x="13" y="94"/>
                    </a:lnTo>
                    <a:lnTo>
                      <a:pt x="26" y="148"/>
                    </a:lnTo>
                    <a:lnTo>
                      <a:pt x="53" y="161"/>
                    </a:lnTo>
                    <a:lnTo>
                      <a:pt x="26" y="175"/>
                    </a:lnTo>
                    <a:lnTo>
                      <a:pt x="53" y="229"/>
                    </a:lnTo>
                    <a:lnTo>
                      <a:pt x="13" y="242"/>
                    </a:lnTo>
                    <a:lnTo>
                      <a:pt x="13" y="294"/>
                    </a:lnTo>
                    <a:lnTo>
                      <a:pt x="53" y="280"/>
                    </a:lnTo>
                    <a:lnTo>
                      <a:pt x="120" y="280"/>
                    </a:lnTo>
                    <a:lnTo>
                      <a:pt x="134" y="294"/>
                    </a:lnTo>
                    <a:lnTo>
                      <a:pt x="107" y="307"/>
                    </a:lnTo>
                    <a:lnTo>
                      <a:pt x="107" y="334"/>
                    </a:lnTo>
                    <a:lnTo>
                      <a:pt x="174" y="334"/>
                    </a:lnTo>
                    <a:lnTo>
                      <a:pt x="188" y="361"/>
                    </a:lnTo>
                    <a:lnTo>
                      <a:pt x="228" y="361"/>
                    </a:lnTo>
                    <a:lnTo>
                      <a:pt x="255" y="334"/>
                    </a:lnTo>
                    <a:lnTo>
                      <a:pt x="309" y="348"/>
                    </a:lnTo>
                    <a:lnTo>
                      <a:pt x="335" y="388"/>
                    </a:lnTo>
                    <a:lnTo>
                      <a:pt x="322" y="428"/>
                    </a:lnTo>
                    <a:lnTo>
                      <a:pt x="349" y="428"/>
                    </a:lnTo>
                    <a:lnTo>
                      <a:pt x="376" y="442"/>
                    </a:lnTo>
                    <a:lnTo>
                      <a:pt x="335" y="482"/>
                    </a:lnTo>
                    <a:lnTo>
                      <a:pt x="295" y="495"/>
                    </a:lnTo>
                    <a:lnTo>
                      <a:pt x="268" y="495"/>
                    </a:lnTo>
                    <a:lnTo>
                      <a:pt x="241" y="536"/>
                    </a:lnTo>
                    <a:lnTo>
                      <a:pt x="241" y="576"/>
                    </a:lnTo>
                    <a:lnTo>
                      <a:pt x="241" y="655"/>
                    </a:lnTo>
                    <a:lnTo>
                      <a:pt x="188" y="655"/>
                    </a:lnTo>
                    <a:lnTo>
                      <a:pt x="188" y="695"/>
                    </a:lnTo>
                    <a:lnTo>
                      <a:pt x="201" y="722"/>
                    </a:lnTo>
                    <a:lnTo>
                      <a:pt x="161" y="762"/>
                    </a:lnTo>
                    <a:lnTo>
                      <a:pt x="120" y="762"/>
                    </a:lnTo>
                    <a:lnTo>
                      <a:pt x="94" y="762"/>
                    </a:lnTo>
                    <a:lnTo>
                      <a:pt x="107" y="802"/>
                    </a:lnTo>
                    <a:lnTo>
                      <a:pt x="120" y="843"/>
                    </a:lnTo>
                    <a:lnTo>
                      <a:pt x="147" y="883"/>
                    </a:lnTo>
                    <a:lnTo>
                      <a:pt x="120" y="923"/>
                    </a:lnTo>
                    <a:lnTo>
                      <a:pt x="80" y="935"/>
                    </a:lnTo>
                    <a:lnTo>
                      <a:pt x="67" y="975"/>
                    </a:lnTo>
                    <a:lnTo>
                      <a:pt x="80" y="1042"/>
                    </a:lnTo>
                    <a:lnTo>
                      <a:pt x="120" y="1042"/>
                    </a:lnTo>
                    <a:lnTo>
                      <a:pt x="94" y="1083"/>
                    </a:lnTo>
                    <a:lnTo>
                      <a:pt x="67" y="1069"/>
                    </a:lnTo>
                    <a:lnTo>
                      <a:pt x="40" y="1083"/>
                    </a:lnTo>
                    <a:lnTo>
                      <a:pt x="13" y="1109"/>
                    </a:lnTo>
                    <a:lnTo>
                      <a:pt x="0" y="1136"/>
                    </a:lnTo>
                    <a:lnTo>
                      <a:pt x="0" y="1217"/>
                    </a:lnTo>
                    <a:lnTo>
                      <a:pt x="67" y="1230"/>
                    </a:lnTo>
                    <a:lnTo>
                      <a:pt x="134" y="1322"/>
                    </a:lnTo>
                    <a:lnTo>
                      <a:pt x="147" y="1430"/>
                    </a:lnTo>
                    <a:lnTo>
                      <a:pt x="161" y="1457"/>
                    </a:lnTo>
                    <a:lnTo>
                      <a:pt x="215" y="1510"/>
                    </a:lnTo>
                    <a:lnTo>
                      <a:pt x="282" y="1457"/>
                    </a:lnTo>
                    <a:lnTo>
                      <a:pt x="376" y="1443"/>
                    </a:lnTo>
                    <a:lnTo>
                      <a:pt x="428" y="1416"/>
                    </a:lnTo>
                    <a:lnTo>
                      <a:pt x="549" y="1430"/>
                    </a:lnTo>
                    <a:lnTo>
                      <a:pt x="629" y="1430"/>
                    </a:lnTo>
                    <a:lnTo>
                      <a:pt x="683" y="1457"/>
                    </a:lnTo>
                    <a:lnTo>
                      <a:pt x="737" y="1443"/>
                    </a:lnTo>
                    <a:lnTo>
                      <a:pt x="764" y="1457"/>
                    </a:lnTo>
                    <a:lnTo>
                      <a:pt x="815" y="1430"/>
                    </a:lnTo>
                    <a:lnTo>
                      <a:pt x="869" y="1363"/>
                    </a:lnTo>
                    <a:lnTo>
                      <a:pt x="923" y="1336"/>
                    </a:lnTo>
                    <a:lnTo>
                      <a:pt x="1030" y="1349"/>
                    </a:lnTo>
                    <a:lnTo>
                      <a:pt x="1017" y="1282"/>
                    </a:lnTo>
                    <a:lnTo>
                      <a:pt x="1071" y="1217"/>
                    </a:lnTo>
                    <a:lnTo>
                      <a:pt x="1178" y="1150"/>
                    </a:lnTo>
                    <a:lnTo>
                      <a:pt x="1138" y="1109"/>
                    </a:lnTo>
                    <a:lnTo>
                      <a:pt x="1138" y="1002"/>
                    </a:lnTo>
                    <a:lnTo>
                      <a:pt x="1205" y="896"/>
                    </a:lnTo>
                    <a:lnTo>
                      <a:pt x="1270" y="816"/>
                    </a:lnTo>
                    <a:lnTo>
                      <a:pt x="1338" y="789"/>
                    </a:lnTo>
                    <a:lnTo>
                      <a:pt x="1311" y="749"/>
                    </a:lnTo>
                    <a:lnTo>
                      <a:pt x="1364" y="708"/>
                    </a:lnTo>
                    <a:lnTo>
                      <a:pt x="1526" y="695"/>
                    </a:lnTo>
                    <a:lnTo>
                      <a:pt x="1566" y="655"/>
                    </a:lnTo>
                    <a:lnTo>
                      <a:pt x="1672" y="628"/>
                    </a:lnTo>
                    <a:lnTo>
                      <a:pt x="1698" y="601"/>
                    </a:lnTo>
                    <a:lnTo>
                      <a:pt x="1685" y="536"/>
                    </a:lnTo>
                    <a:lnTo>
                      <a:pt x="1725" y="522"/>
                    </a:lnTo>
                    <a:lnTo>
                      <a:pt x="1685" y="482"/>
                    </a:lnTo>
                    <a:lnTo>
                      <a:pt x="1647" y="482"/>
                    </a:lnTo>
                    <a:lnTo>
                      <a:pt x="1633" y="509"/>
                    </a:lnTo>
                    <a:lnTo>
                      <a:pt x="1606" y="509"/>
                    </a:lnTo>
                    <a:lnTo>
                      <a:pt x="1579" y="482"/>
                    </a:lnTo>
                    <a:lnTo>
                      <a:pt x="1553" y="482"/>
                    </a:lnTo>
                    <a:lnTo>
                      <a:pt x="1553" y="495"/>
                    </a:lnTo>
                    <a:lnTo>
                      <a:pt x="1526" y="495"/>
                    </a:lnTo>
                    <a:lnTo>
                      <a:pt x="1526" y="468"/>
                    </a:lnTo>
                    <a:lnTo>
                      <a:pt x="1499" y="455"/>
                    </a:lnTo>
                    <a:lnTo>
                      <a:pt x="1485" y="468"/>
                    </a:lnTo>
                    <a:lnTo>
                      <a:pt x="1458" y="482"/>
                    </a:lnTo>
                    <a:lnTo>
                      <a:pt x="1458" y="455"/>
                    </a:lnTo>
                    <a:lnTo>
                      <a:pt x="1458" y="415"/>
                    </a:lnTo>
                    <a:lnTo>
                      <a:pt x="1432" y="415"/>
                    </a:lnTo>
                    <a:lnTo>
                      <a:pt x="1391" y="388"/>
                    </a:lnTo>
                    <a:lnTo>
                      <a:pt x="1351" y="374"/>
                    </a:lnTo>
                    <a:lnTo>
                      <a:pt x="1364" y="401"/>
                    </a:lnTo>
                    <a:lnTo>
                      <a:pt x="1338" y="401"/>
                    </a:lnTo>
                    <a:lnTo>
                      <a:pt x="1257" y="401"/>
                    </a:lnTo>
                    <a:lnTo>
                      <a:pt x="1232" y="361"/>
                    </a:lnTo>
                    <a:lnTo>
                      <a:pt x="1192" y="374"/>
                    </a:lnTo>
                    <a:lnTo>
                      <a:pt x="1165" y="321"/>
                    </a:lnTo>
                    <a:lnTo>
                      <a:pt x="1151" y="334"/>
                    </a:lnTo>
                    <a:lnTo>
                      <a:pt x="1098" y="294"/>
                    </a:lnTo>
                    <a:lnTo>
                      <a:pt x="1071" y="294"/>
                    </a:lnTo>
                    <a:lnTo>
                      <a:pt x="1084" y="255"/>
                    </a:lnTo>
                    <a:lnTo>
                      <a:pt x="1057" y="255"/>
                    </a:lnTo>
                    <a:lnTo>
                      <a:pt x="1044" y="229"/>
                    </a:lnTo>
                    <a:lnTo>
                      <a:pt x="1030" y="242"/>
                    </a:lnTo>
                    <a:lnTo>
                      <a:pt x="1028" y="242"/>
                    </a:lnTo>
                    <a:lnTo>
                      <a:pt x="1027" y="242"/>
                    </a:lnTo>
                    <a:lnTo>
                      <a:pt x="1025" y="242"/>
                    </a:lnTo>
                    <a:lnTo>
                      <a:pt x="1021" y="242"/>
                    </a:lnTo>
                    <a:lnTo>
                      <a:pt x="1015" y="242"/>
                    </a:lnTo>
                    <a:lnTo>
                      <a:pt x="1007" y="242"/>
                    </a:lnTo>
                    <a:lnTo>
                      <a:pt x="1000" y="242"/>
                    </a:lnTo>
                    <a:lnTo>
                      <a:pt x="990" y="242"/>
                    </a:lnTo>
                    <a:lnTo>
                      <a:pt x="984" y="240"/>
                    </a:lnTo>
                    <a:lnTo>
                      <a:pt x="980" y="240"/>
                    </a:lnTo>
                    <a:lnTo>
                      <a:pt x="973" y="236"/>
                    </a:lnTo>
                    <a:lnTo>
                      <a:pt x="965" y="232"/>
                    </a:lnTo>
                    <a:lnTo>
                      <a:pt x="957" y="229"/>
                    </a:lnTo>
                    <a:lnTo>
                      <a:pt x="952" y="223"/>
                    </a:lnTo>
                    <a:lnTo>
                      <a:pt x="946" y="219"/>
                    </a:lnTo>
                    <a:lnTo>
                      <a:pt x="942" y="215"/>
                    </a:lnTo>
                    <a:lnTo>
                      <a:pt x="938" y="215"/>
                    </a:lnTo>
                    <a:lnTo>
                      <a:pt x="936" y="215"/>
                    </a:lnTo>
                    <a:lnTo>
                      <a:pt x="931" y="213"/>
                    </a:lnTo>
                    <a:lnTo>
                      <a:pt x="925" y="211"/>
                    </a:lnTo>
                    <a:lnTo>
                      <a:pt x="917" y="209"/>
                    </a:lnTo>
                    <a:lnTo>
                      <a:pt x="911" y="207"/>
                    </a:lnTo>
                    <a:lnTo>
                      <a:pt x="906" y="206"/>
                    </a:lnTo>
                    <a:lnTo>
                      <a:pt x="902" y="204"/>
                    </a:lnTo>
                    <a:lnTo>
                      <a:pt x="900" y="202"/>
                    </a:lnTo>
                    <a:lnTo>
                      <a:pt x="898" y="202"/>
                    </a:lnTo>
                    <a:lnTo>
                      <a:pt x="896" y="202"/>
                    </a:lnTo>
                    <a:lnTo>
                      <a:pt x="856" y="202"/>
                    </a:lnTo>
                    <a:lnTo>
                      <a:pt x="804" y="161"/>
                    </a:lnTo>
                    <a:lnTo>
                      <a:pt x="737" y="161"/>
                    </a:lnTo>
                    <a:lnTo>
                      <a:pt x="669" y="161"/>
                    </a:lnTo>
                    <a:lnTo>
                      <a:pt x="629" y="135"/>
                    </a:lnTo>
                    <a:lnTo>
                      <a:pt x="575" y="121"/>
                    </a:lnTo>
                    <a:lnTo>
                      <a:pt x="522" y="94"/>
                    </a:lnTo>
                    <a:lnTo>
                      <a:pt x="481" y="67"/>
                    </a:lnTo>
                    <a:lnTo>
                      <a:pt x="414" y="67"/>
                    </a:lnTo>
                    <a:lnTo>
                      <a:pt x="362" y="54"/>
                    </a:lnTo>
                    <a:lnTo>
                      <a:pt x="309" y="54"/>
                    </a:lnTo>
                    <a:lnTo>
                      <a:pt x="295" y="14"/>
                    </a:lnTo>
                    <a:lnTo>
                      <a:pt x="255" y="0"/>
                    </a:lnTo>
                    <a:lnTo>
                      <a:pt x="215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Freeform 150"/>
              <p:cNvSpPr>
                <a:spLocks/>
              </p:cNvSpPr>
              <p:nvPr/>
            </p:nvSpPr>
            <p:spPr bwMode="gray">
              <a:xfrm>
                <a:off x="4433592" y="6107113"/>
                <a:ext cx="41543" cy="42863"/>
              </a:xfrm>
              <a:custGeom>
                <a:avLst/>
                <a:gdLst>
                  <a:gd name="T0" fmla="*/ 4 w 53"/>
                  <a:gd name="T1" fmla="*/ 0 h 54"/>
                  <a:gd name="T2" fmla="*/ 0 w 53"/>
                  <a:gd name="T3" fmla="*/ 10 h 54"/>
                  <a:gd name="T4" fmla="*/ 7 w 53"/>
                  <a:gd name="T5" fmla="*/ 14 h 54"/>
                  <a:gd name="T6" fmla="*/ 10 w 53"/>
                  <a:gd name="T7" fmla="*/ 7 h 54"/>
                  <a:gd name="T8" fmla="*/ 14 w 53"/>
                  <a:gd name="T9" fmla="*/ 3 h 54"/>
                  <a:gd name="T10" fmla="*/ 4 w 53"/>
                  <a:gd name="T11" fmla="*/ 0 h 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54"/>
                  <a:gd name="T20" fmla="*/ 53 w 53"/>
                  <a:gd name="T21" fmla="*/ 54 h 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54">
                    <a:moveTo>
                      <a:pt x="13" y="0"/>
                    </a:moveTo>
                    <a:lnTo>
                      <a:pt x="0" y="40"/>
                    </a:lnTo>
                    <a:lnTo>
                      <a:pt x="26" y="54"/>
                    </a:lnTo>
                    <a:lnTo>
                      <a:pt x="40" y="27"/>
                    </a:lnTo>
                    <a:lnTo>
                      <a:pt x="53" y="13"/>
                    </a:lnTo>
                    <a:lnTo>
                      <a:pt x="13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Freeform 151"/>
              <p:cNvSpPr>
                <a:spLocks/>
              </p:cNvSpPr>
              <p:nvPr/>
            </p:nvSpPr>
            <p:spPr bwMode="gray">
              <a:xfrm>
                <a:off x="4578222" y="6000751"/>
                <a:ext cx="112319" cy="96838"/>
              </a:xfrm>
              <a:custGeom>
                <a:avLst/>
                <a:gdLst>
                  <a:gd name="T0" fmla="*/ 0 w 146"/>
                  <a:gd name="T1" fmla="*/ 14 h 121"/>
                  <a:gd name="T2" fmla="*/ 0 w 146"/>
                  <a:gd name="T3" fmla="*/ 20 h 121"/>
                  <a:gd name="T4" fmla="*/ 6 w 146"/>
                  <a:gd name="T5" fmla="*/ 17 h 121"/>
                  <a:gd name="T6" fmla="*/ 13 w 146"/>
                  <a:gd name="T7" fmla="*/ 20 h 121"/>
                  <a:gd name="T8" fmla="*/ 10 w 146"/>
                  <a:gd name="T9" fmla="*/ 24 h 121"/>
                  <a:gd name="T10" fmla="*/ 23 w 146"/>
                  <a:gd name="T11" fmla="*/ 31 h 121"/>
                  <a:gd name="T12" fmla="*/ 29 w 146"/>
                  <a:gd name="T13" fmla="*/ 31 h 121"/>
                  <a:gd name="T14" fmla="*/ 37 w 146"/>
                  <a:gd name="T15" fmla="*/ 17 h 121"/>
                  <a:gd name="T16" fmla="*/ 37 w 146"/>
                  <a:gd name="T17" fmla="*/ 10 h 121"/>
                  <a:gd name="T18" fmla="*/ 26 w 146"/>
                  <a:gd name="T19" fmla="*/ 7 h 121"/>
                  <a:gd name="T20" fmla="*/ 26 w 146"/>
                  <a:gd name="T21" fmla="*/ 0 h 121"/>
                  <a:gd name="T22" fmla="*/ 17 w 146"/>
                  <a:gd name="T23" fmla="*/ 4 h 121"/>
                  <a:gd name="T24" fmla="*/ 10 w 146"/>
                  <a:gd name="T25" fmla="*/ 7 h 121"/>
                  <a:gd name="T26" fmla="*/ 6 w 146"/>
                  <a:gd name="T27" fmla="*/ 10 h 121"/>
                  <a:gd name="T28" fmla="*/ 0 w 146"/>
                  <a:gd name="T29" fmla="*/ 14 h 1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6"/>
                  <a:gd name="T46" fmla="*/ 0 h 121"/>
                  <a:gd name="T47" fmla="*/ 146 w 146"/>
                  <a:gd name="T48" fmla="*/ 121 h 12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6" h="121">
                    <a:moveTo>
                      <a:pt x="0" y="53"/>
                    </a:moveTo>
                    <a:lnTo>
                      <a:pt x="0" y="80"/>
                    </a:lnTo>
                    <a:lnTo>
                      <a:pt x="27" y="67"/>
                    </a:lnTo>
                    <a:lnTo>
                      <a:pt x="53" y="80"/>
                    </a:lnTo>
                    <a:lnTo>
                      <a:pt x="40" y="94"/>
                    </a:lnTo>
                    <a:lnTo>
                      <a:pt x="92" y="121"/>
                    </a:lnTo>
                    <a:lnTo>
                      <a:pt x="119" y="121"/>
                    </a:lnTo>
                    <a:lnTo>
                      <a:pt x="146" y="67"/>
                    </a:lnTo>
                    <a:lnTo>
                      <a:pt x="146" y="40"/>
                    </a:lnTo>
                    <a:lnTo>
                      <a:pt x="105" y="26"/>
                    </a:lnTo>
                    <a:lnTo>
                      <a:pt x="105" y="0"/>
                    </a:lnTo>
                    <a:lnTo>
                      <a:pt x="67" y="13"/>
                    </a:lnTo>
                    <a:lnTo>
                      <a:pt x="40" y="26"/>
                    </a:lnTo>
                    <a:lnTo>
                      <a:pt x="27" y="40"/>
                    </a:lnTo>
                    <a:lnTo>
                      <a:pt x="0" y="5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152"/>
              <p:cNvSpPr>
                <a:spLocks/>
              </p:cNvSpPr>
              <p:nvPr/>
            </p:nvSpPr>
            <p:spPr bwMode="gray">
              <a:xfrm>
                <a:off x="4744392" y="5991226"/>
                <a:ext cx="49236" cy="41275"/>
              </a:xfrm>
              <a:custGeom>
                <a:avLst/>
                <a:gdLst>
                  <a:gd name="T0" fmla="*/ 0 w 65"/>
                  <a:gd name="T1" fmla="*/ 0 h 54"/>
                  <a:gd name="T2" fmla="*/ 0 w 65"/>
                  <a:gd name="T3" fmla="*/ 9 h 54"/>
                  <a:gd name="T4" fmla="*/ 6 w 65"/>
                  <a:gd name="T5" fmla="*/ 9 h 54"/>
                  <a:gd name="T6" fmla="*/ 16 w 65"/>
                  <a:gd name="T7" fmla="*/ 13 h 54"/>
                  <a:gd name="T8" fmla="*/ 16 w 65"/>
                  <a:gd name="T9" fmla="*/ 3 h 54"/>
                  <a:gd name="T10" fmla="*/ 9 w 65"/>
                  <a:gd name="T11" fmla="*/ 0 h 54"/>
                  <a:gd name="T12" fmla="*/ 0 w 65"/>
                  <a:gd name="T13" fmla="*/ 0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"/>
                  <a:gd name="T22" fmla="*/ 0 h 54"/>
                  <a:gd name="T23" fmla="*/ 65 w 65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" h="54">
                    <a:moveTo>
                      <a:pt x="0" y="0"/>
                    </a:moveTo>
                    <a:lnTo>
                      <a:pt x="0" y="40"/>
                    </a:lnTo>
                    <a:lnTo>
                      <a:pt x="25" y="40"/>
                    </a:lnTo>
                    <a:lnTo>
                      <a:pt x="65" y="54"/>
                    </a:lnTo>
                    <a:lnTo>
                      <a:pt x="65" y="14"/>
                    </a:lnTo>
                    <a:lnTo>
                      <a:pt x="38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Freeform 153"/>
              <p:cNvSpPr>
                <a:spLocks/>
              </p:cNvSpPr>
              <p:nvPr/>
            </p:nvSpPr>
            <p:spPr bwMode="gray">
              <a:xfrm>
                <a:off x="4527448" y="5567363"/>
                <a:ext cx="41543" cy="50800"/>
              </a:xfrm>
              <a:custGeom>
                <a:avLst/>
                <a:gdLst>
                  <a:gd name="T0" fmla="*/ 0 w 54"/>
                  <a:gd name="T1" fmla="*/ 3 h 65"/>
                  <a:gd name="T2" fmla="*/ 0 w 54"/>
                  <a:gd name="T3" fmla="*/ 9 h 65"/>
                  <a:gd name="T4" fmla="*/ 0 w 54"/>
                  <a:gd name="T5" fmla="*/ 16 h 65"/>
                  <a:gd name="T6" fmla="*/ 7 w 54"/>
                  <a:gd name="T7" fmla="*/ 13 h 65"/>
                  <a:gd name="T8" fmla="*/ 11 w 54"/>
                  <a:gd name="T9" fmla="*/ 9 h 65"/>
                  <a:gd name="T10" fmla="*/ 14 w 54"/>
                  <a:gd name="T11" fmla="*/ 9 h 65"/>
                  <a:gd name="T12" fmla="*/ 14 w 54"/>
                  <a:gd name="T13" fmla="*/ 6 h 65"/>
                  <a:gd name="T14" fmla="*/ 7 w 54"/>
                  <a:gd name="T15" fmla="*/ 0 h 65"/>
                  <a:gd name="T16" fmla="*/ 0 w 54"/>
                  <a:gd name="T17" fmla="*/ 3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4"/>
                  <a:gd name="T28" fmla="*/ 0 h 65"/>
                  <a:gd name="T29" fmla="*/ 54 w 54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4" h="65">
                    <a:moveTo>
                      <a:pt x="0" y="13"/>
                    </a:moveTo>
                    <a:lnTo>
                      <a:pt x="0" y="38"/>
                    </a:lnTo>
                    <a:lnTo>
                      <a:pt x="0" y="65"/>
                    </a:lnTo>
                    <a:lnTo>
                      <a:pt x="27" y="52"/>
                    </a:lnTo>
                    <a:lnTo>
                      <a:pt x="41" y="38"/>
                    </a:lnTo>
                    <a:lnTo>
                      <a:pt x="54" y="38"/>
                    </a:lnTo>
                    <a:lnTo>
                      <a:pt x="54" y="27"/>
                    </a:lnTo>
                    <a:lnTo>
                      <a:pt x="27" y="0"/>
                    </a:lnTo>
                    <a:lnTo>
                      <a:pt x="0" y="1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1" name="Group 1068"/>
            <p:cNvGrpSpPr/>
            <p:nvPr/>
          </p:nvGrpSpPr>
          <p:grpSpPr>
            <a:xfrm>
              <a:off x="5170532" y="4722147"/>
              <a:ext cx="1879632" cy="1839210"/>
              <a:chOff x="5181290" y="4743663"/>
              <a:chExt cx="1879632" cy="1839210"/>
            </a:xfrm>
            <a:effectLst>
              <a:outerShdw blurRad="50800" dist="50800" dir="5400000" algn="ctr" rotWithShape="0">
                <a:schemeClr val="bg2"/>
              </a:outerShdw>
            </a:effectLst>
          </p:grpSpPr>
          <p:grpSp>
            <p:nvGrpSpPr>
              <p:cNvPr id="32" name="Group 1062"/>
              <p:cNvGrpSpPr/>
              <p:nvPr/>
            </p:nvGrpSpPr>
            <p:grpSpPr>
              <a:xfrm>
                <a:off x="5181290" y="4743663"/>
                <a:ext cx="1879632" cy="1839210"/>
                <a:chOff x="2056321" y="1343025"/>
                <a:chExt cx="1043197" cy="1020763"/>
              </a:xfrm>
            </p:grpSpPr>
            <p:sp>
              <p:nvSpPr>
                <p:cNvPr id="34" name="Freeform 6"/>
                <p:cNvSpPr>
                  <a:spLocks noChangeAspect="1"/>
                </p:cNvSpPr>
                <p:nvPr>
                  <p:custDataLst>
                    <p:tags r:id="rId6"/>
                  </p:custDataLst>
                </p:nvPr>
              </p:nvSpPr>
              <p:spPr bwMode="gray">
                <a:xfrm>
                  <a:off x="2314812" y="1343025"/>
                  <a:ext cx="784706" cy="558800"/>
                </a:xfrm>
                <a:custGeom>
                  <a:avLst/>
                  <a:gdLst>
                    <a:gd name="T0" fmla="*/ 8 w 600"/>
                    <a:gd name="T1" fmla="*/ 287 h 414"/>
                    <a:gd name="T2" fmla="*/ 31 w 600"/>
                    <a:gd name="T3" fmla="*/ 282 h 414"/>
                    <a:gd name="T4" fmla="*/ 48 w 600"/>
                    <a:gd name="T5" fmla="*/ 277 h 414"/>
                    <a:gd name="T6" fmla="*/ 65 w 600"/>
                    <a:gd name="T7" fmla="*/ 269 h 414"/>
                    <a:gd name="T8" fmla="*/ 74 w 600"/>
                    <a:gd name="T9" fmla="*/ 256 h 414"/>
                    <a:gd name="T10" fmla="*/ 95 w 600"/>
                    <a:gd name="T11" fmla="*/ 247 h 414"/>
                    <a:gd name="T12" fmla="*/ 104 w 600"/>
                    <a:gd name="T13" fmla="*/ 234 h 414"/>
                    <a:gd name="T14" fmla="*/ 113 w 600"/>
                    <a:gd name="T15" fmla="*/ 221 h 414"/>
                    <a:gd name="T16" fmla="*/ 126 w 600"/>
                    <a:gd name="T17" fmla="*/ 204 h 414"/>
                    <a:gd name="T18" fmla="*/ 117 w 600"/>
                    <a:gd name="T19" fmla="*/ 190 h 414"/>
                    <a:gd name="T20" fmla="*/ 117 w 600"/>
                    <a:gd name="T21" fmla="*/ 169 h 414"/>
                    <a:gd name="T22" fmla="*/ 122 w 600"/>
                    <a:gd name="T23" fmla="*/ 156 h 414"/>
                    <a:gd name="T24" fmla="*/ 134 w 600"/>
                    <a:gd name="T25" fmla="*/ 139 h 414"/>
                    <a:gd name="T26" fmla="*/ 139 w 600"/>
                    <a:gd name="T27" fmla="*/ 122 h 414"/>
                    <a:gd name="T28" fmla="*/ 156 w 600"/>
                    <a:gd name="T29" fmla="*/ 109 h 414"/>
                    <a:gd name="T30" fmla="*/ 169 w 600"/>
                    <a:gd name="T31" fmla="*/ 95 h 414"/>
                    <a:gd name="T32" fmla="*/ 186 w 600"/>
                    <a:gd name="T33" fmla="*/ 87 h 414"/>
                    <a:gd name="T34" fmla="*/ 204 w 600"/>
                    <a:gd name="T35" fmla="*/ 78 h 414"/>
                    <a:gd name="T36" fmla="*/ 221 w 600"/>
                    <a:gd name="T37" fmla="*/ 74 h 414"/>
                    <a:gd name="T38" fmla="*/ 234 w 600"/>
                    <a:gd name="T39" fmla="*/ 60 h 414"/>
                    <a:gd name="T40" fmla="*/ 243 w 600"/>
                    <a:gd name="T41" fmla="*/ 43 h 414"/>
                    <a:gd name="T42" fmla="*/ 252 w 600"/>
                    <a:gd name="T43" fmla="*/ 22 h 414"/>
                    <a:gd name="T44" fmla="*/ 260 w 600"/>
                    <a:gd name="T45" fmla="*/ 4 h 414"/>
                    <a:gd name="T46" fmla="*/ 277 w 600"/>
                    <a:gd name="T47" fmla="*/ 0 h 414"/>
                    <a:gd name="T48" fmla="*/ 286 w 600"/>
                    <a:gd name="T49" fmla="*/ 13 h 414"/>
                    <a:gd name="T50" fmla="*/ 299 w 600"/>
                    <a:gd name="T51" fmla="*/ 26 h 414"/>
                    <a:gd name="T52" fmla="*/ 316 w 600"/>
                    <a:gd name="T53" fmla="*/ 26 h 414"/>
                    <a:gd name="T54" fmla="*/ 338 w 600"/>
                    <a:gd name="T55" fmla="*/ 26 h 414"/>
                    <a:gd name="T56" fmla="*/ 355 w 600"/>
                    <a:gd name="T57" fmla="*/ 26 h 414"/>
                    <a:gd name="T58" fmla="*/ 368 w 600"/>
                    <a:gd name="T59" fmla="*/ 26 h 414"/>
                    <a:gd name="T60" fmla="*/ 364 w 600"/>
                    <a:gd name="T61" fmla="*/ 26 h 414"/>
                    <a:gd name="T62" fmla="*/ 368 w 600"/>
                    <a:gd name="T63" fmla="*/ 26 h 414"/>
                    <a:gd name="T64" fmla="*/ 386 w 600"/>
                    <a:gd name="T65" fmla="*/ 31 h 414"/>
                    <a:gd name="T66" fmla="*/ 399 w 600"/>
                    <a:gd name="T67" fmla="*/ 39 h 414"/>
                    <a:gd name="T68" fmla="*/ 407 w 600"/>
                    <a:gd name="T69" fmla="*/ 52 h 414"/>
                    <a:gd name="T70" fmla="*/ 412 w 600"/>
                    <a:gd name="T71" fmla="*/ 74 h 414"/>
                    <a:gd name="T72" fmla="*/ 412 w 600"/>
                    <a:gd name="T73" fmla="*/ 87 h 414"/>
                    <a:gd name="T74" fmla="*/ 416 w 600"/>
                    <a:gd name="T75" fmla="*/ 104 h 414"/>
                    <a:gd name="T76" fmla="*/ 433 w 600"/>
                    <a:gd name="T77" fmla="*/ 126 h 414"/>
                    <a:gd name="T78" fmla="*/ 429 w 600"/>
                    <a:gd name="T79" fmla="*/ 139 h 414"/>
                    <a:gd name="T80" fmla="*/ 416 w 600"/>
                    <a:gd name="T81" fmla="*/ 134 h 414"/>
                    <a:gd name="T82" fmla="*/ 394 w 600"/>
                    <a:gd name="T83" fmla="*/ 134 h 414"/>
                    <a:gd name="T84" fmla="*/ 368 w 600"/>
                    <a:gd name="T85" fmla="*/ 139 h 414"/>
                    <a:gd name="T86" fmla="*/ 368 w 600"/>
                    <a:gd name="T87" fmla="*/ 152 h 414"/>
                    <a:gd name="T88" fmla="*/ 343 w 600"/>
                    <a:gd name="T89" fmla="*/ 156 h 414"/>
                    <a:gd name="T90" fmla="*/ 334 w 600"/>
                    <a:gd name="T91" fmla="*/ 169 h 414"/>
                    <a:gd name="T92" fmla="*/ 343 w 600"/>
                    <a:gd name="T93" fmla="*/ 182 h 414"/>
                    <a:gd name="T94" fmla="*/ 320 w 600"/>
                    <a:gd name="T95" fmla="*/ 186 h 414"/>
                    <a:gd name="T96" fmla="*/ 303 w 600"/>
                    <a:gd name="T97" fmla="*/ 190 h 414"/>
                    <a:gd name="T98" fmla="*/ 295 w 600"/>
                    <a:gd name="T99" fmla="*/ 204 h 414"/>
                    <a:gd name="T100" fmla="*/ 281 w 600"/>
                    <a:gd name="T101" fmla="*/ 213 h 414"/>
                    <a:gd name="T102" fmla="*/ 264 w 600"/>
                    <a:gd name="T103" fmla="*/ 221 h 414"/>
                    <a:gd name="T104" fmla="*/ 243 w 600"/>
                    <a:gd name="T105" fmla="*/ 225 h 414"/>
                    <a:gd name="T106" fmla="*/ 225 w 600"/>
                    <a:gd name="T107" fmla="*/ 225 h 414"/>
                    <a:gd name="T108" fmla="*/ 208 w 600"/>
                    <a:gd name="T109" fmla="*/ 230 h 414"/>
                    <a:gd name="T110" fmla="*/ 195 w 600"/>
                    <a:gd name="T111" fmla="*/ 239 h 414"/>
                    <a:gd name="T112" fmla="*/ 178 w 600"/>
                    <a:gd name="T113" fmla="*/ 247 h 414"/>
                    <a:gd name="T114" fmla="*/ 161 w 600"/>
                    <a:gd name="T115" fmla="*/ 260 h 414"/>
                    <a:gd name="T116" fmla="*/ 0 w 600"/>
                    <a:gd name="T117" fmla="*/ 295 h 41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600"/>
                    <a:gd name="T178" fmla="*/ 0 h 414"/>
                    <a:gd name="T179" fmla="*/ 600 w 600"/>
                    <a:gd name="T180" fmla="*/ 414 h 41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600" h="414">
                      <a:moveTo>
                        <a:pt x="0" y="408"/>
                      </a:moveTo>
                      <a:lnTo>
                        <a:pt x="6" y="408"/>
                      </a:lnTo>
                      <a:lnTo>
                        <a:pt x="6" y="402"/>
                      </a:lnTo>
                      <a:lnTo>
                        <a:pt x="6" y="396"/>
                      </a:lnTo>
                      <a:lnTo>
                        <a:pt x="12" y="396"/>
                      </a:lnTo>
                      <a:lnTo>
                        <a:pt x="18" y="396"/>
                      </a:lnTo>
                      <a:lnTo>
                        <a:pt x="24" y="396"/>
                      </a:lnTo>
                      <a:lnTo>
                        <a:pt x="30" y="396"/>
                      </a:lnTo>
                      <a:lnTo>
                        <a:pt x="36" y="390"/>
                      </a:lnTo>
                      <a:lnTo>
                        <a:pt x="42" y="390"/>
                      </a:lnTo>
                      <a:lnTo>
                        <a:pt x="42" y="396"/>
                      </a:lnTo>
                      <a:lnTo>
                        <a:pt x="42" y="390"/>
                      </a:lnTo>
                      <a:lnTo>
                        <a:pt x="54" y="390"/>
                      </a:lnTo>
                      <a:lnTo>
                        <a:pt x="60" y="384"/>
                      </a:lnTo>
                      <a:lnTo>
                        <a:pt x="66" y="384"/>
                      </a:lnTo>
                      <a:lnTo>
                        <a:pt x="72" y="384"/>
                      </a:lnTo>
                      <a:lnTo>
                        <a:pt x="78" y="378"/>
                      </a:lnTo>
                      <a:lnTo>
                        <a:pt x="84" y="378"/>
                      </a:lnTo>
                      <a:lnTo>
                        <a:pt x="84" y="372"/>
                      </a:lnTo>
                      <a:lnTo>
                        <a:pt x="90" y="372"/>
                      </a:lnTo>
                      <a:lnTo>
                        <a:pt x="90" y="366"/>
                      </a:lnTo>
                      <a:lnTo>
                        <a:pt x="96" y="366"/>
                      </a:lnTo>
                      <a:lnTo>
                        <a:pt x="96" y="360"/>
                      </a:lnTo>
                      <a:lnTo>
                        <a:pt x="102" y="360"/>
                      </a:lnTo>
                      <a:lnTo>
                        <a:pt x="102" y="354"/>
                      </a:lnTo>
                      <a:lnTo>
                        <a:pt x="114" y="354"/>
                      </a:lnTo>
                      <a:lnTo>
                        <a:pt x="120" y="348"/>
                      </a:lnTo>
                      <a:lnTo>
                        <a:pt x="126" y="348"/>
                      </a:lnTo>
                      <a:lnTo>
                        <a:pt x="126" y="342"/>
                      </a:lnTo>
                      <a:lnTo>
                        <a:pt x="132" y="342"/>
                      </a:lnTo>
                      <a:lnTo>
                        <a:pt x="132" y="336"/>
                      </a:lnTo>
                      <a:lnTo>
                        <a:pt x="138" y="336"/>
                      </a:lnTo>
                      <a:lnTo>
                        <a:pt x="138" y="330"/>
                      </a:lnTo>
                      <a:lnTo>
                        <a:pt x="144" y="330"/>
                      </a:lnTo>
                      <a:lnTo>
                        <a:pt x="144" y="324"/>
                      </a:lnTo>
                      <a:lnTo>
                        <a:pt x="150" y="324"/>
                      </a:lnTo>
                      <a:lnTo>
                        <a:pt x="150" y="318"/>
                      </a:lnTo>
                      <a:lnTo>
                        <a:pt x="156" y="318"/>
                      </a:lnTo>
                      <a:lnTo>
                        <a:pt x="156" y="312"/>
                      </a:lnTo>
                      <a:lnTo>
                        <a:pt x="156" y="306"/>
                      </a:lnTo>
                      <a:lnTo>
                        <a:pt x="162" y="306"/>
                      </a:lnTo>
                      <a:lnTo>
                        <a:pt x="168" y="300"/>
                      </a:lnTo>
                      <a:lnTo>
                        <a:pt x="168" y="294"/>
                      </a:lnTo>
                      <a:lnTo>
                        <a:pt x="174" y="288"/>
                      </a:lnTo>
                      <a:lnTo>
                        <a:pt x="174" y="282"/>
                      </a:lnTo>
                      <a:lnTo>
                        <a:pt x="174" y="276"/>
                      </a:lnTo>
                      <a:lnTo>
                        <a:pt x="174" y="270"/>
                      </a:lnTo>
                      <a:lnTo>
                        <a:pt x="168" y="270"/>
                      </a:lnTo>
                      <a:lnTo>
                        <a:pt x="168" y="264"/>
                      </a:lnTo>
                      <a:lnTo>
                        <a:pt x="162" y="264"/>
                      </a:lnTo>
                      <a:lnTo>
                        <a:pt x="162" y="258"/>
                      </a:lnTo>
                      <a:lnTo>
                        <a:pt x="162" y="252"/>
                      </a:lnTo>
                      <a:lnTo>
                        <a:pt x="162" y="246"/>
                      </a:lnTo>
                      <a:lnTo>
                        <a:pt x="162" y="240"/>
                      </a:lnTo>
                      <a:lnTo>
                        <a:pt x="162" y="234"/>
                      </a:lnTo>
                      <a:lnTo>
                        <a:pt x="168" y="228"/>
                      </a:lnTo>
                      <a:lnTo>
                        <a:pt x="162" y="228"/>
                      </a:lnTo>
                      <a:lnTo>
                        <a:pt x="162" y="222"/>
                      </a:lnTo>
                      <a:lnTo>
                        <a:pt x="168" y="222"/>
                      </a:lnTo>
                      <a:lnTo>
                        <a:pt x="168" y="216"/>
                      </a:lnTo>
                      <a:lnTo>
                        <a:pt x="174" y="210"/>
                      </a:lnTo>
                      <a:lnTo>
                        <a:pt x="174" y="204"/>
                      </a:lnTo>
                      <a:lnTo>
                        <a:pt x="180" y="204"/>
                      </a:lnTo>
                      <a:lnTo>
                        <a:pt x="186" y="198"/>
                      </a:lnTo>
                      <a:lnTo>
                        <a:pt x="186" y="192"/>
                      </a:lnTo>
                      <a:lnTo>
                        <a:pt x="192" y="192"/>
                      </a:lnTo>
                      <a:lnTo>
                        <a:pt x="192" y="186"/>
                      </a:lnTo>
                      <a:lnTo>
                        <a:pt x="192" y="180"/>
                      </a:lnTo>
                      <a:lnTo>
                        <a:pt x="192" y="174"/>
                      </a:lnTo>
                      <a:lnTo>
                        <a:pt x="192" y="168"/>
                      </a:lnTo>
                      <a:lnTo>
                        <a:pt x="198" y="162"/>
                      </a:lnTo>
                      <a:lnTo>
                        <a:pt x="204" y="156"/>
                      </a:lnTo>
                      <a:lnTo>
                        <a:pt x="210" y="156"/>
                      </a:lnTo>
                      <a:lnTo>
                        <a:pt x="210" y="150"/>
                      </a:lnTo>
                      <a:lnTo>
                        <a:pt x="216" y="150"/>
                      </a:lnTo>
                      <a:lnTo>
                        <a:pt x="216" y="144"/>
                      </a:lnTo>
                      <a:lnTo>
                        <a:pt x="222" y="144"/>
                      </a:lnTo>
                      <a:lnTo>
                        <a:pt x="222" y="138"/>
                      </a:lnTo>
                      <a:lnTo>
                        <a:pt x="228" y="132"/>
                      </a:lnTo>
                      <a:lnTo>
                        <a:pt x="234" y="132"/>
                      </a:lnTo>
                      <a:lnTo>
                        <a:pt x="240" y="132"/>
                      </a:lnTo>
                      <a:lnTo>
                        <a:pt x="240" y="126"/>
                      </a:lnTo>
                      <a:lnTo>
                        <a:pt x="246" y="126"/>
                      </a:lnTo>
                      <a:lnTo>
                        <a:pt x="252" y="120"/>
                      </a:lnTo>
                      <a:lnTo>
                        <a:pt x="258" y="120"/>
                      </a:lnTo>
                      <a:lnTo>
                        <a:pt x="264" y="120"/>
                      </a:lnTo>
                      <a:lnTo>
                        <a:pt x="270" y="114"/>
                      </a:lnTo>
                      <a:lnTo>
                        <a:pt x="276" y="114"/>
                      </a:lnTo>
                      <a:lnTo>
                        <a:pt x="282" y="114"/>
                      </a:lnTo>
                      <a:lnTo>
                        <a:pt x="282" y="108"/>
                      </a:lnTo>
                      <a:lnTo>
                        <a:pt x="288" y="108"/>
                      </a:lnTo>
                      <a:lnTo>
                        <a:pt x="294" y="108"/>
                      </a:lnTo>
                      <a:lnTo>
                        <a:pt x="294" y="102"/>
                      </a:lnTo>
                      <a:lnTo>
                        <a:pt x="300" y="102"/>
                      </a:lnTo>
                      <a:lnTo>
                        <a:pt x="306" y="102"/>
                      </a:lnTo>
                      <a:lnTo>
                        <a:pt x="312" y="96"/>
                      </a:lnTo>
                      <a:lnTo>
                        <a:pt x="312" y="90"/>
                      </a:lnTo>
                      <a:lnTo>
                        <a:pt x="318" y="90"/>
                      </a:lnTo>
                      <a:lnTo>
                        <a:pt x="318" y="84"/>
                      </a:lnTo>
                      <a:lnTo>
                        <a:pt x="324" y="84"/>
                      </a:lnTo>
                      <a:lnTo>
                        <a:pt x="318" y="84"/>
                      </a:lnTo>
                      <a:lnTo>
                        <a:pt x="324" y="78"/>
                      </a:lnTo>
                      <a:lnTo>
                        <a:pt x="330" y="72"/>
                      </a:lnTo>
                      <a:lnTo>
                        <a:pt x="336" y="66"/>
                      </a:lnTo>
                      <a:lnTo>
                        <a:pt x="336" y="60"/>
                      </a:lnTo>
                      <a:lnTo>
                        <a:pt x="336" y="54"/>
                      </a:lnTo>
                      <a:lnTo>
                        <a:pt x="342" y="54"/>
                      </a:lnTo>
                      <a:lnTo>
                        <a:pt x="342" y="42"/>
                      </a:lnTo>
                      <a:lnTo>
                        <a:pt x="348" y="36"/>
                      </a:lnTo>
                      <a:lnTo>
                        <a:pt x="348" y="30"/>
                      </a:lnTo>
                      <a:lnTo>
                        <a:pt x="348" y="24"/>
                      </a:lnTo>
                      <a:lnTo>
                        <a:pt x="354" y="24"/>
                      </a:lnTo>
                      <a:lnTo>
                        <a:pt x="354" y="18"/>
                      </a:lnTo>
                      <a:lnTo>
                        <a:pt x="354" y="12"/>
                      </a:lnTo>
                      <a:lnTo>
                        <a:pt x="360" y="6"/>
                      </a:lnTo>
                      <a:lnTo>
                        <a:pt x="366" y="6"/>
                      </a:lnTo>
                      <a:lnTo>
                        <a:pt x="372" y="6"/>
                      </a:lnTo>
                      <a:lnTo>
                        <a:pt x="378" y="6"/>
                      </a:lnTo>
                      <a:lnTo>
                        <a:pt x="378" y="0"/>
                      </a:lnTo>
                      <a:lnTo>
                        <a:pt x="384" y="0"/>
                      </a:lnTo>
                      <a:lnTo>
                        <a:pt x="384" y="6"/>
                      </a:lnTo>
                      <a:lnTo>
                        <a:pt x="384" y="12"/>
                      </a:lnTo>
                      <a:lnTo>
                        <a:pt x="390" y="12"/>
                      </a:lnTo>
                      <a:lnTo>
                        <a:pt x="390" y="18"/>
                      </a:lnTo>
                      <a:lnTo>
                        <a:pt x="396" y="18"/>
                      </a:lnTo>
                      <a:lnTo>
                        <a:pt x="396" y="24"/>
                      </a:lnTo>
                      <a:lnTo>
                        <a:pt x="402" y="24"/>
                      </a:lnTo>
                      <a:lnTo>
                        <a:pt x="402" y="30"/>
                      </a:lnTo>
                      <a:lnTo>
                        <a:pt x="408" y="30"/>
                      </a:lnTo>
                      <a:lnTo>
                        <a:pt x="414" y="36"/>
                      </a:lnTo>
                      <a:lnTo>
                        <a:pt x="420" y="36"/>
                      </a:lnTo>
                      <a:lnTo>
                        <a:pt x="426" y="36"/>
                      </a:lnTo>
                      <a:lnTo>
                        <a:pt x="432" y="36"/>
                      </a:lnTo>
                      <a:lnTo>
                        <a:pt x="438" y="42"/>
                      </a:lnTo>
                      <a:lnTo>
                        <a:pt x="438" y="36"/>
                      </a:lnTo>
                      <a:lnTo>
                        <a:pt x="444" y="36"/>
                      </a:lnTo>
                      <a:lnTo>
                        <a:pt x="450" y="36"/>
                      </a:lnTo>
                      <a:lnTo>
                        <a:pt x="456" y="36"/>
                      </a:lnTo>
                      <a:lnTo>
                        <a:pt x="462" y="36"/>
                      </a:lnTo>
                      <a:lnTo>
                        <a:pt x="468" y="36"/>
                      </a:lnTo>
                      <a:lnTo>
                        <a:pt x="468" y="30"/>
                      </a:lnTo>
                      <a:lnTo>
                        <a:pt x="474" y="36"/>
                      </a:lnTo>
                      <a:lnTo>
                        <a:pt x="480" y="36"/>
                      </a:lnTo>
                      <a:lnTo>
                        <a:pt x="486" y="36"/>
                      </a:lnTo>
                      <a:lnTo>
                        <a:pt x="492" y="36"/>
                      </a:lnTo>
                      <a:lnTo>
                        <a:pt x="498" y="36"/>
                      </a:lnTo>
                      <a:lnTo>
                        <a:pt x="498" y="30"/>
                      </a:lnTo>
                      <a:lnTo>
                        <a:pt x="504" y="24"/>
                      </a:lnTo>
                      <a:lnTo>
                        <a:pt x="504" y="30"/>
                      </a:lnTo>
                      <a:lnTo>
                        <a:pt x="510" y="36"/>
                      </a:lnTo>
                      <a:lnTo>
                        <a:pt x="504" y="36"/>
                      </a:lnTo>
                      <a:lnTo>
                        <a:pt x="504" y="30"/>
                      </a:lnTo>
                      <a:lnTo>
                        <a:pt x="504" y="36"/>
                      </a:lnTo>
                      <a:lnTo>
                        <a:pt x="510" y="36"/>
                      </a:lnTo>
                      <a:lnTo>
                        <a:pt x="504" y="36"/>
                      </a:lnTo>
                      <a:lnTo>
                        <a:pt x="510" y="36"/>
                      </a:lnTo>
                      <a:lnTo>
                        <a:pt x="510" y="42"/>
                      </a:lnTo>
                      <a:lnTo>
                        <a:pt x="516" y="42"/>
                      </a:lnTo>
                      <a:lnTo>
                        <a:pt x="516" y="36"/>
                      </a:lnTo>
                      <a:lnTo>
                        <a:pt x="510" y="36"/>
                      </a:lnTo>
                      <a:lnTo>
                        <a:pt x="516" y="42"/>
                      </a:lnTo>
                      <a:lnTo>
                        <a:pt x="522" y="42"/>
                      </a:lnTo>
                      <a:lnTo>
                        <a:pt x="528" y="42"/>
                      </a:lnTo>
                      <a:lnTo>
                        <a:pt x="534" y="36"/>
                      </a:lnTo>
                      <a:lnTo>
                        <a:pt x="534" y="42"/>
                      </a:lnTo>
                      <a:lnTo>
                        <a:pt x="540" y="42"/>
                      </a:lnTo>
                      <a:lnTo>
                        <a:pt x="546" y="42"/>
                      </a:lnTo>
                      <a:lnTo>
                        <a:pt x="546" y="48"/>
                      </a:lnTo>
                      <a:lnTo>
                        <a:pt x="552" y="48"/>
                      </a:lnTo>
                      <a:lnTo>
                        <a:pt x="552" y="54"/>
                      </a:lnTo>
                      <a:lnTo>
                        <a:pt x="558" y="54"/>
                      </a:lnTo>
                      <a:lnTo>
                        <a:pt x="564" y="60"/>
                      </a:lnTo>
                      <a:lnTo>
                        <a:pt x="558" y="66"/>
                      </a:lnTo>
                      <a:lnTo>
                        <a:pt x="564" y="66"/>
                      </a:lnTo>
                      <a:lnTo>
                        <a:pt x="564" y="72"/>
                      </a:lnTo>
                      <a:lnTo>
                        <a:pt x="570" y="72"/>
                      </a:lnTo>
                      <a:lnTo>
                        <a:pt x="564" y="78"/>
                      </a:lnTo>
                      <a:lnTo>
                        <a:pt x="570" y="90"/>
                      </a:lnTo>
                      <a:lnTo>
                        <a:pt x="570" y="96"/>
                      </a:lnTo>
                      <a:lnTo>
                        <a:pt x="570" y="102"/>
                      </a:lnTo>
                      <a:lnTo>
                        <a:pt x="570" y="108"/>
                      </a:lnTo>
                      <a:lnTo>
                        <a:pt x="564" y="108"/>
                      </a:lnTo>
                      <a:lnTo>
                        <a:pt x="564" y="114"/>
                      </a:lnTo>
                      <a:lnTo>
                        <a:pt x="570" y="114"/>
                      </a:lnTo>
                      <a:lnTo>
                        <a:pt x="570" y="120"/>
                      </a:lnTo>
                      <a:lnTo>
                        <a:pt x="570" y="126"/>
                      </a:lnTo>
                      <a:lnTo>
                        <a:pt x="570" y="132"/>
                      </a:lnTo>
                      <a:lnTo>
                        <a:pt x="570" y="138"/>
                      </a:lnTo>
                      <a:lnTo>
                        <a:pt x="576" y="138"/>
                      </a:lnTo>
                      <a:lnTo>
                        <a:pt x="576" y="144"/>
                      </a:lnTo>
                      <a:lnTo>
                        <a:pt x="576" y="150"/>
                      </a:lnTo>
                      <a:lnTo>
                        <a:pt x="582" y="156"/>
                      </a:lnTo>
                      <a:lnTo>
                        <a:pt x="588" y="162"/>
                      </a:lnTo>
                      <a:lnTo>
                        <a:pt x="600" y="168"/>
                      </a:lnTo>
                      <a:lnTo>
                        <a:pt x="600" y="174"/>
                      </a:lnTo>
                      <a:lnTo>
                        <a:pt x="594" y="174"/>
                      </a:lnTo>
                      <a:lnTo>
                        <a:pt x="588" y="180"/>
                      </a:lnTo>
                      <a:lnTo>
                        <a:pt x="588" y="186"/>
                      </a:lnTo>
                      <a:lnTo>
                        <a:pt x="594" y="186"/>
                      </a:lnTo>
                      <a:lnTo>
                        <a:pt x="594" y="192"/>
                      </a:lnTo>
                      <a:lnTo>
                        <a:pt x="588" y="192"/>
                      </a:lnTo>
                      <a:lnTo>
                        <a:pt x="582" y="192"/>
                      </a:lnTo>
                      <a:lnTo>
                        <a:pt x="582" y="186"/>
                      </a:lnTo>
                      <a:lnTo>
                        <a:pt x="576" y="192"/>
                      </a:lnTo>
                      <a:lnTo>
                        <a:pt x="576" y="186"/>
                      </a:lnTo>
                      <a:lnTo>
                        <a:pt x="570" y="192"/>
                      </a:lnTo>
                      <a:lnTo>
                        <a:pt x="564" y="186"/>
                      </a:lnTo>
                      <a:lnTo>
                        <a:pt x="558" y="186"/>
                      </a:lnTo>
                      <a:lnTo>
                        <a:pt x="552" y="186"/>
                      </a:lnTo>
                      <a:lnTo>
                        <a:pt x="546" y="186"/>
                      </a:lnTo>
                      <a:lnTo>
                        <a:pt x="540" y="186"/>
                      </a:lnTo>
                      <a:lnTo>
                        <a:pt x="534" y="186"/>
                      </a:lnTo>
                      <a:lnTo>
                        <a:pt x="528" y="186"/>
                      </a:lnTo>
                      <a:lnTo>
                        <a:pt x="522" y="192"/>
                      </a:lnTo>
                      <a:lnTo>
                        <a:pt x="510" y="192"/>
                      </a:lnTo>
                      <a:lnTo>
                        <a:pt x="504" y="192"/>
                      </a:lnTo>
                      <a:lnTo>
                        <a:pt x="504" y="198"/>
                      </a:lnTo>
                      <a:lnTo>
                        <a:pt x="510" y="198"/>
                      </a:lnTo>
                      <a:lnTo>
                        <a:pt x="510" y="204"/>
                      </a:lnTo>
                      <a:lnTo>
                        <a:pt x="510" y="210"/>
                      </a:lnTo>
                      <a:lnTo>
                        <a:pt x="504" y="210"/>
                      </a:lnTo>
                      <a:lnTo>
                        <a:pt x="498" y="210"/>
                      </a:lnTo>
                      <a:lnTo>
                        <a:pt x="492" y="210"/>
                      </a:lnTo>
                      <a:lnTo>
                        <a:pt x="486" y="210"/>
                      </a:lnTo>
                      <a:lnTo>
                        <a:pt x="474" y="216"/>
                      </a:lnTo>
                      <a:lnTo>
                        <a:pt x="468" y="216"/>
                      </a:lnTo>
                      <a:lnTo>
                        <a:pt x="468" y="222"/>
                      </a:lnTo>
                      <a:lnTo>
                        <a:pt x="468" y="228"/>
                      </a:lnTo>
                      <a:lnTo>
                        <a:pt x="462" y="228"/>
                      </a:lnTo>
                      <a:lnTo>
                        <a:pt x="462" y="234"/>
                      </a:lnTo>
                      <a:lnTo>
                        <a:pt x="462" y="240"/>
                      </a:lnTo>
                      <a:lnTo>
                        <a:pt x="468" y="240"/>
                      </a:lnTo>
                      <a:lnTo>
                        <a:pt x="474" y="240"/>
                      </a:lnTo>
                      <a:lnTo>
                        <a:pt x="474" y="246"/>
                      </a:lnTo>
                      <a:lnTo>
                        <a:pt x="474" y="252"/>
                      </a:lnTo>
                      <a:lnTo>
                        <a:pt x="468" y="252"/>
                      </a:lnTo>
                      <a:lnTo>
                        <a:pt x="462" y="252"/>
                      </a:lnTo>
                      <a:lnTo>
                        <a:pt x="456" y="252"/>
                      </a:lnTo>
                      <a:lnTo>
                        <a:pt x="450" y="252"/>
                      </a:lnTo>
                      <a:lnTo>
                        <a:pt x="444" y="258"/>
                      </a:lnTo>
                      <a:lnTo>
                        <a:pt x="438" y="258"/>
                      </a:lnTo>
                      <a:lnTo>
                        <a:pt x="432" y="258"/>
                      </a:lnTo>
                      <a:lnTo>
                        <a:pt x="426" y="258"/>
                      </a:lnTo>
                      <a:lnTo>
                        <a:pt x="420" y="258"/>
                      </a:lnTo>
                      <a:lnTo>
                        <a:pt x="420" y="264"/>
                      </a:lnTo>
                      <a:lnTo>
                        <a:pt x="414" y="264"/>
                      </a:lnTo>
                      <a:lnTo>
                        <a:pt x="408" y="264"/>
                      </a:lnTo>
                      <a:lnTo>
                        <a:pt x="408" y="270"/>
                      </a:lnTo>
                      <a:lnTo>
                        <a:pt x="408" y="276"/>
                      </a:lnTo>
                      <a:lnTo>
                        <a:pt x="408" y="282"/>
                      </a:lnTo>
                      <a:lnTo>
                        <a:pt x="402" y="282"/>
                      </a:lnTo>
                      <a:lnTo>
                        <a:pt x="402" y="288"/>
                      </a:lnTo>
                      <a:lnTo>
                        <a:pt x="402" y="294"/>
                      </a:lnTo>
                      <a:lnTo>
                        <a:pt x="396" y="294"/>
                      </a:lnTo>
                      <a:lnTo>
                        <a:pt x="390" y="294"/>
                      </a:lnTo>
                      <a:lnTo>
                        <a:pt x="390" y="300"/>
                      </a:lnTo>
                      <a:lnTo>
                        <a:pt x="384" y="300"/>
                      </a:lnTo>
                      <a:lnTo>
                        <a:pt x="378" y="300"/>
                      </a:lnTo>
                      <a:lnTo>
                        <a:pt x="372" y="306"/>
                      </a:lnTo>
                      <a:lnTo>
                        <a:pt x="366" y="306"/>
                      </a:lnTo>
                      <a:lnTo>
                        <a:pt x="360" y="306"/>
                      </a:lnTo>
                      <a:lnTo>
                        <a:pt x="354" y="306"/>
                      </a:lnTo>
                      <a:lnTo>
                        <a:pt x="348" y="312"/>
                      </a:lnTo>
                      <a:lnTo>
                        <a:pt x="342" y="312"/>
                      </a:lnTo>
                      <a:lnTo>
                        <a:pt x="336" y="312"/>
                      </a:lnTo>
                      <a:lnTo>
                        <a:pt x="330" y="312"/>
                      </a:lnTo>
                      <a:lnTo>
                        <a:pt x="330" y="318"/>
                      </a:lnTo>
                      <a:lnTo>
                        <a:pt x="324" y="318"/>
                      </a:lnTo>
                      <a:lnTo>
                        <a:pt x="318" y="318"/>
                      </a:lnTo>
                      <a:lnTo>
                        <a:pt x="312" y="312"/>
                      </a:lnTo>
                      <a:lnTo>
                        <a:pt x="306" y="312"/>
                      </a:lnTo>
                      <a:lnTo>
                        <a:pt x="300" y="312"/>
                      </a:lnTo>
                      <a:lnTo>
                        <a:pt x="294" y="312"/>
                      </a:lnTo>
                      <a:lnTo>
                        <a:pt x="294" y="318"/>
                      </a:lnTo>
                      <a:lnTo>
                        <a:pt x="288" y="318"/>
                      </a:lnTo>
                      <a:lnTo>
                        <a:pt x="288" y="324"/>
                      </a:lnTo>
                      <a:lnTo>
                        <a:pt x="282" y="324"/>
                      </a:lnTo>
                      <a:lnTo>
                        <a:pt x="276" y="324"/>
                      </a:lnTo>
                      <a:lnTo>
                        <a:pt x="270" y="324"/>
                      </a:lnTo>
                      <a:lnTo>
                        <a:pt x="270" y="330"/>
                      </a:lnTo>
                      <a:lnTo>
                        <a:pt x="264" y="330"/>
                      </a:lnTo>
                      <a:lnTo>
                        <a:pt x="264" y="336"/>
                      </a:lnTo>
                      <a:lnTo>
                        <a:pt x="258" y="336"/>
                      </a:lnTo>
                      <a:lnTo>
                        <a:pt x="252" y="342"/>
                      </a:lnTo>
                      <a:lnTo>
                        <a:pt x="246" y="342"/>
                      </a:lnTo>
                      <a:lnTo>
                        <a:pt x="240" y="348"/>
                      </a:lnTo>
                      <a:lnTo>
                        <a:pt x="234" y="348"/>
                      </a:lnTo>
                      <a:lnTo>
                        <a:pt x="234" y="354"/>
                      </a:lnTo>
                      <a:lnTo>
                        <a:pt x="228" y="354"/>
                      </a:lnTo>
                      <a:lnTo>
                        <a:pt x="222" y="360"/>
                      </a:lnTo>
                      <a:lnTo>
                        <a:pt x="222" y="414"/>
                      </a:lnTo>
                      <a:lnTo>
                        <a:pt x="150" y="408"/>
                      </a:lnTo>
                      <a:lnTo>
                        <a:pt x="78" y="408"/>
                      </a:lnTo>
                      <a:lnTo>
                        <a:pt x="66" y="408"/>
                      </a:lnTo>
                      <a:lnTo>
                        <a:pt x="0" y="408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 w="9525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Freeform 8"/>
                <p:cNvSpPr>
                  <a:spLocks noChangeAspect="1"/>
                </p:cNvSpPr>
                <p:nvPr>
                  <p:custDataLst>
                    <p:tags r:id="rId7"/>
                  </p:custDataLst>
                </p:nvPr>
              </p:nvSpPr>
              <p:spPr bwMode="gray">
                <a:xfrm>
                  <a:off x="2056321" y="1893888"/>
                  <a:ext cx="549294" cy="469900"/>
                </a:xfrm>
                <a:custGeom>
                  <a:avLst/>
                  <a:gdLst>
                    <a:gd name="T0" fmla="*/ 190 w 420"/>
                    <a:gd name="T1" fmla="*/ 0 h 348"/>
                    <a:gd name="T2" fmla="*/ 252 w 420"/>
                    <a:gd name="T3" fmla="*/ 0 h 348"/>
                    <a:gd name="T4" fmla="*/ 303 w 420"/>
                    <a:gd name="T5" fmla="*/ 17 h 348"/>
                    <a:gd name="T6" fmla="*/ 303 w 420"/>
                    <a:gd name="T7" fmla="*/ 60 h 348"/>
                    <a:gd name="T8" fmla="*/ 182 w 420"/>
                    <a:gd name="T9" fmla="*/ 104 h 348"/>
                    <a:gd name="T10" fmla="*/ 178 w 420"/>
                    <a:gd name="T11" fmla="*/ 152 h 348"/>
                    <a:gd name="T12" fmla="*/ 152 w 420"/>
                    <a:gd name="T13" fmla="*/ 157 h 348"/>
                    <a:gd name="T14" fmla="*/ 147 w 420"/>
                    <a:gd name="T15" fmla="*/ 161 h 348"/>
                    <a:gd name="T16" fmla="*/ 147 w 420"/>
                    <a:gd name="T17" fmla="*/ 169 h 348"/>
                    <a:gd name="T18" fmla="*/ 143 w 420"/>
                    <a:gd name="T19" fmla="*/ 178 h 348"/>
                    <a:gd name="T20" fmla="*/ 147 w 420"/>
                    <a:gd name="T21" fmla="*/ 217 h 348"/>
                    <a:gd name="T22" fmla="*/ 117 w 420"/>
                    <a:gd name="T23" fmla="*/ 230 h 348"/>
                    <a:gd name="T24" fmla="*/ 43 w 420"/>
                    <a:gd name="T25" fmla="*/ 230 h 348"/>
                    <a:gd name="T26" fmla="*/ 4 w 420"/>
                    <a:gd name="T27" fmla="*/ 230 h 348"/>
                    <a:gd name="T28" fmla="*/ 4 w 420"/>
                    <a:gd name="T29" fmla="*/ 243 h 348"/>
                    <a:gd name="T30" fmla="*/ 0 w 420"/>
                    <a:gd name="T31" fmla="*/ 248 h 348"/>
                    <a:gd name="T32" fmla="*/ 0 w 420"/>
                    <a:gd name="T33" fmla="*/ 248 h 348"/>
                    <a:gd name="T34" fmla="*/ 0 w 420"/>
                    <a:gd name="T35" fmla="*/ 239 h 348"/>
                    <a:gd name="T36" fmla="*/ 4 w 420"/>
                    <a:gd name="T37" fmla="*/ 230 h 348"/>
                    <a:gd name="T38" fmla="*/ 4 w 420"/>
                    <a:gd name="T39" fmla="*/ 221 h 348"/>
                    <a:gd name="T40" fmla="*/ 4 w 420"/>
                    <a:gd name="T41" fmla="*/ 213 h 348"/>
                    <a:gd name="T42" fmla="*/ 9 w 420"/>
                    <a:gd name="T43" fmla="*/ 204 h 348"/>
                    <a:gd name="T44" fmla="*/ 13 w 420"/>
                    <a:gd name="T45" fmla="*/ 200 h 348"/>
                    <a:gd name="T46" fmla="*/ 17 w 420"/>
                    <a:gd name="T47" fmla="*/ 196 h 348"/>
                    <a:gd name="T48" fmla="*/ 21 w 420"/>
                    <a:gd name="T49" fmla="*/ 191 h 348"/>
                    <a:gd name="T50" fmla="*/ 26 w 420"/>
                    <a:gd name="T51" fmla="*/ 182 h 348"/>
                    <a:gd name="T52" fmla="*/ 31 w 420"/>
                    <a:gd name="T53" fmla="*/ 178 h 348"/>
                    <a:gd name="T54" fmla="*/ 35 w 420"/>
                    <a:gd name="T55" fmla="*/ 174 h 348"/>
                    <a:gd name="T56" fmla="*/ 35 w 420"/>
                    <a:gd name="T57" fmla="*/ 165 h 348"/>
                    <a:gd name="T58" fmla="*/ 35 w 420"/>
                    <a:gd name="T59" fmla="*/ 165 h 348"/>
                    <a:gd name="T60" fmla="*/ 39 w 420"/>
                    <a:gd name="T61" fmla="*/ 161 h 348"/>
                    <a:gd name="T62" fmla="*/ 43 w 420"/>
                    <a:gd name="T63" fmla="*/ 152 h 348"/>
                    <a:gd name="T64" fmla="*/ 43 w 420"/>
                    <a:gd name="T65" fmla="*/ 152 h 348"/>
                    <a:gd name="T66" fmla="*/ 48 w 420"/>
                    <a:gd name="T67" fmla="*/ 143 h 348"/>
                    <a:gd name="T68" fmla="*/ 52 w 420"/>
                    <a:gd name="T69" fmla="*/ 139 h 348"/>
                    <a:gd name="T70" fmla="*/ 52 w 420"/>
                    <a:gd name="T71" fmla="*/ 139 h 348"/>
                    <a:gd name="T72" fmla="*/ 43 w 420"/>
                    <a:gd name="T73" fmla="*/ 139 h 348"/>
                    <a:gd name="T74" fmla="*/ 43 w 420"/>
                    <a:gd name="T75" fmla="*/ 148 h 348"/>
                    <a:gd name="T76" fmla="*/ 39 w 420"/>
                    <a:gd name="T77" fmla="*/ 143 h 348"/>
                    <a:gd name="T78" fmla="*/ 43 w 420"/>
                    <a:gd name="T79" fmla="*/ 139 h 348"/>
                    <a:gd name="T80" fmla="*/ 52 w 420"/>
                    <a:gd name="T81" fmla="*/ 134 h 348"/>
                    <a:gd name="T82" fmla="*/ 56 w 420"/>
                    <a:gd name="T83" fmla="*/ 130 h 348"/>
                    <a:gd name="T84" fmla="*/ 60 w 420"/>
                    <a:gd name="T85" fmla="*/ 126 h 348"/>
                    <a:gd name="T86" fmla="*/ 65 w 420"/>
                    <a:gd name="T87" fmla="*/ 117 h 348"/>
                    <a:gd name="T88" fmla="*/ 74 w 420"/>
                    <a:gd name="T89" fmla="*/ 113 h 348"/>
                    <a:gd name="T90" fmla="*/ 78 w 420"/>
                    <a:gd name="T91" fmla="*/ 109 h 348"/>
                    <a:gd name="T92" fmla="*/ 82 w 420"/>
                    <a:gd name="T93" fmla="*/ 100 h 348"/>
                    <a:gd name="T94" fmla="*/ 82 w 420"/>
                    <a:gd name="T95" fmla="*/ 91 h 348"/>
                    <a:gd name="T96" fmla="*/ 82 w 420"/>
                    <a:gd name="T97" fmla="*/ 83 h 348"/>
                    <a:gd name="T98" fmla="*/ 87 w 420"/>
                    <a:gd name="T99" fmla="*/ 74 h 348"/>
                    <a:gd name="T100" fmla="*/ 91 w 420"/>
                    <a:gd name="T101" fmla="*/ 70 h 348"/>
                    <a:gd name="T102" fmla="*/ 95 w 420"/>
                    <a:gd name="T103" fmla="*/ 60 h 348"/>
                    <a:gd name="T104" fmla="*/ 95 w 420"/>
                    <a:gd name="T105" fmla="*/ 52 h 348"/>
                    <a:gd name="T106" fmla="*/ 104 w 420"/>
                    <a:gd name="T107" fmla="*/ 48 h 348"/>
                    <a:gd name="T108" fmla="*/ 113 w 420"/>
                    <a:gd name="T109" fmla="*/ 43 h 348"/>
                    <a:gd name="T110" fmla="*/ 126 w 420"/>
                    <a:gd name="T111" fmla="*/ 39 h 348"/>
                    <a:gd name="T112" fmla="*/ 130 w 420"/>
                    <a:gd name="T113" fmla="*/ 35 h 348"/>
                    <a:gd name="T114" fmla="*/ 130 w 420"/>
                    <a:gd name="T115" fmla="*/ 22 h 348"/>
                    <a:gd name="T116" fmla="*/ 134 w 420"/>
                    <a:gd name="T117" fmla="*/ 17 h 348"/>
                    <a:gd name="T118" fmla="*/ 139 w 420"/>
                    <a:gd name="T119" fmla="*/ 13 h 348"/>
                    <a:gd name="T120" fmla="*/ 139 w 420"/>
                    <a:gd name="T121" fmla="*/ 13 h 348"/>
                    <a:gd name="T122" fmla="*/ 139 w 420"/>
                    <a:gd name="T123" fmla="*/ 4 h 348"/>
                    <a:gd name="T124" fmla="*/ 143 w 420"/>
                    <a:gd name="T125" fmla="*/ 0 h 34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20"/>
                    <a:gd name="T190" fmla="*/ 0 h 348"/>
                    <a:gd name="T191" fmla="*/ 420 w 420"/>
                    <a:gd name="T192" fmla="*/ 348 h 34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20" h="348">
                      <a:moveTo>
                        <a:pt x="198" y="0"/>
                      </a:moveTo>
                      <a:lnTo>
                        <a:pt x="264" y="0"/>
                      </a:lnTo>
                      <a:lnTo>
                        <a:pt x="276" y="0"/>
                      </a:lnTo>
                      <a:lnTo>
                        <a:pt x="348" y="0"/>
                      </a:lnTo>
                      <a:lnTo>
                        <a:pt x="420" y="6"/>
                      </a:lnTo>
                      <a:lnTo>
                        <a:pt x="420" y="24"/>
                      </a:lnTo>
                      <a:lnTo>
                        <a:pt x="420" y="30"/>
                      </a:lnTo>
                      <a:lnTo>
                        <a:pt x="420" y="84"/>
                      </a:lnTo>
                      <a:lnTo>
                        <a:pt x="252" y="84"/>
                      </a:lnTo>
                      <a:lnTo>
                        <a:pt x="252" y="144"/>
                      </a:lnTo>
                      <a:lnTo>
                        <a:pt x="252" y="210"/>
                      </a:lnTo>
                      <a:lnTo>
                        <a:pt x="246" y="210"/>
                      </a:lnTo>
                      <a:lnTo>
                        <a:pt x="216" y="216"/>
                      </a:lnTo>
                      <a:lnTo>
                        <a:pt x="210" y="216"/>
                      </a:lnTo>
                      <a:lnTo>
                        <a:pt x="210" y="222"/>
                      </a:lnTo>
                      <a:lnTo>
                        <a:pt x="204" y="222"/>
                      </a:lnTo>
                      <a:lnTo>
                        <a:pt x="204" y="228"/>
                      </a:lnTo>
                      <a:lnTo>
                        <a:pt x="204" y="234"/>
                      </a:lnTo>
                      <a:lnTo>
                        <a:pt x="198" y="234"/>
                      </a:lnTo>
                      <a:lnTo>
                        <a:pt x="198" y="246"/>
                      </a:lnTo>
                      <a:lnTo>
                        <a:pt x="198" y="288"/>
                      </a:lnTo>
                      <a:lnTo>
                        <a:pt x="204" y="300"/>
                      </a:lnTo>
                      <a:lnTo>
                        <a:pt x="204" y="318"/>
                      </a:lnTo>
                      <a:lnTo>
                        <a:pt x="162" y="318"/>
                      </a:lnTo>
                      <a:lnTo>
                        <a:pt x="108" y="318"/>
                      </a:lnTo>
                      <a:lnTo>
                        <a:pt x="60" y="318"/>
                      </a:lnTo>
                      <a:lnTo>
                        <a:pt x="12" y="318"/>
                      </a:lnTo>
                      <a:lnTo>
                        <a:pt x="6" y="318"/>
                      </a:lnTo>
                      <a:lnTo>
                        <a:pt x="6" y="330"/>
                      </a:lnTo>
                      <a:lnTo>
                        <a:pt x="6" y="336"/>
                      </a:lnTo>
                      <a:lnTo>
                        <a:pt x="0" y="336"/>
                      </a:lnTo>
                      <a:lnTo>
                        <a:pt x="0" y="342"/>
                      </a:lnTo>
                      <a:lnTo>
                        <a:pt x="0" y="348"/>
                      </a:lnTo>
                      <a:lnTo>
                        <a:pt x="0" y="342"/>
                      </a:lnTo>
                      <a:lnTo>
                        <a:pt x="0" y="336"/>
                      </a:lnTo>
                      <a:lnTo>
                        <a:pt x="0" y="330"/>
                      </a:lnTo>
                      <a:lnTo>
                        <a:pt x="6" y="324"/>
                      </a:lnTo>
                      <a:lnTo>
                        <a:pt x="6" y="318"/>
                      </a:lnTo>
                      <a:lnTo>
                        <a:pt x="6" y="312"/>
                      </a:lnTo>
                      <a:lnTo>
                        <a:pt x="6" y="306"/>
                      </a:lnTo>
                      <a:lnTo>
                        <a:pt x="6" y="300"/>
                      </a:lnTo>
                      <a:lnTo>
                        <a:pt x="6" y="294"/>
                      </a:lnTo>
                      <a:lnTo>
                        <a:pt x="12" y="288"/>
                      </a:lnTo>
                      <a:lnTo>
                        <a:pt x="12" y="282"/>
                      </a:lnTo>
                      <a:lnTo>
                        <a:pt x="12" y="276"/>
                      </a:lnTo>
                      <a:lnTo>
                        <a:pt x="18" y="276"/>
                      </a:lnTo>
                      <a:lnTo>
                        <a:pt x="18" y="270"/>
                      </a:lnTo>
                      <a:lnTo>
                        <a:pt x="24" y="270"/>
                      </a:lnTo>
                      <a:lnTo>
                        <a:pt x="30" y="270"/>
                      </a:lnTo>
                      <a:lnTo>
                        <a:pt x="30" y="264"/>
                      </a:lnTo>
                      <a:lnTo>
                        <a:pt x="36" y="258"/>
                      </a:lnTo>
                      <a:lnTo>
                        <a:pt x="36" y="252"/>
                      </a:lnTo>
                      <a:lnTo>
                        <a:pt x="36" y="246"/>
                      </a:lnTo>
                      <a:lnTo>
                        <a:pt x="42" y="246"/>
                      </a:lnTo>
                      <a:lnTo>
                        <a:pt x="42" y="240"/>
                      </a:lnTo>
                      <a:lnTo>
                        <a:pt x="48" y="240"/>
                      </a:lnTo>
                      <a:lnTo>
                        <a:pt x="48" y="234"/>
                      </a:lnTo>
                      <a:lnTo>
                        <a:pt x="48" y="228"/>
                      </a:lnTo>
                      <a:lnTo>
                        <a:pt x="42" y="228"/>
                      </a:lnTo>
                      <a:lnTo>
                        <a:pt x="48" y="228"/>
                      </a:lnTo>
                      <a:lnTo>
                        <a:pt x="48" y="222"/>
                      </a:lnTo>
                      <a:lnTo>
                        <a:pt x="54" y="222"/>
                      </a:lnTo>
                      <a:lnTo>
                        <a:pt x="54" y="216"/>
                      </a:lnTo>
                      <a:lnTo>
                        <a:pt x="60" y="210"/>
                      </a:lnTo>
                      <a:lnTo>
                        <a:pt x="54" y="210"/>
                      </a:lnTo>
                      <a:lnTo>
                        <a:pt x="60" y="210"/>
                      </a:lnTo>
                      <a:lnTo>
                        <a:pt x="60" y="204"/>
                      </a:lnTo>
                      <a:lnTo>
                        <a:pt x="66" y="198"/>
                      </a:lnTo>
                      <a:lnTo>
                        <a:pt x="66" y="192"/>
                      </a:lnTo>
                      <a:lnTo>
                        <a:pt x="72" y="192"/>
                      </a:lnTo>
                      <a:lnTo>
                        <a:pt x="66" y="192"/>
                      </a:lnTo>
                      <a:lnTo>
                        <a:pt x="72" y="192"/>
                      </a:lnTo>
                      <a:lnTo>
                        <a:pt x="66" y="192"/>
                      </a:lnTo>
                      <a:lnTo>
                        <a:pt x="60" y="192"/>
                      </a:lnTo>
                      <a:lnTo>
                        <a:pt x="60" y="198"/>
                      </a:lnTo>
                      <a:lnTo>
                        <a:pt x="60" y="204"/>
                      </a:lnTo>
                      <a:lnTo>
                        <a:pt x="54" y="204"/>
                      </a:lnTo>
                      <a:lnTo>
                        <a:pt x="54" y="198"/>
                      </a:lnTo>
                      <a:lnTo>
                        <a:pt x="60" y="198"/>
                      </a:lnTo>
                      <a:lnTo>
                        <a:pt x="60" y="192"/>
                      </a:lnTo>
                      <a:lnTo>
                        <a:pt x="66" y="186"/>
                      </a:lnTo>
                      <a:lnTo>
                        <a:pt x="72" y="186"/>
                      </a:lnTo>
                      <a:lnTo>
                        <a:pt x="72" y="180"/>
                      </a:lnTo>
                      <a:lnTo>
                        <a:pt x="78" y="180"/>
                      </a:lnTo>
                      <a:lnTo>
                        <a:pt x="78" y="174"/>
                      </a:lnTo>
                      <a:lnTo>
                        <a:pt x="84" y="174"/>
                      </a:lnTo>
                      <a:lnTo>
                        <a:pt x="90" y="168"/>
                      </a:lnTo>
                      <a:lnTo>
                        <a:pt x="90" y="162"/>
                      </a:lnTo>
                      <a:lnTo>
                        <a:pt x="96" y="162"/>
                      </a:lnTo>
                      <a:lnTo>
                        <a:pt x="102" y="156"/>
                      </a:lnTo>
                      <a:lnTo>
                        <a:pt x="108" y="156"/>
                      </a:lnTo>
                      <a:lnTo>
                        <a:pt x="108" y="150"/>
                      </a:lnTo>
                      <a:lnTo>
                        <a:pt x="114" y="144"/>
                      </a:lnTo>
                      <a:lnTo>
                        <a:pt x="114" y="138"/>
                      </a:lnTo>
                      <a:lnTo>
                        <a:pt x="114" y="132"/>
                      </a:lnTo>
                      <a:lnTo>
                        <a:pt x="114" y="126"/>
                      </a:lnTo>
                      <a:lnTo>
                        <a:pt x="114" y="120"/>
                      </a:lnTo>
                      <a:lnTo>
                        <a:pt x="114" y="114"/>
                      </a:lnTo>
                      <a:lnTo>
                        <a:pt x="120" y="108"/>
                      </a:lnTo>
                      <a:lnTo>
                        <a:pt x="120" y="102"/>
                      </a:lnTo>
                      <a:lnTo>
                        <a:pt x="120" y="96"/>
                      </a:lnTo>
                      <a:lnTo>
                        <a:pt x="126" y="96"/>
                      </a:lnTo>
                      <a:lnTo>
                        <a:pt x="126" y="90"/>
                      </a:lnTo>
                      <a:lnTo>
                        <a:pt x="132" y="84"/>
                      </a:lnTo>
                      <a:lnTo>
                        <a:pt x="132" y="78"/>
                      </a:lnTo>
                      <a:lnTo>
                        <a:pt x="132" y="72"/>
                      </a:lnTo>
                      <a:lnTo>
                        <a:pt x="138" y="72"/>
                      </a:lnTo>
                      <a:lnTo>
                        <a:pt x="144" y="66"/>
                      </a:lnTo>
                      <a:lnTo>
                        <a:pt x="150" y="66"/>
                      </a:lnTo>
                      <a:lnTo>
                        <a:pt x="156" y="60"/>
                      </a:lnTo>
                      <a:lnTo>
                        <a:pt x="168" y="54"/>
                      </a:lnTo>
                      <a:lnTo>
                        <a:pt x="174" y="54"/>
                      </a:lnTo>
                      <a:lnTo>
                        <a:pt x="174" y="48"/>
                      </a:lnTo>
                      <a:lnTo>
                        <a:pt x="180" y="48"/>
                      </a:lnTo>
                      <a:lnTo>
                        <a:pt x="180" y="42"/>
                      </a:lnTo>
                      <a:lnTo>
                        <a:pt x="180" y="30"/>
                      </a:lnTo>
                      <a:lnTo>
                        <a:pt x="186" y="30"/>
                      </a:lnTo>
                      <a:lnTo>
                        <a:pt x="186" y="24"/>
                      </a:lnTo>
                      <a:lnTo>
                        <a:pt x="186" y="18"/>
                      </a:lnTo>
                      <a:lnTo>
                        <a:pt x="192" y="18"/>
                      </a:lnTo>
                      <a:lnTo>
                        <a:pt x="186" y="18"/>
                      </a:lnTo>
                      <a:lnTo>
                        <a:pt x="192" y="18"/>
                      </a:lnTo>
                      <a:lnTo>
                        <a:pt x="192" y="12"/>
                      </a:lnTo>
                      <a:lnTo>
                        <a:pt x="192" y="6"/>
                      </a:lnTo>
                      <a:lnTo>
                        <a:pt x="198" y="6"/>
                      </a:lnTo>
                      <a:lnTo>
                        <a:pt x="198" y="0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 w="9525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b="1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3" name="Rectangle 32"/>
              <p:cNvSpPr/>
              <p:nvPr/>
            </p:nvSpPr>
            <p:spPr bwMode="auto">
              <a:xfrm>
                <a:off x="5657796" y="5728992"/>
                <a:ext cx="505629" cy="4571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b="1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2" name="Freeform 51"/>
          <p:cNvSpPr/>
          <p:nvPr/>
        </p:nvSpPr>
        <p:spPr bwMode="auto">
          <a:xfrm>
            <a:off x="2513464" y="3286764"/>
            <a:ext cx="1543049" cy="2741285"/>
          </a:xfrm>
          <a:custGeom>
            <a:avLst/>
            <a:gdLst>
              <a:gd name="connsiteX0" fmla="*/ 1187450 w 1187450"/>
              <a:gd name="connsiteY0" fmla="*/ 0 h 2038350"/>
              <a:gd name="connsiteX1" fmla="*/ 139700 w 1187450"/>
              <a:gd name="connsiteY1" fmla="*/ 1047750 h 2038350"/>
              <a:gd name="connsiteX2" fmla="*/ 349250 w 1187450"/>
              <a:gd name="connsiteY2" fmla="*/ 2038350 h 2038350"/>
              <a:gd name="connsiteX3" fmla="*/ 349250 w 1187450"/>
              <a:gd name="connsiteY3" fmla="*/ 2038350 h 2038350"/>
              <a:gd name="connsiteX0" fmla="*/ 1535979 w 1535979"/>
              <a:gd name="connsiteY0" fmla="*/ 0 h 2634157"/>
              <a:gd name="connsiteX1" fmla="*/ 488229 w 1535979"/>
              <a:gd name="connsiteY1" fmla="*/ 1047750 h 2634157"/>
              <a:gd name="connsiteX2" fmla="*/ 697779 w 1535979"/>
              <a:gd name="connsiteY2" fmla="*/ 2038350 h 2634157"/>
              <a:gd name="connsiteX3" fmla="*/ 0 w 1535979"/>
              <a:gd name="connsiteY3" fmla="*/ 2634157 h 2634157"/>
              <a:gd name="connsiteX0" fmla="*/ 1617349 w 1617349"/>
              <a:gd name="connsiteY0" fmla="*/ 0 h 2634157"/>
              <a:gd name="connsiteX1" fmla="*/ 569599 w 1617349"/>
              <a:gd name="connsiteY1" fmla="*/ 1047750 h 2634157"/>
              <a:gd name="connsiteX2" fmla="*/ 81371 w 1617349"/>
              <a:gd name="connsiteY2" fmla="*/ 1988329 h 2634157"/>
              <a:gd name="connsiteX3" fmla="*/ 81370 w 1617349"/>
              <a:gd name="connsiteY3" fmla="*/ 2634157 h 2634157"/>
              <a:gd name="connsiteX0" fmla="*/ 1535979 w 1535979"/>
              <a:gd name="connsiteY0" fmla="*/ 0 h 2634157"/>
              <a:gd name="connsiteX1" fmla="*/ 488229 w 1535979"/>
              <a:gd name="connsiteY1" fmla="*/ 1047750 h 2634157"/>
              <a:gd name="connsiteX2" fmla="*/ 263779 w 1535979"/>
              <a:gd name="connsiteY2" fmla="*/ 1591893 h 2634157"/>
              <a:gd name="connsiteX3" fmla="*/ 0 w 1535979"/>
              <a:gd name="connsiteY3" fmla="*/ 2634157 h 2634157"/>
              <a:gd name="connsiteX0" fmla="*/ 1535979 w 1535979"/>
              <a:gd name="connsiteY0" fmla="*/ 0 h 2634157"/>
              <a:gd name="connsiteX1" fmla="*/ 488229 w 1535979"/>
              <a:gd name="connsiteY1" fmla="*/ 1047750 h 2634157"/>
              <a:gd name="connsiteX2" fmla="*/ 263779 w 1535979"/>
              <a:gd name="connsiteY2" fmla="*/ 1591893 h 2634157"/>
              <a:gd name="connsiteX3" fmla="*/ 0 w 1535979"/>
              <a:gd name="connsiteY3" fmla="*/ 2634157 h 2634157"/>
              <a:gd name="connsiteX0" fmla="*/ 1535979 w 1535979"/>
              <a:gd name="connsiteY0" fmla="*/ 0 h 2634157"/>
              <a:gd name="connsiteX1" fmla="*/ 488229 w 1535979"/>
              <a:gd name="connsiteY1" fmla="*/ 1047750 h 2634157"/>
              <a:gd name="connsiteX2" fmla="*/ 263779 w 1535979"/>
              <a:gd name="connsiteY2" fmla="*/ 1591893 h 2634157"/>
              <a:gd name="connsiteX3" fmla="*/ 0 w 1535979"/>
              <a:gd name="connsiteY3" fmla="*/ 2634157 h 2634157"/>
              <a:gd name="connsiteX0" fmla="*/ 1694466 w 1694466"/>
              <a:gd name="connsiteY0" fmla="*/ 0 h 2541504"/>
              <a:gd name="connsiteX1" fmla="*/ 646716 w 1694466"/>
              <a:gd name="connsiteY1" fmla="*/ 1047750 h 2541504"/>
              <a:gd name="connsiteX2" fmla="*/ 422266 w 1694466"/>
              <a:gd name="connsiteY2" fmla="*/ 1591893 h 2541504"/>
              <a:gd name="connsiteX3" fmla="*/ 0 w 1694466"/>
              <a:gd name="connsiteY3" fmla="*/ 2541504 h 2541504"/>
              <a:gd name="connsiteX0" fmla="*/ 1694466 w 1694466"/>
              <a:gd name="connsiteY0" fmla="*/ 0 h 2541504"/>
              <a:gd name="connsiteX1" fmla="*/ 646716 w 1694466"/>
              <a:gd name="connsiteY1" fmla="*/ 1047750 h 2541504"/>
              <a:gd name="connsiteX2" fmla="*/ 422266 w 1694466"/>
              <a:gd name="connsiteY2" fmla="*/ 1591893 h 2541504"/>
              <a:gd name="connsiteX3" fmla="*/ 0 w 1694466"/>
              <a:gd name="connsiteY3" fmla="*/ 2541504 h 2541504"/>
              <a:gd name="connsiteX0" fmla="*/ 1694466 w 1694466"/>
              <a:gd name="connsiteY0" fmla="*/ 0 h 2541504"/>
              <a:gd name="connsiteX1" fmla="*/ 646716 w 1694466"/>
              <a:gd name="connsiteY1" fmla="*/ 1047750 h 2541504"/>
              <a:gd name="connsiteX2" fmla="*/ 422266 w 1694466"/>
              <a:gd name="connsiteY2" fmla="*/ 1591893 h 2541504"/>
              <a:gd name="connsiteX3" fmla="*/ 0 w 1694466"/>
              <a:gd name="connsiteY3" fmla="*/ 2541504 h 2541504"/>
              <a:gd name="connsiteX0" fmla="*/ 1765008 w 1765008"/>
              <a:gd name="connsiteY0" fmla="*/ 0 h 2700580"/>
              <a:gd name="connsiteX1" fmla="*/ 717258 w 1765008"/>
              <a:gd name="connsiteY1" fmla="*/ 1047750 h 2700580"/>
              <a:gd name="connsiteX2" fmla="*/ 492808 w 1765008"/>
              <a:gd name="connsiteY2" fmla="*/ 1591893 h 2700580"/>
              <a:gd name="connsiteX3" fmla="*/ 70542 w 1765008"/>
              <a:gd name="connsiteY3" fmla="*/ 2541504 h 2700580"/>
              <a:gd name="connsiteX4" fmla="*/ 69559 w 1765008"/>
              <a:gd name="connsiteY4" fmla="*/ 2546350 h 2700580"/>
              <a:gd name="connsiteX0" fmla="*/ 1765008 w 1765008"/>
              <a:gd name="connsiteY0" fmla="*/ 0 h 2788045"/>
              <a:gd name="connsiteX1" fmla="*/ 717258 w 1765008"/>
              <a:gd name="connsiteY1" fmla="*/ 1047750 h 2788045"/>
              <a:gd name="connsiteX2" fmla="*/ 492808 w 1765008"/>
              <a:gd name="connsiteY2" fmla="*/ 1591893 h 2788045"/>
              <a:gd name="connsiteX3" fmla="*/ 70542 w 1765008"/>
              <a:gd name="connsiteY3" fmla="*/ 2541504 h 2788045"/>
              <a:gd name="connsiteX4" fmla="*/ 70542 w 1765008"/>
              <a:gd name="connsiteY4" fmla="*/ 2788045 h 2788045"/>
              <a:gd name="connsiteX0" fmla="*/ 1765008 w 1765008"/>
              <a:gd name="connsiteY0" fmla="*/ 0 h 3110959"/>
              <a:gd name="connsiteX1" fmla="*/ 717258 w 1765008"/>
              <a:gd name="connsiteY1" fmla="*/ 1047750 h 3110959"/>
              <a:gd name="connsiteX2" fmla="*/ 492808 w 1765008"/>
              <a:gd name="connsiteY2" fmla="*/ 1591893 h 3110959"/>
              <a:gd name="connsiteX3" fmla="*/ 70542 w 1765008"/>
              <a:gd name="connsiteY3" fmla="*/ 2541504 h 3110959"/>
              <a:gd name="connsiteX4" fmla="*/ 0 w 1765008"/>
              <a:gd name="connsiteY4" fmla="*/ 3110959 h 3110959"/>
              <a:gd name="connsiteX0" fmla="*/ 1765008 w 1765008"/>
              <a:gd name="connsiteY0" fmla="*/ 0 h 3110959"/>
              <a:gd name="connsiteX1" fmla="*/ 717258 w 1765008"/>
              <a:gd name="connsiteY1" fmla="*/ 1047750 h 3110959"/>
              <a:gd name="connsiteX2" fmla="*/ 492808 w 1765008"/>
              <a:gd name="connsiteY2" fmla="*/ 1591893 h 3110959"/>
              <a:gd name="connsiteX3" fmla="*/ 70542 w 1765008"/>
              <a:gd name="connsiteY3" fmla="*/ 2541504 h 3110959"/>
              <a:gd name="connsiteX4" fmla="*/ 0 w 1765008"/>
              <a:gd name="connsiteY4" fmla="*/ 3110959 h 3110959"/>
              <a:gd name="connsiteX0" fmla="*/ 1765008 w 1765008"/>
              <a:gd name="connsiteY0" fmla="*/ 0 h 3110959"/>
              <a:gd name="connsiteX1" fmla="*/ 717258 w 1765008"/>
              <a:gd name="connsiteY1" fmla="*/ 1047750 h 3110959"/>
              <a:gd name="connsiteX2" fmla="*/ 492808 w 1765008"/>
              <a:gd name="connsiteY2" fmla="*/ 1591893 h 3110959"/>
              <a:gd name="connsiteX3" fmla="*/ 70542 w 1765008"/>
              <a:gd name="connsiteY3" fmla="*/ 2541504 h 3110959"/>
              <a:gd name="connsiteX4" fmla="*/ 0 w 1765008"/>
              <a:gd name="connsiteY4" fmla="*/ 3110959 h 3110959"/>
              <a:gd name="connsiteX0" fmla="*/ 1765008 w 1765008"/>
              <a:gd name="connsiteY0" fmla="*/ 0 h 3110959"/>
              <a:gd name="connsiteX1" fmla="*/ 717258 w 1765008"/>
              <a:gd name="connsiteY1" fmla="*/ 1047750 h 3110959"/>
              <a:gd name="connsiteX2" fmla="*/ 492808 w 1765008"/>
              <a:gd name="connsiteY2" fmla="*/ 1591893 h 3110959"/>
              <a:gd name="connsiteX3" fmla="*/ 70542 w 1765008"/>
              <a:gd name="connsiteY3" fmla="*/ 2541504 h 3110959"/>
              <a:gd name="connsiteX4" fmla="*/ 0 w 1765008"/>
              <a:gd name="connsiteY4" fmla="*/ 3110959 h 3110959"/>
              <a:gd name="connsiteX0" fmla="*/ 1765008 w 1765008"/>
              <a:gd name="connsiteY0" fmla="*/ 0 h 3110959"/>
              <a:gd name="connsiteX1" fmla="*/ 717258 w 1765008"/>
              <a:gd name="connsiteY1" fmla="*/ 1047750 h 3110959"/>
              <a:gd name="connsiteX2" fmla="*/ 445797 w 1765008"/>
              <a:gd name="connsiteY2" fmla="*/ 1539314 h 3110959"/>
              <a:gd name="connsiteX3" fmla="*/ 70542 w 1765008"/>
              <a:gd name="connsiteY3" fmla="*/ 2541504 h 3110959"/>
              <a:gd name="connsiteX4" fmla="*/ 0 w 1765008"/>
              <a:gd name="connsiteY4" fmla="*/ 3110959 h 3110959"/>
              <a:gd name="connsiteX0" fmla="*/ 1765008 w 1765008"/>
              <a:gd name="connsiteY0" fmla="*/ 0 h 3110959"/>
              <a:gd name="connsiteX1" fmla="*/ 717258 w 1765008"/>
              <a:gd name="connsiteY1" fmla="*/ 1047750 h 3110959"/>
              <a:gd name="connsiteX2" fmla="*/ 445797 w 1765008"/>
              <a:gd name="connsiteY2" fmla="*/ 1539314 h 3110959"/>
              <a:gd name="connsiteX3" fmla="*/ 70542 w 1765008"/>
              <a:gd name="connsiteY3" fmla="*/ 2541504 h 3110959"/>
              <a:gd name="connsiteX4" fmla="*/ 0 w 1765008"/>
              <a:gd name="connsiteY4" fmla="*/ 3110959 h 3110959"/>
              <a:gd name="connsiteX0" fmla="*/ 1765008 w 1765008"/>
              <a:gd name="connsiteY0" fmla="*/ 0 h 3110959"/>
              <a:gd name="connsiteX1" fmla="*/ 717258 w 1765008"/>
              <a:gd name="connsiteY1" fmla="*/ 1047750 h 3110959"/>
              <a:gd name="connsiteX2" fmla="*/ 445797 w 1765008"/>
              <a:gd name="connsiteY2" fmla="*/ 1539314 h 3110959"/>
              <a:gd name="connsiteX3" fmla="*/ 70542 w 1765008"/>
              <a:gd name="connsiteY3" fmla="*/ 2541504 h 3110959"/>
              <a:gd name="connsiteX4" fmla="*/ 0 w 1765008"/>
              <a:gd name="connsiteY4" fmla="*/ 3110959 h 3110959"/>
              <a:gd name="connsiteX0" fmla="*/ 1765008 w 1765008"/>
              <a:gd name="connsiteY0" fmla="*/ 0 h 3110959"/>
              <a:gd name="connsiteX1" fmla="*/ 717258 w 1765008"/>
              <a:gd name="connsiteY1" fmla="*/ 1047750 h 3110959"/>
              <a:gd name="connsiteX2" fmla="*/ 445797 w 1765008"/>
              <a:gd name="connsiteY2" fmla="*/ 1539314 h 3110959"/>
              <a:gd name="connsiteX3" fmla="*/ 70542 w 1765008"/>
              <a:gd name="connsiteY3" fmla="*/ 2541504 h 3110959"/>
              <a:gd name="connsiteX4" fmla="*/ 0 w 1765008"/>
              <a:gd name="connsiteY4" fmla="*/ 3110959 h 3110959"/>
              <a:gd name="connsiteX0" fmla="*/ 1714499 w 1714499"/>
              <a:gd name="connsiteY0" fmla="*/ 0 h 3110959"/>
              <a:gd name="connsiteX1" fmla="*/ 666749 w 1714499"/>
              <a:gd name="connsiteY1" fmla="*/ 1047750 h 3110959"/>
              <a:gd name="connsiteX2" fmla="*/ 395288 w 1714499"/>
              <a:gd name="connsiteY2" fmla="*/ 1539314 h 3110959"/>
              <a:gd name="connsiteX3" fmla="*/ 20033 w 1714499"/>
              <a:gd name="connsiteY3" fmla="*/ 2541504 h 3110959"/>
              <a:gd name="connsiteX4" fmla="*/ 20033 w 1714499"/>
              <a:gd name="connsiteY4" fmla="*/ 3110959 h 3110959"/>
              <a:gd name="connsiteX0" fmla="*/ 1714499 w 1714499"/>
              <a:gd name="connsiteY0" fmla="*/ 0 h 3110959"/>
              <a:gd name="connsiteX1" fmla="*/ 666749 w 1714499"/>
              <a:gd name="connsiteY1" fmla="*/ 1047750 h 3110959"/>
              <a:gd name="connsiteX2" fmla="*/ 395288 w 1714499"/>
              <a:gd name="connsiteY2" fmla="*/ 1539314 h 3110959"/>
              <a:gd name="connsiteX3" fmla="*/ 20033 w 1714499"/>
              <a:gd name="connsiteY3" fmla="*/ 2541504 h 3110959"/>
              <a:gd name="connsiteX4" fmla="*/ 0 w 1714499"/>
              <a:gd name="connsiteY4" fmla="*/ 3110959 h 3110959"/>
              <a:gd name="connsiteX0" fmla="*/ 1714499 w 1831768"/>
              <a:gd name="connsiteY0" fmla="*/ 4763 h 3115722"/>
              <a:gd name="connsiteX1" fmla="*/ 1657143 w 1831768"/>
              <a:gd name="connsiteY1" fmla="*/ 174625 h 3115722"/>
              <a:gd name="connsiteX2" fmla="*/ 666749 w 1831768"/>
              <a:gd name="connsiteY2" fmla="*/ 1052513 h 3115722"/>
              <a:gd name="connsiteX3" fmla="*/ 395288 w 1831768"/>
              <a:gd name="connsiteY3" fmla="*/ 1544077 h 3115722"/>
              <a:gd name="connsiteX4" fmla="*/ 20033 w 1831768"/>
              <a:gd name="connsiteY4" fmla="*/ 2546267 h 3115722"/>
              <a:gd name="connsiteX5" fmla="*/ 0 w 1831768"/>
              <a:gd name="connsiteY5" fmla="*/ 3115722 h 3115722"/>
              <a:gd name="connsiteX0" fmla="*/ 1714499 w 1714499"/>
              <a:gd name="connsiteY0" fmla="*/ 0 h 3110959"/>
              <a:gd name="connsiteX1" fmla="*/ 666749 w 1714499"/>
              <a:gd name="connsiteY1" fmla="*/ 1047750 h 3110959"/>
              <a:gd name="connsiteX2" fmla="*/ 395288 w 1714499"/>
              <a:gd name="connsiteY2" fmla="*/ 1539314 h 3110959"/>
              <a:gd name="connsiteX3" fmla="*/ 20033 w 1714499"/>
              <a:gd name="connsiteY3" fmla="*/ 2541504 h 3110959"/>
              <a:gd name="connsiteX4" fmla="*/ 0 w 1714499"/>
              <a:gd name="connsiteY4" fmla="*/ 3110959 h 3110959"/>
              <a:gd name="connsiteX0" fmla="*/ 1714499 w 1714499"/>
              <a:gd name="connsiteY0" fmla="*/ 0 h 3045872"/>
              <a:gd name="connsiteX1" fmla="*/ 666749 w 1714499"/>
              <a:gd name="connsiteY1" fmla="*/ 982663 h 3045872"/>
              <a:gd name="connsiteX2" fmla="*/ 395288 w 1714499"/>
              <a:gd name="connsiteY2" fmla="*/ 1474227 h 3045872"/>
              <a:gd name="connsiteX3" fmla="*/ 20033 w 1714499"/>
              <a:gd name="connsiteY3" fmla="*/ 2476417 h 3045872"/>
              <a:gd name="connsiteX4" fmla="*/ 0 w 1714499"/>
              <a:gd name="connsiteY4" fmla="*/ 3045872 h 3045872"/>
              <a:gd name="connsiteX0" fmla="*/ 1714499 w 1714499"/>
              <a:gd name="connsiteY0" fmla="*/ 0 h 3045872"/>
              <a:gd name="connsiteX1" fmla="*/ 666749 w 1714499"/>
              <a:gd name="connsiteY1" fmla="*/ 982663 h 3045872"/>
              <a:gd name="connsiteX2" fmla="*/ 395288 w 1714499"/>
              <a:gd name="connsiteY2" fmla="*/ 1474227 h 3045872"/>
              <a:gd name="connsiteX3" fmla="*/ 20033 w 1714499"/>
              <a:gd name="connsiteY3" fmla="*/ 2476417 h 3045872"/>
              <a:gd name="connsiteX4" fmla="*/ 0 w 1714499"/>
              <a:gd name="connsiteY4" fmla="*/ 3045872 h 304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499" h="3045872">
                <a:moveTo>
                  <a:pt x="1714499" y="0"/>
                </a:moveTo>
                <a:cubicBezTo>
                  <a:pt x="1496218" y="218281"/>
                  <a:pt x="886617" y="726111"/>
                  <a:pt x="666749" y="982663"/>
                </a:cubicBezTo>
                <a:cubicBezTo>
                  <a:pt x="526767" y="1267208"/>
                  <a:pt x="503074" y="1225268"/>
                  <a:pt x="395288" y="1474227"/>
                </a:cubicBezTo>
                <a:cubicBezTo>
                  <a:pt x="234393" y="1750562"/>
                  <a:pt x="58842" y="2062551"/>
                  <a:pt x="20033" y="2476417"/>
                </a:cubicBezTo>
                <a:cubicBezTo>
                  <a:pt x="0" y="2635842"/>
                  <a:pt x="205" y="3044863"/>
                  <a:pt x="0" y="3045872"/>
                </a:cubicBezTo>
              </a:path>
            </a:pathLst>
          </a:custGeom>
          <a:noFill/>
          <a:ln w="38100" cap="flat" cmpd="sng" algn="ctr">
            <a:solidFill>
              <a:srgbClr val="FEEC00"/>
            </a:solidFill>
            <a:prstDash val="solid"/>
            <a:round/>
            <a:headEnd type="oval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3159259" y="4114817"/>
            <a:ext cx="247446" cy="618"/>
          </a:xfrm>
          <a:prstGeom prst="line">
            <a:avLst/>
          </a:prstGeom>
          <a:noFill/>
          <a:ln w="38100" cap="flat" cmpd="sng" algn="ctr">
            <a:solidFill>
              <a:srgbClr val="FEEC00"/>
            </a:solidFill>
            <a:prstDash val="solid"/>
            <a:round/>
            <a:headEnd type="none" w="sm" len="med"/>
            <a:tailEnd type="oval" w="sm" len="sm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2911533" y="4497668"/>
            <a:ext cx="385736" cy="0"/>
          </a:xfrm>
          <a:prstGeom prst="line">
            <a:avLst/>
          </a:prstGeom>
          <a:noFill/>
          <a:ln w="38100" cap="flat" cmpd="sng" algn="ctr">
            <a:solidFill>
              <a:srgbClr val="FEEC00"/>
            </a:solidFill>
            <a:prstDash val="solid"/>
            <a:round/>
            <a:headEnd type="none" w="sm" len="med"/>
            <a:tailEnd type="oval" w="sm" len="sm"/>
          </a:ln>
          <a:effectLst/>
        </p:spPr>
      </p:cxnSp>
      <p:sp>
        <p:nvSpPr>
          <p:cNvPr id="55" name="Freeform 54"/>
          <p:cNvSpPr/>
          <p:nvPr/>
        </p:nvSpPr>
        <p:spPr bwMode="auto">
          <a:xfrm>
            <a:off x="2513463" y="3631664"/>
            <a:ext cx="1275587" cy="2028004"/>
          </a:xfrm>
          <a:custGeom>
            <a:avLst/>
            <a:gdLst>
              <a:gd name="connsiteX0" fmla="*/ 1544320 w 1544320"/>
              <a:gd name="connsiteY0" fmla="*/ 0 h 2514600"/>
              <a:gd name="connsiteX1" fmla="*/ 698500 w 1544320"/>
              <a:gd name="connsiteY1" fmla="*/ 655320 h 2514600"/>
              <a:gd name="connsiteX2" fmla="*/ 81280 w 1544320"/>
              <a:gd name="connsiteY2" fmla="*/ 1744980 h 2514600"/>
              <a:gd name="connsiteX3" fmla="*/ 210820 w 1544320"/>
              <a:gd name="connsiteY3" fmla="*/ 2514600 h 2514600"/>
              <a:gd name="connsiteX0" fmla="*/ 1602419 w 1602419"/>
              <a:gd name="connsiteY0" fmla="*/ 0 h 2985559"/>
              <a:gd name="connsiteX1" fmla="*/ 756599 w 1602419"/>
              <a:gd name="connsiteY1" fmla="*/ 655320 h 2985559"/>
              <a:gd name="connsiteX2" fmla="*/ 139379 w 1602419"/>
              <a:gd name="connsiteY2" fmla="*/ 1744980 h 2985559"/>
              <a:gd name="connsiteX3" fmla="*/ 105410 w 1602419"/>
              <a:gd name="connsiteY3" fmla="*/ 2985559 h 2985559"/>
              <a:gd name="connsiteX0" fmla="*/ 1571571 w 1571571"/>
              <a:gd name="connsiteY0" fmla="*/ 0 h 2985559"/>
              <a:gd name="connsiteX1" fmla="*/ 725751 w 1571571"/>
              <a:gd name="connsiteY1" fmla="*/ 655320 h 2985559"/>
              <a:gd name="connsiteX2" fmla="*/ 108531 w 1571571"/>
              <a:gd name="connsiteY2" fmla="*/ 1744980 h 2985559"/>
              <a:gd name="connsiteX3" fmla="*/ 74562 w 1571571"/>
              <a:gd name="connsiteY3" fmla="*/ 2985559 h 2985559"/>
              <a:gd name="connsiteX0" fmla="*/ 1571571 w 1571571"/>
              <a:gd name="connsiteY0" fmla="*/ 0 h 2985559"/>
              <a:gd name="connsiteX1" fmla="*/ 725751 w 1571571"/>
              <a:gd name="connsiteY1" fmla="*/ 655320 h 2985559"/>
              <a:gd name="connsiteX2" fmla="*/ 108531 w 1571571"/>
              <a:gd name="connsiteY2" fmla="*/ 1744980 h 2985559"/>
              <a:gd name="connsiteX3" fmla="*/ 74562 w 1571571"/>
              <a:gd name="connsiteY3" fmla="*/ 2985559 h 2985559"/>
              <a:gd name="connsiteX0" fmla="*/ 1571571 w 1571571"/>
              <a:gd name="connsiteY0" fmla="*/ 0 h 2985559"/>
              <a:gd name="connsiteX1" fmla="*/ 725751 w 1571571"/>
              <a:gd name="connsiteY1" fmla="*/ 655320 h 2985559"/>
              <a:gd name="connsiteX2" fmla="*/ 108531 w 1571571"/>
              <a:gd name="connsiteY2" fmla="*/ 1744980 h 2985559"/>
              <a:gd name="connsiteX3" fmla="*/ 74562 w 1571571"/>
              <a:gd name="connsiteY3" fmla="*/ 2985559 h 2985559"/>
              <a:gd name="connsiteX0" fmla="*/ 1584750 w 1584750"/>
              <a:gd name="connsiteY0" fmla="*/ 0 h 2985559"/>
              <a:gd name="connsiteX1" fmla="*/ 738930 w 1584750"/>
              <a:gd name="connsiteY1" fmla="*/ 655320 h 2985559"/>
              <a:gd name="connsiteX2" fmla="*/ 121710 w 1584750"/>
              <a:gd name="connsiteY2" fmla="*/ 1744980 h 2985559"/>
              <a:gd name="connsiteX3" fmla="*/ 13179 w 1584750"/>
              <a:gd name="connsiteY3" fmla="*/ 2985559 h 2985559"/>
              <a:gd name="connsiteX0" fmla="*/ 1583998 w 1583998"/>
              <a:gd name="connsiteY0" fmla="*/ 0 h 2985559"/>
              <a:gd name="connsiteX1" fmla="*/ 738178 w 1583998"/>
              <a:gd name="connsiteY1" fmla="*/ 655320 h 2985559"/>
              <a:gd name="connsiteX2" fmla="*/ 120958 w 1583998"/>
              <a:gd name="connsiteY2" fmla="*/ 1744980 h 2985559"/>
              <a:gd name="connsiteX3" fmla="*/ 12427 w 1583998"/>
              <a:gd name="connsiteY3" fmla="*/ 2985559 h 2985559"/>
              <a:gd name="connsiteX0" fmla="*/ 1578973 w 1578973"/>
              <a:gd name="connsiteY0" fmla="*/ 0 h 2508761"/>
              <a:gd name="connsiteX1" fmla="*/ 733153 w 1578973"/>
              <a:gd name="connsiteY1" fmla="*/ 655320 h 2508761"/>
              <a:gd name="connsiteX2" fmla="*/ 115933 w 1578973"/>
              <a:gd name="connsiteY2" fmla="*/ 1744980 h 2508761"/>
              <a:gd name="connsiteX3" fmla="*/ 37555 w 1578973"/>
              <a:gd name="connsiteY3" fmla="*/ 2508761 h 2508761"/>
              <a:gd name="connsiteX0" fmla="*/ 1578973 w 1578973"/>
              <a:gd name="connsiteY0" fmla="*/ 0 h 2508761"/>
              <a:gd name="connsiteX1" fmla="*/ 733153 w 1578973"/>
              <a:gd name="connsiteY1" fmla="*/ 655320 h 2508761"/>
              <a:gd name="connsiteX2" fmla="*/ 115933 w 1578973"/>
              <a:gd name="connsiteY2" fmla="*/ 1744980 h 2508761"/>
              <a:gd name="connsiteX3" fmla="*/ 37555 w 1578973"/>
              <a:gd name="connsiteY3" fmla="*/ 2508761 h 2508761"/>
              <a:gd name="connsiteX0" fmla="*/ 1547494 w 1547494"/>
              <a:gd name="connsiteY0" fmla="*/ 0 h 2508761"/>
              <a:gd name="connsiteX1" fmla="*/ 701674 w 1547494"/>
              <a:gd name="connsiteY1" fmla="*/ 655320 h 2508761"/>
              <a:gd name="connsiteX2" fmla="*/ 84454 w 1547494"/>
              <a:gd name="connsiteY2" fmla="*/ 1744980 h 2508761"/>
              <a:gd name="connsiteX3" fmla="*/ 6076 w 1547494"/>
              <a:gd name="connsiteY3" fmla="*/ 2508761 h 2508761"/>
              <a:gd name="connsiteX0" fmla="*/ 1547494 w 1547494"/>
              <a:gd name="connsiteY0" fmla="*/ 0 h 2465544"/>
              <a:gd name="connsiteX1" fmla="*/ 701674 w 1547494"/>
              <a:gd name="connsiteY1" fmla="*/ 655320 h 2465544"/>
              <a:gd name="connsiteX2" fmla="*/ 84454 w 1547494"/>
              <a:gd name="connsiteY2" fmla="*/ 1744980 h 2465544"/>
              <a:gd name="connsiteX3" fmla="*/ 0 w 1547494"/>
              <a:gd name="connsiteY3" fmla="*/ 2465544 h 246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7494" h="2465544">
                <a:moveTo>
                  <a:pt x="1547494" y="0"/>
                </a:moveTo>
                <a:cubicBezTo>
                  <a:pt x="1246504" y="182245"/>
                  <a:pt x="945514" y="364490"/>
                  <a:pt x="701674" y="655320"/>
                </a:cubicBezTo>
                <a:cubicBezTo>
                  <a:pt x="457834" y="946150"/>
                  <a:pt x="200387" y="1436073"/>
                  <a:pt x="84454" y="1744980"/>
                </a:cubicBezTo>
                <a:cubicBezTo>
                  <a:pt x="0" y="2060860"/>
                  <a:pt x="7137" y="2239133"/>
                  <a:pt x="0" y="2465544"/>
                </a:cubicBezTo>
              </a:path>
            </a:pathLst>
          </a:custGeom>
          <a:noFill/>
          <a:ln w="63500" cap="flat" cmpd="sng" algn="ctr">
            <a:solidFill>
              <a:srgbClr val="DC6E00"/>
            </a:solidFill>
            <a:prstDash val="solid"/>
            <a:round/>
            <a:headEnd type="oval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3179975" y="4069099"/>
            <a:ext cx="247446" cy="618"/>
          </a:xfrm>
          <a:prstGeom prst="line">
            <a:avLst/>
          </a:prstGeom>
          <a:noFill/>
          <a:ln w="63500" cap="flat" cmpd="sng" algn="ctr">
            <a:solidFill>
              <a:srgbClr val="DC6E00"/>
            </a:solidFill>
            <a:prstDash val="solid"/>
            <a:round/>
            <a:headEnd type="none" w="sm" len="sm"/>
            <a:tailEnd type="oval" w="sm" len="sm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2869223" y="4443953"/>
            <a:ext cx="422330" cy="0"/>
          </a:xfrm>
          <a:prstGeom prst="line">
            <a:avLst/>
          </a:prstGeom>
          <a:noFill/>
          <a:ln w="63500" cap="flat" cmpd="sng" algn="ctr">
            <a:solidFill>
              <a:srgbClr val="DC6E00"/>
            </a:solidFill>
            <a:prstDash val="solid"/>
            <a:round/>
            <a:headEnd type="none" w="sm" len="sm"/>
            <a:tailEnd type="oval" w="sm" len="sm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2531493" y="5062700"/>
            <a:ext cx="712601" cy="0"/>
          </a:xfrm>
          <a:prstGeom prst="line">
            <a:avLst/>
          </a:prstGeom>
          <a:noFill/>
          <a:ln w="63500" cap="flat" cmpd="sng" algn="ctr">
            <a:solidFill>
              <a:srgbClr val="DC6E00"/>
            </a:solidFill>
            <a:prstDash val="solid"/>
            <a:round/>
            <a:headEnd type="none" w="sm" len="sm"/>
            <a:tailEnd type="oval" w="sm" len="sm"/>
          </a:ln>
          <a:effectLst/>
        </p:spPr>
      </p:cxnSp>
      <p:sp>
        <p:nvSpPr>
          <p:cNvPr id="59" name="Freeform 58"/>
          <p:cNvSpPr/>
          <p:nvPr/>
        </p:nvSpPr>
        <p:spPr bwMode="auto">
          <a:xfrm>
            <a:off x="2582993" y="4485485"/>
            <a:ext cx="719140" cy="1473314"/>
          </a:xfrm>
          <a:custGeom>
            <a:avLst/>
            <a:gdLst>
              <a:gd name="connsiteX0" fmla="*/ 238125 w 257175"/>
              <a:gd name="connsiteY0" fmla="*/ 0 h 654050"/>
              <a:gd name="connsiteX1" fmla="*/ 3175 w 257175"/>
              <a:gd name="connsiteY1" fmla="*/ 533400 h 654050"/>
              <a:gd name="connsiteX2" fmla="*/ 257175 w 257175"/>
              <a:gd name="connsiteY2" fmla="*/ 654050 h 654050"/>
              <a:gd name="connsiteX0" fmla="*/ 902498 w 902498"/>
              <a:gd name="connsiteY0" fmla="*/ 0 h 1637015"/>
              <a:gd name="connsiteX1" fmla="*/ 667548 w 902498"/>
              <a:gd name="connsiteY1" fmla="*/ 533400 h 1637015"/>
              <a:gd name="connsiteX2" fmla="*/ 125413 w 902498"/>
              <a:gd name="connsiteY2" fmla="*/ 1637015 h 1637015"/>
              <a:gd name="connsiteX0" fmla="*/ 823912 w 823912"/>
              <a:gd name="connsiteY0" fmla="*/ 0 h 1637015"/>
              <a:gd name="connsiteX1" fmla="*/ 588962 w 823912"/>
              <a:gd name="connsiteY1" fmla="*/ 533400 h 1637015"/>
              <a:gd name="connsiteX2" fmla="*/ 46827 w 823912"/>
              <a:gd name="connsiteY2" fmla="*/ 1637015 h 1637015"/>
              <a:gd name="connsiteX0" fmla="*/ 777085 w 777085"/>
              <a:gd name="connsiteY0" fmla="*/ 0 h 1637015"/>
              <a:gd name="connsiteX1" fmla="*/ 0 w 777085"/>
              <a:gd name="connsiteY1" fmla="*/ 1637015 h 1637015"/>
              <a:gd name="connsiteX0" fmla="*/ 799045 w 799045"/>
              <a:gd name="connsiteY0" fmla="*/ 0 h 1637015"/>
              <a:gd name="connsiteX1" fmla="*/ 21960 w 799045"/>
              <a:gd name="connsiteY1" fmla="*/ 1637015 h 1637015"/>
              <a:gd name="connsiteX0" fmla="*/ 799045 w 799045"/>
              <a:gd name="connsiteY0" fmla="*/ 0 h 1637015"/>
              <a:gd name="connsiteX1" fmla="*/ 21960 w 799045"/>
              <a:gd name="connsiteY1" fmla="*/ 1637015 h 163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9045" h="1637015">
                <a:moveTo>
                  <a:pt x="799045" y="0"/>
                </a:moveTo>
                <a:cubicBezTo>
                  <a:pt x="508272" y="82931"/>
                  <a:pt x="0" y="596666"/>
                  <a:pt x="21960" y="1637015"/>
                </a:cubicBezTo>
              </a:path>
            </a:pathLst>
          </a:custGeom>
          <a:noFill/>
          <a:ln w="28575" cap="flat" cmpd="sng" algn="ctr">
            <a:solidFill>
              <a:srgbClr val="503D00"/>
            </a:solidFill>
            <a:prstDash val="solid"/>
            <a:round/>
            <a:headEnd type="oval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0" name="Freeform 59"/>
          <p:cNvSpPr/>
          <p:nvPr/>
        </p:nvSpPr>
        <p:spPr bwMode="auto">
          <a:xfrm>
            <a:off x="2288637" y="3208897"/>
            <a:ext cx="1767877" cy="2481597"/>
          </a:xfrm>
          <a:custGeom>
            <a:avLst/>
            <a:gdLst>
              <a:gd name="connsiteX0" fmla="*/ 2015067 w 2015067"/>
              <a:gd name="connsiteY0" fmla="*/ 0 h 3022600"/>
              <a:gd name="connsiteX1" fmla="*/ 389467 w 2015067"/>
              <a:gd name="connsiteY1" fmla="*/ 1447800 h 3022600"/>
              <a:gd name="connsiteX2" fmla="*/ 2117 w 2015067"/>
              <a:gd name="connsiteY2" fmla="*/ 2762250 h 3022600"/>
              <a:gd name="connsiteX3" fmla="*/ 376767 w 2015067"/>
              <a:gd name="connsiteY3" fmla="*/ 3009900 h 3022600"/>
              <a:gd name="connsiteX0" fmla="*/ 2048933 w 2048933"/>
              <a:gd name="connsiteY0" fmla="*/ 0 h 3384706"/>
              <a:gd name="connsiteX1" fmla="*/ 423333 w 2048933"/>
              <a:gd name="connsiteY1" fmla="*/ 1447800 h 3384706"/>
              <a:gd name="connsiteX2" fmla="*/ 35983 w 2048933"/>
              <a:gd name="connsiteY2" fmla="*/ 2762250 h 3384706"/>
              <a:gd name="connsiteX3" fmla="*/ 207433 w 2048933"/>
              <a:gd name="connsiteY3" fmla="*/ 3378356 h 3384706"/>
              <a:gd name="connsiteX0" fmla="*/ 2048933 w 2048933"/>
              <a:gd name="connsiteY0" fmla="*/ 0 h 3378356"/>
              <a:gd name="connsiteX1" fmla="*/ 423333 w 2048933"/>
              <a:gd name="connsiteY1" fmla="*/ 1447800 h 3378356"/>
              <a:gd name="connsiteX2" fmla="*/ 35983 w 2048933"/>
              <a:gd name="connsiteY2" fmla="*/ 2762250 h 3378356"/>
              <a:gd name="connsiteX3" fmla="*/ 207433 w 2048933"/>
              <a:gd name="connsiteY3" fmla="*/ 3378356 h 3378356"/>
              <a:gd name="connsiteX0" fmla="*/ 2083505 w 2083505"/>
              <a:gd name="connsiteY0" fmla="*/ 0 h 3455300"/>
              <a:gd name="connsiteX1" fmla="*/ 457905 w 2083505"/>
              <a:gd name="connsiteY1" fmla="*/ 1447800 h 3455300"/>
              <a:gd name="connsiteX2" fmla="*/ 70555 w 2083505"/>
              <a:gd name="connsiteY2" fmla="*/ 2762250 h 3455300"/>
              <a:gd name="connsiteX3" fmla="*/ 34572 w 2083505"/>
              <a:gd name="connsiteY3" fmla="*/ 3455300 h 3455300"/>
              <a:gd name="connsiteX0" fmla="*/ 2083505 w 2083505"/>
              <a:gd name="connsiteY0" fmla="*/ 0 h 3455300"/>
              <a:gd name="connsiteX1" fmla="*/ 457905 w 2083505"/>
              <a:gd name="connsiteY1" fmla="*/ 1447800 h 3455300"/>
              <a:gd name="connsiteX2" fmla="*/ 70555 w 2083505"/>
              <a:gd name="connsiteY2" fmla="*/ 2762250 h 3455300"/>
              <a:gd name="connsiteX3" fmla="*/ 34572 w 2083505"/>
              <a:gd name="connsiteY3" fmla="*/ 3455300 h 3455300"/>
              <a:gd name="connsiteX0" fmla="*/ 2083505 w 2083505"/>
              <a:gd name="connsiteY0" fmla="*/ 0 h 3455300"/>
              <a:gd name="connsiteX1" fmla="*/ 457905 w 2083505"/>
              <a:gd name="connsiteY1" fmla="*/ 1447800 h 3455300"/>
              <a:gd name="connsiteX2" fmla="*/ 70555 w 2083505"/>
              <a:gd name="connsiteY2" fmla="*/ 2762250 h 3455300"/>
              <a:gd name="connsiteX3" fmla="*/ 34572 w 2083505"/>
              <a:gd name="connsiteY3" fmla="*/ 3455300 h 3455300"/>
              <a:gd name="connsiteX0" fmla="*/ 2083505 w 2083505"/>
              <a:gd name="connsiteY0" fmla="*/ 0 h 3455300"/>
              <a:gd name="connsiteX1" fmla="*/ 457905 w 2083505"/>
              <a:gd name="connsiteY1" fmla="*/ 1447800 h 3455300"/>
              <a:gd name="connsiteX2" fmla="*/ 70555 w 2083505"/>
              <a:gd name="connsiteY2" fmla="*/ 2762250 h 3455300"/>
              <a:gd name="connsiteX3" fmla="*/ 34572 w 2083505"/>
              <a:gd name="connsiteY3" fmla="*/ 3455300 h 3455300"/>
              <a:gd name="connsiteX0" fmla="*/ 2083505 w 2083505"/>
              <a:gd name="connsiteY0" fmla="*/ 0 h 3455300"/>
              <a:gd name="connsiteX1" fmla="*/ 457905 w 2083505"/>
              <a:gd name="connsiteY1" fmla="*/ 1447800 h 3455300"/>
              <a:gd name="connsiteX2" fmla="*/ 70555 w 2083505"/>
              <a:gd name="connsiteY2" fmla="*/ 2762250 h 3455300"/>
              <a:gd name="connsiteX3" fmla="*/ 34572 w 2083505"/>
              <a:gd name="connsiteY3" fmla="*/ 3455300 h 3455300"/>
              <a:gd name="connsiteX0" fmla="*/ 2100173 w 2100173"/>
              <a:gd name="connsiteY0" fmla="*/ 0 h 3455300"/>
              <a:gd name="connsiteX1" fmla="*/ 474573 w 2100173"/>
              <a:gd name="connsiteY1" fmla="*/ 1447800 h 3455300"/>
              <a:gd name="connsiteX2" fmla="*/ 70555 w 2100173"/>
              <a:gd name="connsiteY2" fmla="*/ 2809476 h 3455300"/>
              <a:gd name="connsiteX3" fmla="*/ 51240 w 2100173"/>
              <a:gd name="connsiteY3" fmla="*/ 3455300 h 3455300"/>
              <a:gd name="connsiteX0" fmla="*/ 2064544 w 2064544"/>
              <a:gd name="connsiteY0" fmla="*/ 0 h 3455300"/>
              <a:gd name="connsiteX1" fmla="*/ 438944 w 2064544"/>
              <a:gd name="connsiteY1" fmla="*/ 1447800 h 3455300"/>
              <a:gd name="connsiteX2" fmla="*/ 34926 w 2064544"/>
              <a:gd name="connsiteY2" fmla="*/ 2809476 h 3455300"/>
              <a:gd name="connsiteX3" fmla="*/ 15611 w 2064544"/>
              <a:gd name="connsiteY3" fmla="*/ 3455300 h 3455300"/>
              <a:gd name="connsiteX0" fmla="*/ 2048933 w 2048933"/>
              <a:gd name="connsiteY0" fmla="*/ 0 h 3455300"/>
              <a:gd name="connsiteX1" fmla="*/ 423333 w 2048933"/>
              <a:gd name="connsiteY1" fmla="*/ 1447800 h 3455300"/>
              <a:gd name="connsiteX2" fmla="*/ 19315 w 2048933"/>
              <a:gd name="connsiteY2" fmla="*/ 2809476 h 3455300"/>
              <a:gd name="connsiteX3" fmla="*/ 0 w 2048933"/>
              <a:gd name="connsiteY3" fmla="*/ 3455300 h 3455300"/>
              <a:gd name="connsiteX0" fmla="*/ 2047876 w 2047876"/>
              <a:gd name="connsiteY0" fmla="*/ 0 h 3139952"/>
              <a:gd name="connsiteX1" fmla="*/ 422276 w 2047876"/>
              <a:gd name="connsiteY1" fmla="*/ 1447800 h 3139952"/>
              <a:gd name="connsiteX2" fmla="*/ 18258 w 2047876"/>
              <a:gd name="connsiteY2" fmla="*/ 2809476 h 3139952"/>
              <a:gd name="connsiteX3" fmla="*/ 41275 w 2047876"/>
              <a:gd name="connsiteY3" fmla="*/ 3004274 h 3139952"/>
              <a:gd name="connsiteX0" fmla="*/ 2047876 w 2047876"/>
              <a:gd name="connsiteY0" fmla="*/ 0 h 3139952"/>
              <a:gd name="connsiteX1" fmla="*/ 422276 w 2047876"/>
              <a:gd name="connsiteY1" fmla="*/ 1447800 h 3139952"/>
              <a:gd name="connsiteX2" fmla="*/ 18258 w 2047876"/>
              <a:gd name="connsiteY2" fmla="*/ 2809476 h 3139952"/>
              <a:gd name="connsiteX3" fmla="*/ 0 w 2047876"/>
              <a:gd name="connsiteY3" fmla="*/ 3004274 h 3139952"/>
              <a:gd name="connsiteX0" fmla="*/ 2047876 w 2047876"/>
              <a:gd name="connsiteY0" fmla="*/ 0 h 3139952"/>
              <a:gd name="connsiteX1" fmla="*/ 422276 w 2047876"/>
              <a:gd name="connsiteY1" fmla="*/ 1447800 h 3139952"/>
              <a:gd name="connsiteX2" fmla="*/ 18258 w 2047876"/>
              <a:gd name="connsiteY2" fmla="*/ 2809476 h 3139952"/>
              <a:gd name="connsiteX3" fmla="*/ 0 w 2047876"/>
              <a:gd name="connsiteY3" fmla="*/ 3004274 h 3139952"/>
              <a:gd name="connsiteX0" fmla="*/ 2050802 w 2050802"/>
              <a:gd name="connsiteY0" fmla="*/ 0 h 3139952"/>
              <a:gd name="connsiteX1" fmla="*/ 425202 w 2050802"/>
              <a:gd name="connsiteY1" fmla="*/ 1447800 h 3139952"/>
              <a:gd name="connsiteX2" fmla="*/ 21184 w 2050802"/>
              <a:gd name="connsiteY2" fmla="*/ 2809476 h 3139952"/>
              <a:gd name="connsiteX3" fmla="*/ 2926 w 2050802"/>
              <a:gd name="connsiteY3" fmla="*/ 3004274 h 3139952"/>
              <a:gd name="connsiteX0" fmla="*/ 2050802 w 2050802"/>
              <a:gd name="connsiteY0" fmla="*/ 0 h 3139952"/>
              <a:gd name="connsiteX1" fmla="*/ 425202 w 2050802"/>
              <a:gd name="connsiteY1" fmla="*/ 1447800 h 3139952"/>
              <a:gd name="connsiteX2" fmla="*/ 21184 w 2050802"/>
              <a:gd name="connsiteY2" fmla="*/ 2809476 h 3139952"/>
              <a:gd name="connsiteX3" fmla="*/ 2926 w 2050802"/>
              <a:gd name="connsiteY3" fmla="*/ 3004274 h 3139952"/>
              <a:gd name="connsiteX0" fmla="*/ 2050802 w 2050802"/>
              <a:gd name="connsiteY0" fmla="*/ 0 h 3139952"/>
              <a:gd name="connsiteX1" fmla="*/ 425202 w 2050802"/>
              <a:gd name="connsiteY1" fmla="*/ 1447800 h 3139952"/>
              <a:gd name="connsiteX2" fmla="*/ 21184 w 2050802"/>
              <a:gd name="connsiteY2" fmla="*/ 2809476 h 3139952"/>
              <a:gd name="connsiteX3" fmla="*/ 2926 w 2050802"/>
              <a:gd name="connsiteY3" fmla="*/ 3004274 h 3139952"/>
              <a:gd name="connsiteX0" fmla="*/ 2050802 w 2050802"/>
              <a:gd name="connsiteY0" fmla="*/ 0 h 3139952"/>
              <a:gd name="connsiteX1" fmla="*/ 425202 w 2050802"/>
              <a:gd name="connsiteY1" fmla="*/ 1447800 h 3139952"/>
              <a:gd name="connsiteX2" fmla="*/ 21184 w 2050802"/>
              <a:gd name="connsiteY2" fmla="*/ 2809476 h 3139952"/>
              <a:gd name="connsiteX3" fmla="*/ 2926 w 2050802"/>
              <a:gd name="connsiteY3" fmla="*/ 3004274 h 3139952"/>
              <a:gd name="connsiteX0" fmla="*/ 2050802 w 2050802"/>
              <a:gd name="connsiteY0" fmla="*/ 0 h 3139952"/>
              <a:gd name="connsiteX1" fmla="*/ 425202 w 2050802"/>
              <a:gd name="connsiteY1" fmla="*/ 1447800 h 3139952"/>
              <a:gd name="connsiteX2" fmla="*/ 21184 w 2050802"/>
              <a:gd name="connsiteY2" fmla="*/ 2809476 h 3139952"/>
              <a:gd name="connsiteX3" fmla="*/ 2926 w 2050802"/>
              <a:gd name="connsiteY3" fmla="*/ 3004274 h 3139952"/>
              <a:gd name="connsiteX0" fmla="*/ 2047876 w 2047876"/>
              <a:gd name="connsiteY0" fmla="*/ 0 h 3139952"/>
              <a:gd name="connsiteX1" fmla="*/ 422276 w 2047876"/>
              <a:gd name="connsiteY1" fmla="*/ 1447800 h 3139952"/>
              <a:gd name="connsiteX2" fmla="*/ 18258 w 2047876"/>
              <a:gd name="connsiteY2" fmla="*/ 2809476 h 3139952"/>
              <a:gd name="connsiteX3" fmla="*/ 41025 w 2047876"/>
              <a:gd name="connsiteY3" fmla="*/ 3055446 h 3139952"/>
              <a:gd name="connsiteX0" fmla="*/ 2047876 w 2047876"/>
              <a:gd name="connsiteY0" fmla="*/ 0 h 3139952"/>
              <a:gd name="connsiteX1" fmla="*/ 422276 w 2047876"/>
              <a:gd name="connsiteY1" fmla="*/ 1447800 h 3139952"/>
              <a:gd name="connsiteX2" fmla="*/ 18258 w 2047876"/>
              <a:gd name="connsiteY2" fmla="*/ 2809476 h 3139952"/>
              <a:gd name="connsiteX3" fmla="*/ 101599 w 2047876"/>
              <a:gd name="connsiteY3" fmla="*/ 3004274 h 3139952"/>
              <a:gd name="connsiteX0" fmla="*/ 2070910 w 2070910"/>
              <a:gd name="connsiteY0" fmla="*/ 0 h 3253581"/>
              <a:gd name="connsiteX1" fmla="*/ 445310 w 2070910"/>
              <a:gd name="connsiteY1" fmla="*/ 1447800 h 3253581"/>
              <a:gd name="connsiteX2" fmla="*/ 41292 w 2070910"/>
              <a:gd name="connsiteY2" fmla="*/ 2809476 h 3253581"/>
              <a:gd name="connsiteX3" fmla="*/ 2926 w 2070910"/>
              <a:gd name="connsiteY3" fmla="*/ 3253581 h 3253581"/>
              <a:gd name="connsiteX0" fmla="*/ 2029618 w 2029618"/>
              <a:gd name="connsiteY0" fmla="*/ 0 h 2809476"/>
              <a:gd name="connsiteX1" fmla="*/ 404018 w 2029618"/>
              <a:gd name="connsiteY1" fmla="*/ 1447800 h 2809476"/>
              <a:gd name="connsiteX2" fmla="*/ 0 w 2029618"/>
              <a:gd name="connsiteY2" fmla="*/ 2809476 h 2809476"/>
              <a:gd name="connsiteX0" fmla="*/ 2029618 w 2029618"/>
              <a:gd name="connsiteY0" fmla="*/ 0 h 3004274"/>
              <a:gd name="connsiteX1" fmla="*/ 404018 w 2029618"/>
              <a:gd name="connsiteY1" fmla="*/ 1447800 h 3004274"/>
              <a:gd name="connsiteX2" fmla="*/ 0 w 2029618"/>
              <a:gd name="connsiteY2" fmla="*/ 3004274 h 3004274"/>
              <a:gd name="connsiteX0" fmla="*/ 2029618 w 2029618"/>
              <a:gd name="connsiteY0" fmla="*/ 0 h 3004274"/>
              <a:gd name="connsiteX1" fmla="*/ 404018 w 2029618"/>
              <a:gd name="connsiteY1" fmla="*/ 1447800 h 3004274"/>
              <a:gd name="connsiteX2" fmla="*/ 0 w 2029618"/>
              <a:gd name="connsiteY2" fmla="*/ 3004274 h 300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9618" h="3004274">
                <a:moveTo>
                  <a:pt x="2029618" y="0"/>
                </a:moveTo>
                <a:cubicBezTo>
                  <a:pt x="1384564" y="493712"/>
                  <a:pt x="742288" y="947088"/>
                  <a:pt x="404018" y="1447800"/>
                </a:cubicBezTo>
                <a:cubicBezTo>
                  <a:pt x="65748" y="1948512"/>
                  <a:pt x="5467" y="2684534"/>
                  <a:pt x="0" y="3004274"/>
                </a:cubicBezTo>
              </a:path>
            </a:pathLst>
          </a:custGeom>
          <a:noFill/>
          <a:ln w="63500" cap="flat" cmpd="sng" algn="ctr">
            <a:solidFill>
              <a:srgbClr val="7030A0"/>
            </a:solidFill>
            <a:prstDash val="solid"/>
            <a:round/>
            <a:headEnd type="oval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3026381" y="4032013"/>
            <a:ext cx="408919" cy="0"/>
          </a:xfrm>
          <a:prstGeom prst="line">
            <a:avLst/>
          </a:prstGeom>
          <a:noFill/>
          <a:ln w="63500" cap="flat" cmpd="sng" algn="ctr">
            <a:solidFill>
              <a:srgbClr val="7030A0"/>
            </a:solidFill>
            <a:prstDash val="solid"/>
            <a:round/>
            <a:headEnd type="none" w="med" len="med"/>
            <a:tailEnd type="oval" w="sm" len="sm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 flipH="1">
            <a:off x="2282288" y="5665094"/>
            <a:ext cx="474582" cy="0"/>
          </a:xfrm>
          <a:prstGeom prst="line">
            <a:avLst/>
          </a:prstGeom>
          <a:noFill/>
          <a:ln w="63500" cap="flat" cmpd="sng" algn="ctr">
            <a:solidFill>
              <a:srgbClr val="7030A0"/>
            </a:solidFill>
            <a:prstDash val="solid"/>
            <a:round/>
            <a:headEnd type="oval" w="sm" len="sm"/>
            <a:tailEnd type="none" w="sm" len="sm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 flipH="1" flipV="1">
            <a:off x="2500764" y="5600305"/>
            <a:ext cx="304964" cy="0"/>
          </a:xfrm>
          <a:prstGeom prst="line">
            <a:avLst/>
          </a:prstGeom>
          <a:noFill/>
          <a:ln w="63500" cap="flat" cmpd="sng" algn="ctr">
            <a:solidFill>
              <a:srgbClr val="DC6E00"/>
            </a:solidFill>
            <a:prstDash val="solid"/>
            <a:round/>
            <a:headEnd type="oval" w="sm" len="sm"/>
            <a:tailEnd type="none" w="sm" len="sm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flipV="1">
            <a:off x="2641337" y="5108420"/>
            <a:ext cx="649367" cy="0"/>
          </a:xfrm>
          <a:prstGeom prst="line">
            <a:avLst/>
          </a:prstGeom>
          <a:noFill/>
          <a:ln w="38100" cap="flat" cmpd="sng" algn="ctr">
            <a:solidFill>
              <a:srgbClr val="FEEC00"/>
            </a:solidFill>
            <a:prstDash val="solid"/>
            <a:round/>
            <a:headEnd type="none" w="sm" len="med"/>
            <a:tailEnd type="oval" w="sm" len="sm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2760662" y="5062700"/>
            <a:ext cx="518400" cy="0"/>
          </a:xfrm>
          <a:prstGeom prst="line">
            <a:avLst/>
          </a:prstGeom>
          <a:noFill/>
          <a:ln w="28575" cap="flat" cmpd="sng" algn="ctr">
            <a:solidFill>
              <a:srgbClr val="503D00"/>
            </a:solidFill>
            <a:prstDash val="solid"/>
            <a:round/>
            <a:headEnd type="none" w="sm" len="sm"/>
            <a:tailEnd type="oval" w="sm" len="sm"/>
          </a:ln>
          <a:effectLst/>
        </p:spPr>
      </p:cxnSp>
      <p:sp>
        <p:nvSpPr>
          <p:cNvPr id="92" name="Line Callout 1 (Border and Accent Bar) 91"/>
          <p:cNvSpPr/>
          <p:nvPr/>
        </p:nvSpPr>
        <p:spPr bwMode="auto">
          <a:xfrm flipH="1">
            <a:off x="5245100" y="2930673"/>
            <a:ext cx="1458493" cy="635720"/>
          </a:xfrm>
          <a:prstGeom prst="accentBorderCallout1">
            <a:avLst>
              <a:gd name="adj1" fmla="val 11824"/>
              <a:gd name="adj2" fmla="val -60"/>
              <a:gd name="adj3" fmla="val 24417"/>
              <a:gd name="adj4" fmla="val -23122"/>
            </a:avLst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fr-FR" sz="1000" b="1" dirty="0" err="1" smtClean="0">
                <a:solidFill>
                  <a:srgbClr val="000000"/>
                </a:solidFill>
                <a:latin typeface="Arial"/>
              </a:rPr>
              <a:t>Casanearshore</a:t>
            </a:r>
            <a:endParaRPr lang="fr-FR" sz="1000" b="1" dirty="0" smtClean="0">
              <a:solidFill>
                <a:srgbClr val="000000"/>
              </a:solidFill>
              <a:latin typeface="Arial"/>
            </a:endParaRPr>
          </a:p>
          <a:p>
            <a:pPr marL="88900" lvl="1" indent="-88900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000" dirty="0" smtClean="0">
                <a:solidFill>
                  <a:srgbClr val="000000"/>
                </a:solidFill>
              </a:rPr>
              <a:t>Bureaux construits </a:t>
            </a:r>
            <a:r>
              <a:rPr lang="fr-FR" sz="1000" dirty="0" smtClean="0">
                <a:solidFill>
                  <a:srgbClr val="000000"/>
                </a:solidFill>
                <a:latin typeface="Arial"/>
              </a:rPr>
              <a:t>: 169 000 m²</a:t>
            </a:r>
          </a:p>
        </p:txBody>
      </p:sp>
      <p:sp>
        <p:nvSpPr>
          <p:cNvPr id="93" name="Line Callout 1 (Border and Accent Bar) 92"/>
          <p:cNvSpPr/>
          <p:nvPr/>
        </p:nvSpPr>
        <p:spPr bwMode="auto">
          <a:xfrm flipH="1">
            <a:off x="5575299" y="2088736"/>
            <a:ext cx="1470175" cy="635720"/>
          </a:xfrm>
          <a:prstGeom prst="accentBorderCallout1">
            <a:avLst>
              <a:gd name="adj1" fmla="val 30043"/>
              <a:gd name="adj2" fmla="val -68"/>
              <a:gd name="adj3" fmla="val 143869"/>
              <a:gd name="adj4" fmla="val -13327"/>
            </a:avLst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fr-FR" sz="1000" b="1" dirty="0" smtClean="0">
                <a:solidFill>
                  <a:srgbClr val="000000"/>
                </a:solidFill>
                <a:latin typeface="Arial"/>
              </a:rPr>
              <a:t>Rabat </a:t>
            </a:r>
            <a:r>
              <a:rPr lang="fr-FR" sz="1000" b="1" dirty="0" err="1" smtClean="0">
                <a:solidFill>
                  <a:srgbClr val="000000"/>
                </a:solidFill>
                <a:latin typeface="Arial"/>
              </a:rPr>
              <a:t>Technopolis</a:t>
            </a:r>
            <a:endParaRPr lang="fr-FR" sz="1000" b="1" dirty="0" smtClean="0">
              <a:solidFill>
                <a:srgbClr val="000000"/>
              </a:solidFill>
              <a:latin typeface="Arial"/>
            </a:endParaRPr>
          </a:p>
          <a:p>
            <a:pPr marL="88900" lvl="1" indent="-88900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000" dirty="0" smtClean="0">
                <a:solidFill>
                  <a:srgbClr val="000000"/>
                </a:solidFill>
              </a:rPr>
              <a:t>Bureaux construits : 60 000 m²</a:t>
            </a:r>
          </a:p>
        </p:txBody>
      </p:sp>
      <p:sp>
        <p:nvSpPr>
          <p:cNvPr id="94" name="Line Callout 1 (Border and Accent Bar) 93"/>
          <p:cNvSpPr/>
          <p:nvPr/>
        </p:nvSpPr>
        <p:spPr bwMode="auto">
          <a:xfrm rot="16200000">
            <a:off x="8087122" y="1430214"/>
            <a:ext cx="556865" cy="1391789"/>
          </a:xfrm>
          <a:prstGeom prst="accentBorderCallout1">
            <a:avLst>
              <a:gd name="adj1" fmla="val 20606"/>
              <a:gd name="adj2" fmla="val -387"/>
              <a:gd name="adj3" fmla="val -11882"/>
              <a:gd name="adj4" fmla="val -31347"/>
            </a:avLst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36000" tIns="45718" rIns="36000" bIns="4571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fr-FR" sz="1000" b="1" dirty="0" smtClean="0">
                <a:solidFill>
                  <a:srgbClr val="000000"/>
                </a:solidFill>
                <a:latin typeface="Arial"/>
              </a:rPr>
              <a:t>Tétouan Shore</a:t>
            </a:r>
          </a:p>
          <a:p>
            <a:pPr marL="88900" lvl="1" indent="-88900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000" dirty="0" smtClean="0">
                <a:solidFill>
                  <a:srgbClr val="000000"/>
                </a:solidFill>
              </a:rPr>
              <a:t>Bureaux construits : </a:t>
            </a:r>
            <a:r>
              <a:rPr lang="fr-FR" sz="1000" dirty="0" smtClean="0">
                <a:solidFill>
                  <a:srgbClr val="000000"/>
                </a:solidFill>
                <a:latin typeface="Arial"/>
              </a:rPr>
              <a:t>20 000 m</a:t>
            </a:r>
            <a:r>
              <a:rPr lang="fr-FR" sz="1000" baseline="30000" dirty="0" smtClean="0">
                <a:solidFill>
                  <a:srgbClr val="000000"/>
                </a:solidFill>
                <a:latin typeface="Arial"/>
              </a:rPr>
              <a:t>2</a:t>
            </a:r>
            <a:r>
              <a:rPr lang="fr-FR" sz="1000" dirty="0" smtClean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grpSp>
        <p:nvGrpSpPr>
          <p:cNvPr id="96" name="Group 51"/>
          <p:cNvGrpSpPr/>
          <p:nvPr/>
        </p:nvGrpSpPr>
        <p:grpSpPr>
          <a:xfrm>
            <a:off x="5483266" y="2533157"/>
            <a:ext cx="2707218" cy="2903483"/>
            <a:chOff x="2922451" y="1454281"/>
            <a:chExt cx="3867455" cy="4147833"/>
          </a:xfrm>
        </p:grpSpPr>
        <p:sp>
          <p:nvSpPr>
            <p:cNvPr id="104" name="Freeform 437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2451" y="3838122"/>
              <a:ext cx="2093404" cy="1763992"/>
            </a:xfrm>
            <a:custGeom>
              <a:avLst/>
              <a:gdLst/>
              <a:ahLst/>
              <a:cxnLst>
                <a:cxn ang="0">
                  <a:pos x="125" y="30"/>
                </a:cxn>
                <a:cxn ang="0">
                  <a:pos x="113" y="30"/>
                </a:cxn>
                <a:cxn ang="0">
                  <a:pos x="101" y="30"/>
                </a:cxn>
                <a:cxn ang="0">
                  <a:pos x="89" y="30"/>
                </a:cxn>
                <a:cxn ang="0">
                  <a:pos x="77" y="30"/>
                </a:cxn>
                <a:cxn ang="0">
                  <a:pos x="77" y="42"/>
                </a:cxn>
                <a:cxn ang="0">
                  <a:pos x="76" y="58"/>
                </a:cxn>
                <a:cxn ang="0">
                  <a:pos x="76" y="73"/>
                </a:cxn>
                <a:cxn ang="0">
                  <a:pos x="62" y="77"/>
                </a:cxn>
                <a:cxn ang="0">
                  <a:pos x="58" y="83"/>
                </a:cxn>
                <a:cxn ang="0">
                  <a:pos x="60" y="94"/>
                </a:cxn>
                <a:cxn ang="0">
                  <a:pos x="61" y="107"/>
                </a:cxn>
                <a:cxn ang="0">
                  <a:pos x="46" y="107"/>
                </a:cxn>
                <a:cxn ang="0">
                  <a:pos x="32" y="107"/>
                </a:cxn>
                <a:cxn ang="0">
                  <a:pos x="18" y="107"/>
                </a:cxn>
                <a:cxn ang="0">
                  <a:pos x="4" y="108"/>
                </a:cxn>
                <a:cxn ang="0">
                  <a:pos x="0" y="115"/>
                </a:cxn>
                <a:cxn ang="0">
                  <a:pos x="1" y="101"/>
                </a:cxn>
                <a:cxn ang="0">
                  <a:pos x="4" y="94"/>
                </a:cxn>
                <a:cxn ang="0">
                  <a:pos x="7" y="93"/>
                </a:cxn>
                <a:cxn ang="0">
                  <a:pos x="13" y="81"/>
                </a:cxn>
                <a:cxn ang="0">
                  <a:pos x="12" y="79"/>
                </a:cxn>
                <a:cxn ang="0">
                  <a:pos x="19" y="65"/>
                </a:cxn>
                <a:cxn ang="0">
                  <a:pos x="32" y="47"/>
                </a:cxn>
                <a:cxn ang="0">
                  <a:pos x="37" y="29"/>
                </a:cxn>
                <a:cxn ang="0">
                  <a:pos x="42" y="24"/>
                </a:cxn>
                <a:cxn ang="0">
                  <a:pos x="52" y="16"/>
                </a:cxn>
                <a:cxn ang="0">
                  <a:pos x="55" y="10"/>
                </a:cxn>
                <a:cxn ang="0">
                  <a:pos x="60" y="2"/>
                </a:cxn>
                <a:cxn ang="0">
                  <a:pos x="76" y="0"/>
                </a:cxn>
                <a:cxn ang="0">
                  <a:pos x="93" y="0"/>
                </a:cxn>
                <a:cxn ang="0">
                  <a:pos x="108" y="0"/>
                </a:cxn>
                <a:cxn ang="0">
                  <a:pos x="125" y="0"/>
                </a:cxn>
                <a:cxn ang="0">
                  <a:pos x="125" y="9"/>
                </a:cxn>
                <a:cxn ang="0">
                  <a:pos x="125" y="30"/>
                </a:cxn>
              </a:cxnLst>
              <a:rect l="0" t="0" r="r" b="b"/>
              <a:pathLst>
                <a:path w="125" h="115">
                  <a:moveTo>
                    <a:pt x="125" y="30"/>
                  </a:moveTo>
                  <a:lnTo>
                    <a:pt x="113" y="30"/>
                  </a:lnTo>
                  <a:lnTo>
                    <a:pt x="101" y="30"/>
                  </a:lnTo>
                  <a:lnTo>
                    <a:pt x="89" y="30"/>
                  </a:lnTo>
                  <a:lnTo>
                    <a:pt x="77" y="30"/>
                  </a:lnTo>
                  <a:lnTo>
                    <a:pt x="77" y="42"/>
                  </a:lnTo>
                  <a:lnTo>
                    <a:pt x="76" y="58"/>
                  </a:lnTo>
                  <a:lnTo>
                    <a:pt x="76" y="73"/>
                  </a:lnTo>
                  <a:lnTo>
                    <a:pt x="62" y="77"/>
                  </a:lnTo>
                  <a:lnTo>
                    <a:pt x="58" y="83"/>
                  </a:lnTo>
                  <a:lnTo>
                    <a:pt x="60" y="94"/>
                  </a:lnTo>
                  <a:lnTo>
                    <a:pt x="61" y="107"/>
                  </a:lnTo>
                  <a:lnTo>
                    <a:pt x="46" y="107"/>
                  </a:lnTo>
                  <a:lnTo>
                    <a:pt x="32" y="107"/>
                  </a:lnTo>
                  <a:lnTo>
                    <a:pt x="18" y="107"/>
                  </a:lnTo>
                  <a:lnTo>
                    <a:pt x="4" y="108"/>
                  </a:lnTo>
                  <a:lnTo>
                    <a:pt x="0" y="115"/>
                  </a:lnTo>
                  <a:lnTo>
                    <a:pt x="1" y="101"/>
                  </a:lnTo>
                  <a:lnTo>
                    <a:pt x="4" y="94"/>
                  </a:lnTo>
                  <a:lnTo>
                    <a:pt x="7" y="93"/>
                  </a:lnTo>
                  <a:lnTo>
                    <a:pt x="13" y="81"/>
                  </a:lnTo>
                  <a:lnTo>
                    <a:pt x="12" y="79"/>
                  </a:lnTo>
                  <a:lnTo>
                    <a:pt x="19" y="65"/>
                  </a:lnTo>
                  <a:lnTo>
                    <a:pt x="32" y="47"/>
                  </a:lnTo>
                  <a:lnTo>
                    <a:pt x="37" y="29"/>
                  </a:lnTo>
                  <a:lnTo>
                    <a:pt x="42" y="24"/>
                  </a:lnTo>
                  <a:lnTo>
                    <a:pt x="52" y="16"/>
                  </a:lnTo>
                  <a:lnTo>
                    <a:pt x="55" y="10"/>
                  </a:lnTo>
                  <a:lnTo>
                    <a:pt x="60" y="2"/>
                  </a:lnTo>
                  <a:lnTo>
                    <a:pt x="76" y="0"/>
                  </a:lnTo>
                  <a:lnTo>
                    <a:pt x="93" y="0"/>
                  </a:lnTo>
                  <a:lnTo>
                    <a:pt x="108" y="0"/>
                  </a:lnTo>
                  <a:lnTo>
                    <a:pt x="125" y="0"/>
                  </a:lnTo>
                  <a:lnTo>
                    <a:pt x="125" y="9"/>
                  </a:lnTo>
                  <a:lnTo>
                    <a:pt x="125" y="3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3392" eaLnBrk="0" hangingPunct="0">
                <a:spcBef>
                  <a:spcPct val="50000"/>
                </a:spcBef>
                <a:defRPr/>
              </a:pPr>
              <a:endParaRPr lang="fr-FR" sz="3200">
                <a:solidFill>
                  <a:srgbClr val="000000"/>
                </a:solidFill>
              </a:endParaRPr>
            </a:p>
          </p:txBody>
        </p:sp>
        <p:sp>
          <p:nvSpPr>
            <p:cNvPr id="105" name="Freeform 151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935835" y="1454281"/>
              <a:ext cx="2854071" cy="2460537"/>
            </a:xfrm>
            <a:custGeom>
              <a:avLst/>
              <a:gdLst/>
              <a:ahLst/>
              <a:cxnLst>
                <a:cxn ang="0">
                  <a:pos x="760" y="73"/>
                </a:cxn>
                <a:cxn ang="0">
                  <a:pos x="740" y="74"/>
                </a:cxn>
                <a:cxn ang="0">
                  <a:pos x="727" y="44"/>
                </a:cxn>
                <a:cxn ang="0">
                  <a:pos x="721" y="56"/>
                </a:cxn>
                <a:cxn ang="0">
                  <a:pos x="694" y="67"/>
                </a:cxn>
                <a:cxn ang="0">
                  <a:pos x="673" y="63"/>
                </a:cxn>
                <a:cxn ang="0">
                  <a:pos x="618" y="72"/>
                </a:cxn>
                <a:cxn ang="0">
                  <a:pos x="571" y="28"/>
                </a:cxn>
                <a:cxn ang="0">
                  <a:pos x="532" y="16"/>
                </a:cxn>
                <a:cxn ang="0">
                  <a:pos x="513" y="53"/>
                </a:cxn>
                <a:cxn ang="0">
                  <a:pos x="486" y="132"/>
                </a:cxn>
                <a:cxn ang="0">
                  <a:pos x="470" y="164"/>
                </a:cxn>
                <a:cxn ang="0">
                  <a:pos x="427" y="204"/>
                </a:cxn>
                <a:cxn ang="0">
                  <a:pos x="371" y="233"/>
                </a:cxn>
                <a:cxn ang="0">
                  <a:pos x="310" y="293"/>
                </a:cxn>
                <a:cxn ang="0">
                  <a:pos x="294" y="319"/>
                </a:cxn>
                <a:cxn ang="0">
                  <a:pos x="283" y="360"/>
                </a:cxn>
                <a:cxn ang="0">
                  <a:pos x="253" y="409"/>
                </a:cxn>
                <a:cxn ang="0">
                  <a:pos x="251" y="457"/>
                </a:cxn>
                <a:cxn ang="0">
                  <a:pos x="245" y="478"/>
                </a:cxn>
                <a:cxn ang="0">
                  <a:pos x="264" y="510"/>
                </a:cxn>
                <a:cxn ang="0">
                  <a:pos x="217" y="601"/>
                </a:cxn>
                <a:cxn ang="0">
                  <a:pos x="144" y="664"/>
                </a:cxn>
                <a:cxn ang="0">
                  <a:pos x="90" y="705"/>
                </a:cxn>
                <a:cxn ang="0">
                  <a:pos x="30" y="716"/>
                </a:cxn>
                <a:cxn ang="0">
                  <a:pos x="332" y="755"/>
                </a:cxn>
                <a:cxn ang="0">
                  <a:pos x="353" y="642"/>
                </a:cxn>
                <a:cxn ang="0">
                  <a:pos x="411" y="606"/>
                </a:cxn>
                <a:cxn ang="0">
                  <a:pos x="444" y="583"/>
                </a:cxn>
                <a:cxn ang="0">
                  <a:pos x="468" y="579"/>
                </a:cxn>
                <a:cxn ang="0">
                  <a:pos x="486" y="582"/>
                </a:cxn>
                <a:cxn ang="0">
                  <a:pos x="536" y="565"/>
                </a:cxn>
                <a:cxn ang="0">
                  <a:pos x="594" y="518"/>
                </a:cxn>
                <a:cxn ang="0">
                  <a:pos x="643" y="482"/>
                </a:cxn>
                <a:cxn ang="0">
                  <a:pos x="682" y="458"/>
                </a:cxn>
                <a:cxn ang="0">
                  <a:pos x="682" y="433"/>
                </a:cxn>
                <a:cxn ang="0">
                  <a:pos x="682" y="404"/>
                </a:cxn>
                <a:cxn ang="0">
                  <a:pos x="693" y="386"/>
                </a:cxn>
                <a:cxn ang="0">
                  <a:pos x="731" y="379"/>
                </a:cxn>
                <a:cxn ang="0">
                  <a:pos x="801" y="339"/>
                </a:cxn>
                <a:cxn ang="0">
                  <a:pos x="866" y="339"/>
                </a:cxn>
                <a:cxn ang="0">
                  <a:pos x="868" y="311"/>
                </a:cxn>
                <a:cxn ang="0">
                  <a:pos x="840" y="273"/>
                </a:cxn>
                <a:cxn ang="0">
                  <a:pos x="826" y="237"/>
                </a:cxn>
                <a:cxn ang="0">
                  <a:pos x="820" y="186"/>
                </a:cxn>
                <a:cxn ang="0">
                  <a:pos x="812" y="137"/>
                </a:cxn>
                <a:cxn ang="0">
                  <a:pos x="806" y="100"/>
                </a:cxn>
                <a:cxn ang="0">
                  <a:pos x="780" y="71"/>
                </a:cxn>
              </a:cxnLst>
              <a:rect l="0" t="0" r="r" b="b"/>
              <a:pathLst>
                <a:path w="875" h="757">
                  <a:moveTo>
                    <a:pt x="780" y="71"/>
                  </a:moveTo>
                  <a:cubicBezTo>
                    <a:pt x="775" y="71"/>
                    <a:pt x="772" y="73"/>
                    <a:pt x="772" y="73"/>
                  </a:cubicBezTo>
                  <a:cubicBezTo>
                    <a:pt x="772" y="70"/>
                    <a:pt x="767" y="71"/>
                    <a:pt x="767" y="71"/>
                  </a:cubicBezTo>
                  <a:cubicBezTo>
                    <a:pt x="764" y="67"/>
                    <a:pt x="760" y="73"/>
                    <a:pt x="760" y="73"/>
                  </a:cubicBezTo>
                  <a:cubicBezTo>
                    <a:pt x="755" y="79"/>
                    <a:pt x="746" y="73"/>
                    <a:pt x="746" y="73"/>
                  </a:cubicBezTo>
                  <a:cubicBezTo>
                    <a:pt x="736" y="67"/>
                    <a:pt x="736" y="65"/>
                    <a:pt x="736" y="65"/>
                  </a:cubicBezTo>
                  <a:cubicBezTo>
                    <a:pt x="734" y="62"/>
                    <a:pt x="733" y="65"/>
                    <a:pt x="733" y="65"/>
                  </a:cubicBezTo>
                  <a:cubicBezTo>
                    <a:pt x="734" y="70"/>
                    <a:pt x="740" y="74"/>
                    <a:pt x="740" y="74"/>
                  </a:cubicBezTo>
                  <a:cubicBezTo>
                    <a:pt x="735" y="76"/>
                    <a:pt x="732" y="70"/>
                    <a:pt x="732" y="70"/>
                  </a:cubicBezTo>
                  <a:cubicBezTo>
                    <a:pt x="730" y="63"/>
                    <a:pt x="733" y="62"/>
                    <a:pt x="733" y="62"/>
                  </a:cubicBezTo>
                  <a:cubicBezTo>
                    <a:pt x="728" y="55"/>
                    <a:pt x="728" y="49"/>
                    <a:pt x="728" y="49"/>
                  </a:cubicBezTo>
                  <a:cubicBezTo>
                    <a:pt x="729" y="44"/>
                    <a:pt x="727" y="44"/>
                    <a:pt x="727" y="44"/>
                  </a:cubicBezTo>
                  <a:cubicBezTo>
                    <a:pt x="725" y="45"/>
                    <a:pt x="723" y="53"/>
                    <a:pt x="723" y="53"/>
                  </a:cubicBezTo>
                  <a:lnTo>
                    <a:pt x="723" y="53"/>
                  </a:lnTo>
                  <a:lnTo>
                    <a:pt x="721" y="56"/>
                  </a:lnTo>
                  <a:lnTo>
                    <a:pt x="721" y="56"/>
                  </a:lnTo>
                  <a:cubicBezTo>
                    <a:pt x="720" y="61"/>
                    <a:pt x="716" y="59"/>
                    <a:pt x="716" y="59"/>
                  </a:cubicBezTo>
                  <a:cubicBezTo>
                    <a:pt x="711" y="66"/>
                    <a:pt x="704" y="67"/>
                    <a:pt x="704" y="67"/>
                  </a:cubicBezTo>
                  <a:cubicBezTo>
                    <a:pt x="701" y="71"/>
                    <a:pt x="694" y="67"/>
                    <a:pt x="694" y="67"/>
                  </a:cubicBezTo>
                  <a:lnTo>
                    <a:pt x="694" y="67"/>
                  </a:lnTo>
                  <a:lnTo>
                    <a:pt x="684" y="63"/>
                  </a:lnTo>
                  <a:lnTo>
                    <a:pt x="677" y="59"/>
                  </a:lnTo>
                  <a:lnTo>
                    <a:pt x="677" y="59"/>
                  </a:lnTo>
                  <a:cubicBezTo>
                    <a:pt x="674" y="59"/>
                    <a:pt x="673" y="63"/>
                    <a:pt x="673" y="63"/>
                  </a:cubicBezTo>
                  <a:cubicBezTo>
                    <a:pt x="669" y="69"/>
                    <a:pt x="665" y="66"/>
                    <a:pt x="665" y="66"/>
                  </a:cubicBezTo>
                  <a:cubicBezTo>
                    <a:pt x="659" y="59"/>
                    <a:pt x="651" y="66"/>
                    <a:pt x="651" y="66"/>
                  </a:cubicBezTo>
                  <a:cubicBezTo>
                    <a:pt x="640" y="67"/>
                    <a:pt x="634" y="73"/>
                    <a:pt x="634" y="73"/>
                  </a:cubicBezTo>
                  <a:cubicBezTo>
                    <a:pt x="625" y="72"/>
                    <a:pt x="618" y="72"/>
                    <a:pt x="618" y="72"/>
                  </a:cubicBezTo>
                  <a:cubicBezTo>
                    <a:pt x="606" y="66"/>
                    <a:pt x="597" y="59"/>
                    <a:pt x="597" y="59"/>
                  </a:cubicBezTo>
                  <a:cubicBezTo>
                    <a:pt x="590" y="54"/>
                    <a:pt x="583" y="48"/>
                    <a:pt x="583" y="48"/>
                  </a:cubicBezTo>
                  <a:cubicBezTo>
                    <a:pt x="579" y="41"/>
                    <a:pt x="572" y="37"/>
                    <a:pt x="572" y="37"/>
                  </a:cubicBezTo>
                  <a:cubicBezTo>
                    <a:pt x="570" y="34"/>
                    <a:pt x="571" y="28"/>
                    <a:pt x="571" y="28"/>
                  </a:cubicBezTo>
                  <a:cubicBezTo>
                    <a:pt x="564" y="22"/>
                    <a:pt x="566" y="11"/>
                    <a:pt x="566" y="11"/>
                  </a:cubicBezTo>
                  <a:cubicBezTo>
                    <a:pt x="567" y="0"/>
                    <a:pt x="557" y="6"/>
                    <a:pt x="557" y="6"/>
                  </a:cubicBezTo>
                  <a:cubicBezTo>
                    <a:pt x="552" y="7"/>
                    <a:pt x="548" y="12"/>
                    <a:pt x="548" y="12"/>
                  </a:cubicBezTo>
                  <a:cubicBezTo>
                    <a:pt x="535" y="12"/>
                    <a:pt x="532" y="16"/>
                    <a:pt x="532" y="16"/>
                  </a:cubicBezTo>
                  <a:cubicBezTo>
                    <a:pt x="522" y="15"/>
                    <a:pt x="524" y="21"/>
                    <a:pt x="524" y="21"/>
                  </a:cubicBezTo>
                  <a:cubicBezTo>
                    <a:pt x="520" y="26"/>
                    <a:pt x="521" y="30"/>
                    <a:pt x="521" y="30"/>
                  </a:cubicBezTo>
                  <a:cubicBezTo>
                    <a:pt x="521" y="35"/>
                    <a:pt x="519" y="38"/>
                    <a:pt x="519" y="38"/>
                  </a:cubicBezTo>
                  <a:cubicBezTo>
                    <a:pt x="518" y="44"/>
                    <a:pt x="513" y="53"/>
                    <a:pt x="513" y="53"/>
                  </a:cubicBezTo>
                  <a:cubicBezTo>
                    <a:pt x="512" y="57"/>
                    <a:pt x="512" y="65"/>
                    <a:pt x="512" y="65"/>
                  </a:cubicBezTo>
                  <a:cubicBezTo>
                    <a:pt x="512" y="69"/>
                    <a:pt x="497" y="109"/>
                    <a:pt x="497" y="109"/>
                  </a:cubicBezTo>
                  <a:lnTo>
                    <a:pt x="497" y="109"/>
                  </a:lnTo>
                  <a:lnTo>
                    <a:pt x="486" y="132"/>
                  </a:lnTo>
                  <a:lnTo>
                    <a:pt x="486" y="132"/>
                  </a:lnTo>
                  <a:cubicBezTo>
                    <a:pt x="486" y="134"/>
                    <a:pt x="479" y="146"/>
                    <a:pt x="479" y="146"/>
                  </a:cubicBezTo>
                  <a:lnTo>
                    <a:pt x="479" y="146"/>
                  </a:lnTo>
                  <a:lnTo>
                    <a:pt x="470" y="164"/>
                  </a:lnTo>
                  <a:lnTo>
                    <a:pt x="470" y="164"/>
                  </a:lnTo>
                  <a:cubicBezTo>
                    <a:pt x="463" y="178"/>
                    <a:pt x="454" y="184"/>
                    <a:pt x="454" y="184"/>
                  </a:cubicBezTo>
                  <a:lnTo>
                    <a:pt x="454" y="184"/>
                  </a:lnTo>
                  <a:lnTo>
                    <a:pt x="427" y="204"/>
                  </a:lnTo>
                  <a:lnTo>
                    <a:pt x="427" y="204"/>
                  </a:lnTo>
                  <a:cubicBezTo>
                    <a:pt x="417" y="212"/>
                    <a:pt x="405" y="216"/>
                    <a:pt x="405" y="216"/>
                  </a:cubicBezTo>
                  <a:cubicBezTo>
                    <a:pt x="400" y="223"/>
                    <a:pt x="385" y="229"/>
                    <a:pt x="385" y="229"/>
                  </a:cubicBezTo>
                  <a:cubicBezTo>
                    <a:pt x="377" y="229"/>
                    <a:pt x="371" y="233"/>
                    <a:pt x="371" y="233"/>
                  </a:cubicBezTo>
                  <a:cubicBezTo>
                    <a:pt x="360" y="236"/>
                    <a:pt x="355" y="244"/>
                    <a:pt x="355" y="244"/>
                  </a:cubicBezTo>
                  <a:cubicBezTo>
                    <a:pt x="350" y="249"/>
                    <a:pt x="350" y="243"/>
                    <a:pt x="344" y="249"/>
                  </a:cubicBezTo>
                  <a:cubicBezTo>
                    <a:pt x="337" y="256"/>
                    <a:pt x="339" y="260"/>
                    <a:pt x="339" y="260"/>
                  </a:cubicBezTo>
                  <a:cubicBezTo>
                    <a:pt x="334" y="268"/>
                    <a:pt x="310" y="293"/>
                    <a:pt x="310" y="293"/>
                  </a:cubicBezTo>
                  <a:lnTo>
                    <a:pt x="310" y="293"/>
                  </a:lnTo>
                  <a:lnTo>
                    <a:pt x="292" y="311"/>
                  </a:lnTo>
                  <a:lnTo>
                    <a:pt x="294" y="319"/>
                  </a:lnTo>
                  <a:lnTo>
                    <a:pt x="294" y="319"/>
                  </a:lnTo>
                  <a:cubicBezTo>
                    <a:pt x="290" y="325"/>
                    <a:pt x="291" y="332"/>
                    <a:pt x="291" y="332"/>
                  </a:cubicBezTo>
                  <a:cubicBezTo>
                    <a:pt x="294" y="345"/>
                    <a:pt x="290" y="347"/>
                    <a:pt x="290" y="347"/>
                  </a:cubicBezTo>
                  <a:cubicBezTo>
                    <a:pt x="288" y="353"/>
                    <a:pt x="283" y="360"/>
                    <a:pt x="283" y="360"/>
                  </a:cubicBezTo>
                  <a:lnTo>
                    <a:pt x="283" y="360"/>
                  </a:lnTo>
                  <a:lnTo>
                    <a:pt x="264" y="383"/>
                  </a:lnTo>
                  <a:lnTo>
                    <a:pt x="264" y="383"/>
                  </a:lnTo>
                  <a:cubicBezTo>
                    <a:pt x="265" y="390"/>
                    <a:pt x="257" y="401"/>
                    <a:pt x="257" y="401"/>
                  </a:cubicBezTo>
                  <a:cubicBezTo>
                    <a:pt x="257" y="404"/>
                    <a:pt x="253" y="409"/>
                    <a:pt x="253" y="409"/>
                  </a:cubicBezTo>
                  <a:cubicBezTo>
                    <a:pt x="247" y="413"/>
                    <a:pt x="252" y="419"/>
                    <a:pt x="252" y="419"/>
                  </a:cubicBezTo>
                  <a:cubicBezTo>
                    <a:pt x="253" y="434"/>
                    <a:pt x="250" y="435"/>
                    <a:pt x="250" y="435"/>
                  </a:cubicBezTo>
                  <a:cubicBezTo>
                    <a:pt x="247" y="436"/>
                    <a:pt x="249" y="442"/>
                    <a:pt x="249" y="442"/>
                  </a:cubicBezTo>
                  <a:cubicBezTo>
                    <a:pt x="251" y="445"/>
                    <a:pt x="251" y="457"/>
                    <a:pt x="251" y="457"/>
                  </a:cubicBezTo>
                  <a:cubicBezTo>
                    <a:pt x="250" y="468"/>
                    <a:pt x="248" y="475"/>
                    <a:pt x="248" y="475"/>
                  </a:cubicBezTo>
                  <a:lnTo>
                    <a:pt x="248" y="475"/>
                  </a:lnTo>
                  <a:lnTo>
                    <a:pt x="245" y="478"/>
                  </a:lnTo>
                  <a:lnTo>
                    <a:pt x="245" y="478"/>
                  </a:lnTo>
                  <a:cubicBezTo>
                    <a:pt x="244" y="485"/>
                    <a:pt x="249" y="484"/>
                    <a:pt x="249" y="484"/>
                  </a:cubicBezTo>
                  <a:cubicBezTo>
                    <a:pt x="254" y="484"/>
                    <a:pt x="255" y="491"/>
                    <a:pt x="255" y="491"/>
                  </a:cubicBezTo>
                  <a:cubicBezTo>
                    <a:pt x="257" y="493"/>
                    <a:pt x="259" y="499"/>
                    <a:pt x="259" y="499"/>
                  </a:cubicBezTo>
                  <a:cubicBezTo>
                    <a:pt x="265" y="507"/>
                    <a:pt x="264" y="510"/>
                    <a:pt x="264" y="510"/>
                  </a:cubicBezTo>
                  <a:cubicBezTo>
                    <a:pt x="265" y="516"/>
                    <a:pt x="257" y="533"/>
                    <a:pt x="257" y="533"/>
                  </a:cubicBezTo>
                  <a:cubicBezTo>
                    <a:pt x="254" y="545"/>
                    <a:pt x="249" y="554"/>
                    <a:pt x="249" y="554"/>
                  </a:cubicBezTo>
                  <a:cubicBezTo>
                    <a:pt x="230" y="576"/>
                    <a:pt x="230" y="580"/>
                    <a:pt x="230" y="580"/>
                  </a:cubicBezTo>
                  <a:cubicBezTo>
                    <a:pt x="230" y="586"/>
                    <a:pt x="217" y="601"/>
                    <a:pt x="217" y="601"/>
                  </a:cubicBezTo>
                  <a:cubicBezTo>
                    <a:pt x="201" y="615"/>
                    <a:pt x="198" y="625"/>
                    <a:pt x="198" y="625"/>
                  </a:cubicBezTo>
                  <a:cubicBezTo>
                    <a:pt x="194" y="632"/>
                    <a:pt x="174" y="640"/>
                    <a:pt x="174" y="640"/>
                  </a:cubicBezTo>
                  <a:cubicBezTo>
                    <a:pt x="148" y="656"/>
                    <a:pt x="152" y="659"/>
                    <a:pt x="152" y="659"/>
                  </a:cubicBezTo>
                  <a:cubicBezTo>
                    <a:pt x="149" y="658"/>
                    <a:pt x="144" y="664"/>
                    <a:pt x="144" y="664"/>
                  </a:cubicBezTo>
                  <a:cubicBezTo>
                    <a:pt x="133" y="673"/>
                    <a:pt x="131" y="678"/>
                    <a:pt x="131" y="678"/>
                  </a:cubicBezTo>
                  <a:cubicBezTo>
                    <a:pt x="130" y="681"/>
                    <a:pt x="127" y="684"/>
                    <a:pt x="127" y="684"/>
                  </a:cubicBezTo>
                  <a:cubicBezTo>
                    <a:pt x="125" y="686"/>
                    <a:pt x="121" y="692"/>
                    <a:pt x="121" y="692"/>
                  </a:cubicBezTo>
                  <a:cubicBezTo>
                    <a:pt x="116" y="689"/>
                    <a:pt x="90" y="705"/>
                    <a:pt x="90" y="705"/>
                  </a:cubicBezTo>
                  <a:cubicBezTo>
                    <a:pt x="82" y="704"/>
                    <a:pt x="74" y="710"/>
                    <a:pt x="68" y="710"/>
                  </a:cubicBezTo>
                  <a:cubicBezTo>
                    <a:pt x="60" y="713"/>
                    <a:pt x="56" y="712"/>
                    <a:pt x="56" y="712"/>
                  </a:cubicBezTo>
                  <a:cubicBezTo>
                    <a:pt x="50" y="714"/>
                    <a:pt x="45" y="717"/>
                    <a:pt x="45" y="717"/>
                  </a:cubicBezTo>
                  <a:cubicBezTo>
                    <a:pt x="35" y="717"/>
                    <a:pt x="30" y="716"/>
                    <a:pt x="30" y="716"/>
                  </a:cubicBezTo>
                  <a:cubicBezTo>
                    <a:pt x="22" y="712"/>
                    <a:pt x="17" y="720"/>
                    <a:pt x="17" y="720"/>
                  </a:cubicBezTo>
                  <a:cubicBezTo>
                    <a:pt x="14" y="725"/>
                    <a:pt x="8" y="732"/>
                    <a:pt x="8" y="732"/>
                  </a:cubicBezTo>
                  <a:cubicBezTo>
                    <a:pt x="0" y="735"/>
                    <a:pt x="0" y="741"/>
                    <a:pt x="0" y="741"/>
                  </a:cubicBezTo>
                  <a:cubicBezTo>
                    <a:pt x="248" y="757"/>
                    <a:pt x="332" y="755"/>
                    <a:pt x="332" y="755"/>
                  </a:cubicBezTo>
                  <a:lnTo>
                    <a:pt x="332" y="755"/>
                  </a:lnTo>
                  <a:lnTo>
                    <a:pt x="332" y="657"/>
                  </a:lnTo>
                  <a:lnTo>
                    <a:pt x="332" y="657"/>
                  </a:lnTo>
                  <a:cubicBezTo>
                    <a:pt x="346" y="651"/>
                    <a:pt x="353" y="642"/>
                    <a:pt x="353" y="642"/>
                  </a:cubicBezTo>
                  <a:cubicBezTo>
                    <a:pt x="360" y="633"/>
                    <a:pt x="366" y="631"/>
                    <a:pt x="366" y="631"/>
                  </a:cubicBezTo>
                  <a:cubicBezTo>
                    <a:pt x="374" y="629"/>
                    <a:pt x="377" y="623"/>
                    <a:pt x="377" y="623"/>
                  </a:cubicBezTo>
                  <a:cubicBezTo>
                    <a:pt x="383" y="619"/>
                    <a:pt x="389" y="616"/>
                    <a:pt x="392" y="613"/>
                  </a:cubicBezTo>
                  <a:cubicBezTo>
                    <a:pt x="405" y="600"/>
                    <a:pt x="411" y="606"/>
                    <a:pt x="411" y="606"/>
                  </a:cubicBezTo>
                  <a:cubicBezTo>
                    <a:pt x="413" y="611"/>
                    <a:pt x="421" y="606"/>
                    <a:pt x="428" y="597"/>
                  </a:cubicBezTo>
                  <a:cubicBezTo>
                    <a:pt x="430" y="595"/>
                    <a:pt x="433" y="598"/>
                    <a:pt x="435" y="594"/>
                  </a:cubicBezTo>
                  <a:cubicBezTo>
                    <a:pt x="439" y="593"/>
                    <a:pt x="440" y="588"/>
                    <a:pt x="440" y="588"/>
                  </a:cubicBezTo>
                  <a:cubicBezTo>
                    <a:pt x="441" y="583"/>
                    <a:pt x="444" y="583"/>
                    <a:pt x="444" y="583"/>
                  </a:cubicBezTo>
                  <a:cubicBezTo>
                    <a:pt x="448" y="581"/>
                    <a:pt x="449" y="576"/>
                    <a:pt x="454" y="578"/>
                  </a:cubicBezTo>
                  <a:cubicBezTo>
                    <a:pt x="458" y="577"/>
                    <a:pt x="461" y="580"/>
                    <a:pt x="461" y="580"/>
                  </a:cubicBezTo>
                  <a:cubicBezTo>
                    <a:pt x="467" y="583"/>
                    <a:pt x="468" y="579"/>
                    <a:pt x="468" y="579"/>
                  </a:cubicBezTo>
                  <a:lnTo>
                    <a:pt x="468" y="579"/>
                  </a:lnTo>
                  <a:lnTo>
                    <a:pt x="471" y="581"/>
                  </a:lnTo>
                  <a:lnTo>
                    <a:pt x="471" y="581"/>
                  </a:lnTo>
                  <a:cubicBezTo>
                    <a:pt x="471" y="584"/>
                    <a:pt x="478" y="584"/>
                    <a:pt x="478" y="584"/>
                  </a:cubicBezTo>
                  <a:cubicBezTo>
                    <a:pt x="483" y="581"/>
                    <a:pt x="486" y="582"/>
                    <a:pt x="486" y="582"/>
                  </a:cubicBezTo>
                  <a:cubicBezTo>
                    <a:pt x="490" y="584"/>
                    <a:pt x="490" y="576"/>
                    <a:pt x="490" y="576"/>
                  </a:cubicBezTo>
                  <a:cubicBezTo>
                    <a:pt x="490" y="570"/>
                    <a:pt x="496" y="570"/>
                    <a:pt x="496" y="570"/>
                  </a:cubicBezTo>
                  <a:cubicBezTo>
                    <a:pt x="505" y="570"/>
                    <a:pt x="512" y="568"/>
                    <a:pt x="512" y="568"/>
                  </a:cubicBezTo>
                  <a:cubicBezTo>
                    <a:pt x="527" y="571"/>
                    <a:pt x="536" y="565"/>
                    <a:pt x="536" y="565"/>
                  </a:cubicBezTo>
                  <a:cubicBezTo>
                    <a:pt x="540" y="560"/>
                    <a:pt x="546" y="561"/>
                    <a:pt x="546" y="561"/>
                  </a:cubicBezTo>
                  <a:cubicBezTo>
                    <a:pt x="549" y="562"/>
                    <a:pt x="551" y="556"/>
                    <a:pt x="558" y="556"/>
                  </a:cubicBezTo>
                  <a:cubicBezTo>
                    <a:pt x="564" y="552"/>
                    <a:pt x="571" y="549"/>
                    <a:pt x="577" y="544"/>
                  </a:cubicBezTo>
                  <a:cubicBezTo>
                    <a:pt x="595" y="531"/>
                    <a:pt x="594" y="518"/>
                    <a:pt x="594" y="518"/>
                  </a:cubicBezTo>
                  <a:cubicBezTo>
                    <a:pt x="598" y="501"/>
                    <a:pt x="604" y="498"/>
                    <a:pt x="604" y="498"/>
                  </a:cubicBezTo>
                  <a:cubicBezTo>
                    <a:pt x="612" y="499"/>
                    <a:pt x="614" y="495"/>
                    <a:pt x="614" y="495"/>
                  </a:cubicBezTo>
                  <a:cubicBezTo>
                    <a:pt x="617" y="489"/>
                    <a:pt x="626" y="490"/>
                    <a:pt x="626" y="490"/>
                  </a:cubicBezTo>
                  <a:cubicBezTo>
                    <a:pt x="638" y="488"/>
                    <a:pt x="643" y="482"/>
                    <a:pt x="643" y="482"/>
                  </a:cubicBezTo>
                  <a:cubicBezTo>
                    <a:pt x="646" y="478"/>
                    <a:pt x="651" y="478"/>
                    <a:pt x="651" y="478"/>
                  </a:cubicBezTo>
                  <a:cubicBezTo>
                    <a:pt x="656" y="477"/>
                    <a:pt x="660" y="469"/>
                    <a:pt x="660" y="469"/>
                  </a:cubicBezTo>
                  <a:cubicBezTo>
                    <a:pt x="663" y="464"/>
                    <a:pt x="668" y="461"/>
                    <a:pt x="668" y="461"/>
                  </a:cubicBezTo>
                  <a:cubicBezTo>
                    <a:pt x="673" y="456"/>
                    <a:pt x="682" y="458"/>
                    <a:pt x="682" y="458"/>
                  </a:cubicBezTo>
                  <a:cubicBezTo>
                    <a:pt x="698" y="459"/>
                    <a:pt x="699" y="451"/>
                    <a:pt x="699" y="451"/>
                  </a:cubicBezTo>
                  <a:cubicBezTo>
                    <a:pt x="701" y="444"/>
                    <a:pt x="695" y="443"/>
                    <a:pt x="695" y="443"/>
                  </a:cubicBezTo>
                  <a:cubicBezTo>
                    <a:pt x="688" y="431"/>
                    <a:pt x="686" y="436"/>
                    <a:pt x="686" y="436"/>
                  </a:cubicBezTo>
                  <a:cubicBezTo>
                    <a:pt x="681" y="441"/>
                    <a:pt x="679" y="437"/>
                    <a:pt x="682" y="433"/>
                  </a:cubicBezTo>
                  <a:cubicBezTo>
                    <a:pt x="685" y="431"/>
                    <a:pt x="683" y="424"/>
                    <a:pt x="683" y="424"/>
                  </a:cubicBezTo>
                  <a:cubicBezTo>
                    <a:pt x="682" y="418"/>
                    <a:pt x="687" y="418"/>
                    <a:pt x="687" y="418"/>
                  </a:cubicBezTo>
                  <a:cubicBezTo>
                    <a:pt x="691" y="418"/>
                    <a:pt x="690" y="411"/>
                    <a:pt x="686" y="412"/>
                  </a:cubicBezTo>
                  <a:cubicBezTo>
                    <a:pt x="681" y="412"/>
                    <a:pt x="682" y="404"/>
                    <a:pt x="682" y="404"/>
                  </a:cubicBezTo>
                  <a:lnTo>
                    <a:pt x="682" y="404"/>
                  </a:lnTo>
                  <a:lnTo>
                    <a:pt x="682" y="392"/>
                  </a:lnTo>
                  <a:lnTo>
                    <a:pt x="682" y="392"/>
                  </a:lnTo>
                  <a:cubicBezTo>
                    <a:pt x="683" y="384"/>
                    <a:pt x="693" y="386"/>
                    <a:pt x="693" y="386"/>
                  </a:cubicBezTo>
                  <a:cubicBezTo>
                    <a:pt x="707" y="390"/>
                    <a:pt x="713" y="385"/>
                    <a:pt x="713" y="385"/>
                  </a:cubicBezTo>
                  <a:lnTo>
                    <a:pt x="713" y="385"/>
                  </a:lnTo>
                  <a:lnTo>
                    <a:pt x="731" y="379"/>
                  </a:lnTo>
                  <a:lnTo>
                    <a:pt x="731" y="379"/>
                  </a:lnTo>
                  <a:cubicBezTo>
                    <a:pt x="741" y="377"/>
                    <a:pt x="738" y="363"/>
                    <a:pt x="738" y="363"/>
                  </a:cubicBezTo>
                  <a:cubicBezTo>
                    <a:pt x="740" y="345"/>
                    <a:pt x="745" y="348"/>
                    <a:pt x="745" y="348"/>
                  </a:cubicBezTo>
                  <a:cubicBezTo>
                    <a:pt x="762" y="348"/>
                    <a:pt x="767" y="344"/>
                    <a:pt x="767" y="344"/>
                  </a:cubicBezTo>
                  <a:cubicBezTo>
                    <a:pt x="781" y="339"/>
                    <a:pt x="801" y="339"/>
                    <a:pt x="801" y="339"/>
                  </a:cubicBezTo>
                  <a:cubicBezTo>
                    <a:pt x="818" y="339"/>
                    <a:pt x="830" y="343"/>
                    <a:pt x="830" y="343"/>
                  </a:cubicBezTo>
                  <a:cubicBezTo>
                    <a:pt x="838" y="344"/>
                    <a:pt x="845" y="342"/>
                    <a:pt x="845" y="342"/>
                  </a:cubicBezTo>
                  <a:cubicBezTo>
                    <a:pt x="849" y="338"/>
                    <a:pt x="855" y="343"/>
                    <a:pt x="855" y="343"/>
                  </a:cubicBezTo>
                  <a:cubicBezTo>
                    <a:pt x="865" y="346"/>
                    <a:pt x="866" y="339"/>
                    <a:pt x="866" y="339"/>
                  </a:cubicBezTo>
                  <a:cubicBezTo>
                    <a:pt x="867" y="333"/>
                    <a:pt x="862" y="334"/>
                    <a:pt x="862" y="334"/>
                  </a:cubicBezTo>
                  <a:cubicBezTo>
                    <a:pt x="857" y="333"/>
                    <a:pt x="859" y="327"/>
                    <a:pt x="859" y="327"/>
                  </a:cubicBezTo>
                  <a:cubicBezTo>
                    <a:pt x="861" y="326"/>
                    <a:pt x="858" y="323"/>
                    <a:pt x="863" y="319"/>
                  </a:cubicBezTo>
                  <a:cubicBezTo>
                    <a:pt x="865" y="312"/>
                    <a:pt x="868" y="311"/>
                    <a:pt x="868" y="311"/>
                  </a:cubicBezTo>
                  <a:cubicBezTo>
                    <a:pt x="874" y="308"/>
                    <a:pt x="875" y="304"/>
                    <a:pt x="875" y="304"/>
                  </a:cubicBezTo>
                  <a:cubicBezTo>
                    <a:pt x="867" y="299"/>
                    <a:pt x="855" y="290"/>
                    <a:pt x="855" y="290"/>
                  </a:cubicBezTo>
                  <a:cubicBezTo>
                    <a:pt x="850" y="284"/>
                    <a:pt x="846" y="282"/>
                    <a:pt x="846" y="282"/>
                  </a:cubicBezTo>
                  <a:cubicBezTo>
                    <a:pt x="841" y="280"/>
                    <a:pt x="840" y="273"/>
                    <a:pt x="840" y="273"/>
                  </a:cubicBezTo>
                  <a:cubicBezTo>
                    <a:pt x="839" y="268"/>
                    <a:pt x="835" y="264"/>
                    <a:pt x="835" y="264"/>
                  </a:cubicBezTo>
                  <a:cubicBezTo>
                    <a:pt x="842" y="256"/>
                    <a:pt x="834" y="252"/>
                    <a:pt x="834" y="252"/>
                  </a:cubicBezTo>
                  <a:cubicBezTo>
                    <a:pt x="829" y="249"/>
                    <a:pt x="829" y="243"/>
                    <a:pt x="829" y="243"/>
                  </a:cubicBezTo>
                  <a:cubicBezTo>
                    <a:pt x="829" y="241"/>
                    <a:pt x="826" y="237"/>
                    <a:pt x="826" y="237"/>
                  </a:cubicBezTo>
                  <a:cubicBezTo>
                    <a:pt x="822" y="231"/>
                    <a:pt x="827" y="226"/>
                    <a:pt x="827" y="226"/>
                  </a:cubicBezTo>
                  <a:cubicBezTo>
                    <a:pt x="835" y="215"/>
                    <a:pt x="826" y="203"/>
                    <a:pt x="826" y="203"/>
                  </a:cubicBezTo>
                  <a:cubicBezTo>
                    <a:pt x="823" y="199"/>
                    <a:pt x="818" y="199"/>
                    <a:pt x="817" y="195"/>
                  </a:cubicBezTo>
                  <a:cubicBezTo>
                    <a:pt x="823" y="193"/>
                    <a:pt x="820" y="186"/>
                    <a:pt x="820" y="186"/>
                  </a:cubicBezTo>
                  <a:cubicBezTo>
                    <a:pt x="819" y="173"/>
                    <a:pt x="821" y="169"/>
                    <a:pt x="821" y="169"/>
                  </a:cubicBezTo>
                  <a:cubicBezTo>
                    <a:pt x="823" y="161"/>
                    <a:pt x="820" y="153"/>
                    <a:pt x="820" y="153"/>
                  </a:cubicBezTo>
                  <a:cubicBezTo>
                    <a:pt x="817" y="150"/>
                    <a:pt x="817" y="144"/>
                    <a:pt x="817" y="144"/>
                  </a:cubicBezTo>
                  <a:cubicBezTo>
                    <a:pt x="817" y="138"/>
                    <a:pt x="812" y="137"/>
                    <a:pt x="812" y="137"/>
                  </a:cubicBezTo>
                  <a:cubicBezTo>
                    <a:pt x="812" y="134"/>
                    <a:pt x="815" y="131"/>
                    <a:pt x="815" y="131"/>
                  </a:cubicBezTo>
                  <a:cubicBezTo>
                    <a:pt x="822" y="126"/>
                    <a:pt x="812" y="118"/>
                    <a:pt x="812" y="118"/>
                  </a:cubicBezTo>
                  <a:cubicBezTo>
                    <a:pt x="805" y="111"/>
                    <a:pt x="811" y="109"/>
                    <a:pt x="811" y="109"/>
                  </a:cubicBezTo>
                  <a:cubicBezTo>
                    <a:pt x="818" y="102"/>
                    <a:pt x="806" y="100"/>
                    <a:pt x="806" y="100"/>
                  </a:cubicBezTo>
                  <a:cubicBezTo>
                    <a:pt x="795" y="95"/>
                    <a:pt x="795" y="91"/>
                    <a:pt x="795" y="91"/>
                  </a:cubicBezTo>
                  <a:cubicBezTo>
                    <a:pt x="796" y="85"/>
                    <a:pt x="787" y="84"/>
                    <a:pt x="787" y="84"/>
                  </a:cubicBezTo>
                  <a:cubicBezTo>
                    <a:pt x="777" y="81"/>
                    <a:pt x="780" y="71"/>
                    <a:pt x="780" y="71"/>
                  </a:cubicBezTo>
                  <a:lnTo>
                    <a:pt x="780" y="71"/>
                  </a:lnTo>
                  <a:lnTo>
                    <a:pt x="780" y="71"/>
                  </a:lnTo>
                </a:path>
              </a:pathLst>
            </a:custGeom>
            <a:solidFill>
              <a:schemeClr val="accent1"/>
            </a:solidFill>
            <a:ln w="317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3392" eaLnBrk="0" hangingPunct="0">
                <a:spcBef>
                  <a:spcPct val="50000"/>
                </a:spcBef>
                <a:defRPr/>
              </a:pPr>
              <a:endParaRPr lang="fr-FR" sz="1200">
                <a:solidFill>
                  <a:srgbClr val="000000"/>
                </a:solidFill>
              </a:endParaRPr>
            </a:p>
          </p:txBody>
        </p:sp>
      </p:grpSp>
      <p:sp>
        <p:nvSpPr>
          <p:cNvPr id="97" name="Oval 96"/>
          <p:cNvSpPr/>
          <p:nvPr/>
        </p:nvSpPr>
        <p:spPr bwMode="gray">
          <a:xfrm>
            <a:off x="7022599" y="3063873"/>
            <a:ext cx="109740" cy="101214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45671" rIns="0" bIns="45671" anchor="ctr"/>
          <a:lstStyle/>
          <a:p>
            <a:pPr algn="ctr" defTabSz="913392" eaLnBrk="0" hangingPunct="0">
              <a:spcBef>
                <a:spcPct val="50000"/>
              </a:spcBef>
              <a:defRPr/>
            </a:pPr>
            <a:endParaRPr lang="fr-FR" sz="1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8" name="Oval 97"/>
          <p:cNvSpPr/>
          <p:nvPr/>
        </p:nvSpPr>
        <p:spPr bwMode="gray">
          <a:xfrm>
            <a:off x="7189374" y="2985451"/>
            <a:ext cx="109740" cy="101214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45671" rIns="0" bIns="45671" anchor="ctr"/>
          <a:lstStyle/>
          <a:p>
            <a:pPr algn="ctr" defTabSz="913392" eaLnBrk="0" hangingPunct="0">
              <a:spcBef>
                <a:spcPct val="50000"/>
              </a:spcBef>
              <a:defRPr/>
            </a:pPr>
            <a:endParaRPr lang="fr-FR" sz="1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9" name="Oval 98"/>
          <p:cNvSpPr/>
          <p:nvPr/>
        </p:nvSpPr>
        <p:spPr bwMode="gray">
          <a:xfrm>
            <a:off x="7381554" y="2567955"/>
            <a:ext cx="109740" cy="101214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45671" rIns="0" bIns="45671" anchor="ctr"/>
          <a:lstStyle/>
          <a:p>
            <a:pPr algn="ctr" defTabSz="913392" eaLnBrk="0" hangingPunct="0">
              <a:spcBef>
                <a:spcPct val="50000"/>
              </a:spcBef>
              <a:defRPr/>
            </a:pPr>
            <a:endParaRPr lang="fr-FR" sz="1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0" name="Oval 99"/>
          <p:cNvSpPr/>
          <p:nvPr/>
        </p:nvSpPr>
        <p:spPr bwMode="gray">
          <a:xfrm>
            <a:off x="7441196" y="2939062"/>
            <a:ext cx="109740" cy="101214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45671" rIns="0" bIns="45671" anchor="ctr"/>
          <a:lstStyle/>
          <a:p>
            <a:pPr algn="ctr" defTabSz="913392" eaLnBrk="0" hangingPunct="0">
              <a:spcBef>
                <a:spcPct val="50000"/>
              </a:spcBef>
              <a:defRPr/>
            </a:pPr>
            <a:endParaRPr lang="fr-FR" sz="1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1" name="Oval 100"/>
          <p:cNvSpPr/>
          <p:nvPr/>
        </p:nvSpPr>
        <p:spPr bwMode="gray">
          <a:xfrm>
            <a:off x="7919683" y="2805003"/>
            <a:ext cx="109740" cy="101214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45671" rIns="0" bIns="45671" anchor="ctr"/>
          <a:lstStyle/>
          <a:p>
            <a:pPr algn="ctr" defTabSz="913392" eaLnBrk="0" hangingPunct="0">
              <a:spcBef>
                <a:spcPct val="50000"/>
              </a:spcBef>
              <a:defRPr/>
            </a:pPr>
            <a:endParaRPr lang="fr-FR" sz="1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6" name="Line Callout 1 (Border and Accent Bar) 105"/>
          <p:cNvSpPr/>
          <p:nvPr/>
        </p:nvSpPr>
        <p:spPr bwMode="auto">
          <a:xfrm>
            <a:off x="7685353" y="3945269"/>
            <a:ext cx="1279954" cy="594166"/>
          </a:xfrm>
          <a:prstGeom prst="accentBorderCallout1">
            <a:avLst>
              <a:gd name="adj1" fmla="val 46744"/>
              <a:gd name="adj2" fmla="val 10"/>
              <a:gd name="adj3" fmla="val -150665"/>
              <a:gd name="adj4" fmla="val -12106"/>
            </a:avLst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18" rIns="36000" bIns="4571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fr-FR" sz="1000" b="1" dirty="0" smtClean="0">
                <a:solidFill>
                  <a:srgbClr val="000000"/>
                </a:solidFill>
                <a:latin typeface="Arial"/>
              </a:rPr>
              <a:t>Fès Shore</a:t>
            </a:r>
          </a:p>
          <a:p>
            <a:pPr marL="88900" lvl="1" indent="-88900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000" dirty="0" smtClean="0">
                <a:solidFill>
                  <a:srgbClr val="000000"/>
                </a:solidFill>
              </a:rPr>
              <a:t>Bureaux construits : 13 000 m²</a:t>
            </a:r>
            <a:r>
              <a:rPr lang="fr-FR" sz="1000" dirty="0" smtClean="0">
                <a:solidFill>
                  <a:srgbClr val="000000"/>
                </a:solidFill>
                <a:latin typeface="Arial"/>
              </a:rPr>
              <a:t>  </a:t>
            </a:r>
          </a:p>
        </p:txBody>
      </p:sp>
      <p:sp>
        <p:nvSpPr>
          <p:cNvPr id="109" name="Line Callout 1 (Border and Accent Bar) 108"/>
          <p:cNvSpPr/>
          <p:nvPr/>
        </p:nvSpPr>
        <p:spPr bwMode="auto">
          <a:xfrm>
            <a:off x="8245203" y="3195683"/>
            <a:ext cx="1308372" cy="649182"/>
          </a:xfrm>
          <a:prstGeom prst="accentBorderCallout1">
            <a:avLst>
              <a:gd name="adj1" fmla="val 43719"/>
              <a:gd name="adj2" fmla="val 121"/>
              <a:gd name="adj3" fmla="val -43172"/>
              <a:gd name="adj4" fmla="val -18636"/>
            </a:avLst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fr-FR" sz="1000" b="1" dirty="0" smtClean="0">
                <a:solidFill>
                  <a:srgbClr val="000000"/>
                </a:solidFill>
                <a:latin typeface="Arial"/>
              </a:rPr>
              <a:t>Oujda Shore</a:t>
            </a:r>
          </a:p>
          <a:p>
            <a:pPr marL="88900" lvl="1" indent="-88900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000" dirty="0" smtClean="0">
                <a:solidFill>
                  <a:srgbClr val="000000"/>
                </a:solidFill>
              </a:rPr>
              <a:t>Bureaux construits : 7 000 m²</a:t>
            </a:r>
            <a:endParaRPr lang="fr-FR" sz="1000" dirty="0" smtClean="0">
              <a:latin typeface="+mj-lt"/>
            </a:endParaRPr>
          </a:p>
        </p:txBody>
      </p:sp>
      <p:sp>
        <p:nvSpPr>
          <p:cNvPr id="118" name="Freeform 9"/>
          <p:cNvSpPr>
            <a:spLocks/>
          </p:cNvSpPr>
          <p:nvPr/>
        </p:nvSpPr>
        <p:spPr bwMode="gray">
          <a:xfrm>
            <a:off x="5337176" y="5524806"/>
            <a:ext cx="4113212" cy="1104244"/>
          </a:xfrm>
          <a:custGeom>
            <a:avLst/>
            <a:gdLst>
              <a:gd name="T0" fmla="*/ 57 w 1124"/>
              <a:gd name="T1" fmla="*/ 310 h 323"/>
              <a:gd name="T2" fmla="*/ 46 w 1124"/>
              <a:gd name="T3" fmla="*/ 309 h 323"/>
              <a:gd name="T4" fmla="*/ 34 w 1124"/>
              <a:gd name="T5" fmla="*/ 309 h 323"/>
              <a:gd name="T6" fmla="*/ 29 w 1124"/>
              <a:gd name="T7" fmla="*/ 226 h 323"/>
              <a:gd name="T8" fmla="*/ 14 w 1124"/>
              <a:gd name="T9" fmla="*/ 192 h 323"/>
              <a:gd name="T10" fmla="*/ 6 w 1124"/>
              <a:gd name="T11" fmla="*/ 162 h 323"/>
              <a:gd name="T12" fmla="*/ 7 w 1124"/>
              <a:gd name="T13" fmla="*/ 124 h 323"/>
              <a:gd name="T14" fmla="*/ 3 w 1124"/>
              <a:gd name="T15" fmla="*/ 84 h 323"/>
              <a:gd name="T16" fmla="*/ 1 w 1124"/>
              <a:gd name="T17" fmla="*/ 56 h 323"/>
              <a:gd name="T18" fmla="*/ 16 w 1124"/>
              <a:gd name="T19" fmla="*/ 24 h 323"/>
              <a:gd name="T20" fmla="*/ 43 w 1124"/>
              <a:gd name="T21" fmla="*/ 27 h 323"/>
              <a:gd name="T22" fmla="*/ 82 w 1124"/>
              <a:gd name="T23" fmla="*/ 22 h 323"/>
              <a:gd name="T24" fmla="*/ 143 w 1124"/>
              <a:gd name="T25" fmla="*/ 24 h 323"/>
              <a:gd name="T26" fmla="*/ 166 w 1124"/>
              <a:gd name="T27" fmla="*/ 26 h 323"/>
              <a:gd name="T28" fmla="*/ 191 w 1124"/>
              <a:gd name="T29" fmla="*/ 21 h 323"/>
              <a:gd name="T30" fmla="*/ 245 w 1124"/>
              <a:gd name="T31" fmla="*/ 17 h 323"/>
              <a:gd name="T32" fmla="*/ 316 w 1124"/>
              <a:gd name="T33" fmla="*/ 20 h 323"/>
              <a:gd name="T34" fmla="*/ 351 w 1124"/>
              <a:gd name="T35" fmla="*/ 16 h 323"/>
              <a:gd name="T36" fmla="*/ 422 w 1124"/>
              <a:gd name="T37" fmla="*/ 17 h 323"/>
              <a:gd name="T38" fmla="*/ 481 w 1124"/>
              <a:gd name="T39" fmla="*/ 17 h 323"/>
              <a:gd name="T40" fmla="*/ 547 w 1124"/>
              <a:gd name="T41" fmla="*/ 15 h 323"/>
              <a:gd name="T42" fmla="*/ 578 w 1124"/>
              <a:gd name="T43" fmla="*/ 8 h 323"/>
              <a:gd name="T44" fmla="*/ 635 w 1124"/>
              <a:gd name="T45" fmla="*/ 11 h 323"/>
              <a:gd name="T46" fmla="*/ 672 w 1124"/>
              <a:gd name="T47" fmla="*/ 14 h 323"/>
              <a:gd name="T48" fmla="*/ 693 w 1124"/>
              <a:gd name="T49" fmla="*/ 9 h 323"/>
              <a:gd name="T50" fmla="*/ 843 w 1124"/>
              <a:gd name="T51" fmla="*/ 7 h 323"/>
              <a:gd name="T52" fmla="*/ 944 w 1124"/>
              <a:gd name="T53" fmla="*/ 7 h 323"/>
              <a:gd name="T54" fmla="*/ 939 w 1124"/>
              <a:gd name="T55" fmla="*/ 3 h 323"/>
              <a:gd name="T56" fmla="*/ 1029 w 1124"/>
              <a:gd name="T57" fmla="*/ 0 h 323"/>
              <a:gd name="T58" fmla="*/ 1115 w 1124"/>
              <a:gd name="T59" fmla="*/ 4 h 323"/>
              <a:gd name="T60" fmla="*/ 1106 w 1124"/>
              <a:gd name="T61" fmla="*/ 86 h 323"/>
              <a:gd name="T62" fmla="*/ 1096 w 1124"/>
              <a:gd name="T63" fmla="*/ 184 h 323"/>
              <a:gd name="T64" fmla="*/ 1112 w 1124"/>
              <a:gd name="T65" fmla="*/ 302 h 323"/>
              <a:gd name="T66" fmla="*/ 1091 w 1124"/>
              <a:gd name="T67" fmla="*/ 295 h 323"/>
              <a:gd name="T68" fmla="*/ 951 w 1124"/>
              <a:gd name="T69" fmla="*/ 301 h 323"/>
              <a:gd name="T70" fmla="*/ 900 w 1124"/>
              <a:gd name="T71" fmla="*/ 311 h 323"/>
              <a:gd name="T72" fmla="*/ 873 w 1124"/>
              <a:gd name="T73" fmla="*/ 308 h 323"/>
              <a:gd name="T74" fmla="*/ 850 w 1124"/>
              <a:gd name="T75" fmla="*/ 310 h 323"/>
              <a:gd name="T76" fmla="*/ 824 w 1124"/>
              <a:gd name="T77" fmla="*/ 310 h 323"/>
              <a:gd name="T78" fmla="*/ 806 w 1124"/>
              <a:gd name="T79" fmla="*/ 313 h 323"/>
              <a:gd name="T80" fmla="*/ 787 w 1124"/>
              <a:gd name="T81" fmla="*/ 311 h 323"/>
              <a:gd name="T82" fmla="*/ 777 w 1124"/>
              <a:gd name="T83" fmla="*/ 316 h 323"/>
              <a:gd name="T84" fmla="*/ 766 w 1124"/>
              <a:gd name="T85" fmla="*/ 310 h 323"/>
              <a:gd name="T86" fmla="*/ 715 w 1124"/>
              <a:gd name="T87" fmla="*/ 308 h 323"/>
              <a:gd name="T88" fmla="*/ 688 w 1124"/>
              <a:gd name="T89" fmla="*/ 305 h 323"/>
              <a:gd name="T90" fmla="*/ 665 w 1124"/>
              <a:gd name="T91" fmla="*/ 307 h 323"/>
              <a:gd name="T92" fmla="*/ 622 w 1124"/>
              <a:gd name="T93" fmla="*/ 297 h 323"/>
              <a:gd name="T94" fmla="*/ 505 w 1124"/>
              <a:gd name="T95" fmla="*/ 300 h 323"/>
              <a:gd name="T96" fmla="*/ 465 w 1124"/>
              <a:gd name="T97" fmla="*/ 299 h 323"/>
              <a:gd name="T98" fmla="*/ 446 w 1124"/>
              <a:gd name="T99" fmla="*/ 300 h 323"/>
              <a:gd name="T100" fmla="*/ 396 w 1124"/>
              <a:gd name="T101" fmla="*/ 299 h 323"/>
              <a:gd name="T102" fmla="*/ 342 w 1124"/>
              <a:gd name="T103" fmla="*/ 298 h 323"/>
              <a:gd name="T104" fmla="*/ 318 w 1124"/>
              <a:gd name="T105" fmla="*/ 300 h 323"/>
              <a:gd name="T106" fmla="*/ 290 w 1124"/>
              <a:gd name="T107" fmla="*/ 296 h 323"/>
              <a:gd name="T108" fmla="*/ 213 w 1124"/>
              <a:gd name="T109" fmla="*/ 302 h 323"/>
              <a:gd name="T110" fmla="*/ 57 w 1124"/>
              <a:gd name="T111" fmla="*/ 310 h 32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24"/>
              <a:gd name="T169" fmla="*/ 0 h 323"/>
              <a:gd name="T170" fmla="*/ 1124 w 1124"/>
              <a:gd name="T171" fmla="*/ 323 h 32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24" h="323">
                <a:moveTo>
                  <a:pt x="57" y="310"/>
                </a:moveTo>
                <a:cubicBezTo>
                  <a:pt x="53" y="310"/>
                  <a:pt x="50" y="310"/>
                  <a:pt x="46" y="309"/>
                </a:cubicBezTo>
                <a:cubicBezTo>
                  <a:pt x="49" y="303"/>
                  <a:pt x="26" y="304"/>
                  <a:pt x="34" y="309"/>
                </a:cubicBezTo>
                <a:cubicBezTo>
                  <a:pt x="32" y="309"/>
                  <a:pt x="33" y="248"/>
                  <a:pt x="29" y="226"/>
                </a:cubicBezTo>
                <a:cubicBezTo>
                  <a:pt x="22" y="224"/>
                  <a:pt x="16" y="199"/>
                  <a:pt x="14" y="192"/>
                </a:cubicBezTo>
                <a:cubicBezTo>
                  <a:pt x="8" y="193"/>
                  <a:pt x="8" y="174"/>
                  <a:pt x="6" y="162"/>
                </a:cubicBezTo>
                <a:cubicBezTo>
                  <a:pt x="9" y="155"/>
                  <a:pt x="8" y="136"/>
                  <a:pt x="7" y="124"/>
                </a:cubicBezTo>
                <a:cubicBezTo>
                  <a:pt x="7" y="114"/>
                  <a:pt x="4" y="96"/>
                  <a:pt x="3" y="84"/>
                </a:cubicBezTo>
                <a:cubicBezTo>
                  <a:pt x="3" y="71"/>
                  <a:pt x="0" y="59"/>
                  <a:pt x="1" y="56"/>
                </a:cubicBezTo>
                <a:cubicBezTo>
                  <a:pt x="4" y="47"/>
                  <a:pt x="3" y="29"/>
                  <a:pt x="16" y="24"/>
                </a:cubicBezTo>
                <a:cubicBezTo>
                  <a:pt x="25" y="22"/>
                  <a:pt x="36" y="26"/>
                  <a:pt x="43" y="27"/>
                </a:cubicBezTo>
                <a:cubicBezTo>
                  <a:pt x="54" y="27"/>
                  <a:pt x="63" y="23"/>
                  <a:pt x="82" y="22"/>
                </a:cubicBezTo>
                <a:cubicBezTo>
                  <a:pt x="103" y="21"/>
                  <a:pt x="127" y="26"/>
                  <a:pt x="143" y="24"/>
                </a:cubicBezTo>
                <a:cubicBezTo>
                  <a:pt x="151" y="23"/>
                  <a:pt x="158" y="26"/>
                  <a:pt x="166" y="26"/>
                </a:cubicBezTo>
                <a:cubicBezTo>
                  <a:pt x="174" y="25"/>
                  <a:pt x="183" y="20"/>
                  <a:pt x="191" y="21"/>
                </a:cubicBezTo>
                <a:cubicBezTo>
                  <a:pt x="208" y="23"/>
                  <a:pt x="227" y="18"/>
                  <a:pt x="245" y="17"/>
                </a:cubicBezTo>
                <a:cubicBezTo>
                  <a:pt x="269" y="15"/>
                  <a:pt x="299" y="20"/>
                  <a:pt x="316" y="20"/>
                </a:cubicBezTo>
                <a:cubicBezTo>
                  <a:pt x="327" y="21"/>
                  <a:pt x="339" y="15"/>
                  <a:pt x="351" y="16"/>
                </a:cubicBezTo>
                <a:cubicBezTo>
                  <a:pt x="369" y="16"/>
                  <a:pt x="405" y="22"/>
                  <a:pt x="422" y="17"/>
                </a:cubicBezTo>
                <a:cubicBezTo>
                  <a:pt x="454" y="8"/>
                  <a:pt x="459" y="20"/>
                  <a:pt x="481" y="17"/>
                </a:cubicBezTo>
                <a:cubicBezTo>
                  <a:pt x="507" y="13"/>
                  <a:pt x="527" y="18"/>
                  <a:pt x="547" y="15"/>
                </a:cubicBezTo>
                <a:cubicBezTo>
                  <a:pt x="553" y="9"/>
                  <a:pt x="570" y="12"/>
                  <a:pt x="578" y="8"/>
                </a:cubicBezTo>
                <a:cubicBezTo>
                  <a:pt x="604" y="16"/>
                  <a:pt x="615" y="13"/>
                  <a:pt x="635" y="11"/>
                </a:cubicBezTo>
                <a:cubicBezTo>
                  <a:pt x="647" y="10"/>
                  <a:pt x="659" y="15"/>
                  <a:pt x="672" y="14"/>
                </a:cubicBezTo>
                <a:cubicBezTo>
                  <a:pt x="679" y="14"/>
                  <a:pt x="685" y="10"/>
                  <a:pt x="693" y="9"/>
                </a:cubicBezTo>
                <a:cubicBezTo>
                  <a:pt x="748" y="1"/>
                  <a:pt x="803" y="5"/>
                  <a:pt x="843" y="7"/>
                </a:cubicBezTo>
                <a:cubicBezTo>
                  <a:pt x="880" y="8"/>
                  <a:pt x="910" y="6"/>
                  <a:pt x="944" y="7"/>
                </a:cubicBezTo>
                <a:cubicBezTo>
                  <a:pt x="941" y="7"/>
                  <a:pt x="938" y="7"/>
                  <a:pt x="939" y="3"/>
                </a:cubicBezTo>
                <a:cubicBezTo>
                  <a:pt x="955" y="10"/>
                  <a:pt x="997" y="7"/>
                  <a:pt x="1029" y="0"/>
                </a:cubicBezTo>
                <a:cubicBezTo>
                  <a:pt x="1058" y="10"/>
                  <a:pt x="1097" y="1"/>
                  <a:pt x="1115" y="4"/>
                </a:cubicBezTo>
                <a:cubicBezTo>
                  <a:pt x="1106" y="23"/>
                  <a:pt x="1113" y="70"/>
                  <a:pt x="1106" y="86"/>
                </a:cubicBezTo>
                <a:cubicBezTo>
                  <a:pt x="1102" y="108"/>
                  <a:pt x="1102" y="153"/>
                  <a:pt x="1096" y="184"/>
                </a:cubicBezTo>
                <a:cubicBezTo>
                  <a:pt x="1086" y="193"/>
                  <a:pt x="1124" y="276"/>
                  <a:pt x="1112" y="302"/>
                </a:cubicBezTo>
                <a:cubicBezTo>
                  <a:pt x="1102" y="298"/>
                  <a:pt x="1100" y="298"/>
                  <a:pt x="1091" y="295"/>
                </a:cubicBezTo>
                <a:cubicBezTo>
                  <a:pt x="1048" y="313"/>
                  <a:pt x="1014" y="305"/>
                  <a:pt x="951" y="301"/>
                </a:cubicBezTo>
                <a:cubicBezTo>
                  <a:pt x="934" y="323"/>
                  <a:pt x="922" y="304"/>
                  <a:pt x="900" y="311"/>
                </a:cubicBezTo>
                <a:cubicBezTo>
                  <a:pt x="893" y="310"/>
                  <a:pt x="896" y="305"/>
                  <a:pt x="873" y="308"/>
                </a:cubicBezTo>
                <a:cubicBezTo>
                  <a:pt x="858" y="308"/>
                  <a:pt x="856" y="311"/>
                  <a:pt x="850" y="310"/>
                </a:cubicBezTo>
                <a:cubicBezTo>
                  <a:pt x="843" y="310"/>
                  <a:pt x="832" y="319"/>
                  <a:pt x="824" y="310"/>
                </a:cubicBezTo>
                <a:cubicBezTo>
                  <a:pt x="822" y="319"/>
                  <a:pt x="816" y="315"/>
                  <a:pt x="806" y="313"/>
                </a:cubicBezTo>
                <a:cubicBezTo>
                  <a:pt x="801" y="312"/>
                  <a:pt x="786" y="311"/>
                  <a:pt x="787" y="311"/>
                </a:cubicBezTo>
                <a:cubicBezTo>
                  <a:pt x="785" y="310"/>
                  <a:pt x="779" y="316"/>
                  <a:pt x="777" y="316"/>
                </a:cubicBezTo>
                <a:cubicBezTo>
                  <a:pt x="775" y="316"/>
                  <a:pt x="768" y="311"/>
                  <a:pt x="766" y="310"/>
                </a:cubicBezTo>
                <a:cubicBezTo>
                  <a:pt x="745" y="307"/>
                  <a:pt x="736" y="320"/>
                  <a:pt x="715" y="308"/>
                </a:cubicBezTo>
                <a:cubicBezTo>
                  <a:pt x="711" y="308"/>
                  <a:pt x="698" y="307"/>
                  <a:pt x="688" y="305"/>
                </a:cubicBezTo>
                <a:cubicBezTo>
                  <a:pt x="673" y="305"/>
                  <a:pt x="685" y="304"/>
                  <a:pt x="665" y="307"/>
                </a:cubicBezTo>
                <a:cubicBezTo>
                  <a:pt x="652" y="295"/>
                  <a:pt x="639" y="300"/>
                  <a:pt x="622" y="297"/>
                </a:cubicBezTo>
                <a:cubicBezTo>
                  <a:pt x="568" y="288"/>
                  <a:pt x="551" y="290"/>
                  <a:pt x="505" y="300"/>
                </a:cubicBezTo>
                <a:cubicBezTo>
                  <a:pt x="510" y="294"/>
                  <a:pt x="467" y="305"/>
                  <a:pt x="465" y="299"/>
                </a:cubicBezTo>
                <a:cubicBezTo>
                  <a:pt x="458" y="296"/>
                  <a:pt x="454" y="303"/>
                  <a:pt x="446" y="300"/>
                </a:cubicBezTo>
                <a:cubicBezTo>
                  <a:pt x="425" y="291"/>
                  <a:pt x="414" y="307"/>
                  <a:pt x="396" y="299"/>
                </a:cubicBezTo>
                <a:cubicBezTo>
                  <a:pt x="381" y="305"/>
                  <a:pt x="355" y="308"/>
                  <a:pt x="342" y="298"/>
                </a:cubicBezTo>
                <a:cubicBezTo>
                  <a:pt x="333" y="301"/>
                  <a:pt x="328" y="301"/>
                  <a:pt x="318" y="300"/>
                </a:cubicBezTo>
                <a:cubicBezTo>
                  <a:pt x="310" y="299"/>
                  <a:pt x="297" y="297"/>
                  <a:pt x="290" y="296"/>
                </a:cubicBezTo>
                <a:cubicBezTo>
                  <a:pt x="272" y="293"/>
                  <a:pt x="223" y="300"/>
                  <a:pt x="213" y="302"/>
                </a:cubicBezTo>
                <a:cubicBezTo>
                  <a:pt x="160" y="313"/>
                  <a:pt x="105" y="304"/>
                  <a:pt x="57" y="310"/>
                </a:cubicBezTo>
                <a:close/>
              </a:path>
            </a:pathLst>
          </a:custGeom>
          <a:solidFill>
            <a:srgbClr val="F9EFBD"/>
          </a:solidFill>
          <a:ln w="9525">
            <a:solidFill>
              <a:srgbClr val="F9EFBD"/>
            </a:solidFill>
            <a:round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45718" rIns="108000" bIns="45718" anchor="ctr" anchorCtr="1"/>
          <a:lstStyle/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1200" b="0" i="1" kern="0" dirty="0" smtClean="0">
                <a:solidFill>
                  <a:sysClr val="windowText" lastClr="000000"/>
                </a:solidFill>
              </a:rPr>
              <a:t> "Plusieurs entreprises francophones ont déjà été </a:t>
            </a:r>
            <a:r>
              <a:rPr lang="fr-FR" sz="1200" b="1" i="1" u="sng" kern="0" dirty="0" smtClean="0">
                <a:solidFill>
                  <a:srgbClr val="DC6E00"/>
                </a:solidFill>
              </a:rPr>
              <a:t>impressionnées [...] par l'excellence de nos installations</a:t>
            </a:r>
            <a:r>
              <a:rPr lang="fr-FR" sz="1200" b="0" i="1" kern="0" dirty="0" smtClean="0">
                <a:solidFill>
                  <a:sysClr val="windowText" lastClr="000000"/>
                </a:solidFill>
              </a:rPr>
              <a:t> à Casanearshore [...]."</a:t>
            </a:r>
          </a:p>
          <a:p>
            <a:pPr algn="r" defTabSz="91436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1200" b="1" kern="0" dirty="0" smtClean="0">
                <a:solidFill>
                  <a:sysClr val="windowText" lastClr="000000"/>
                </a:solidFill>
              </a:rPr>
              <a:t>Jean-Philippe Bol, PDG de </a:t>
            </a:r>
            <a:r>
              <a:rPr lang="fr-FR" sz="1200" b="1" kern="0" dirty="0" err="1" smtClean="0">
                <a:solidFill>
                  <a:sysClr val="windowText" lastClr="000000"/>
                </a:solidFill>
              </a:rPr>
              <a:t>Capgemini</a:t>
            </a:r>
            <a:r>
              <a:rPr lang="fr-FR" sz="1200" b="1" kern="0" dirty="0" smtClean="0">
                <a:solidFill>
                  <a:sysClr val="windowText" lastClr="000000"/>
                </a:solidFill>
              </a:rPr>
              <a:t> Maroc &amp; de </a:t>
            </a:r>
            <a:r>
              <a:rPr lang="fr-FR" sz="1200" b="1" kern="0" dirty="0" err="1" smtClean="0">
                <a:solidFill>
                  <a:sysClr val="windowText" lastClr="000000"/>
                </a:solidFill>
              </a:rPr>
              <a:t>Capgemini</a:t>
            </a:r>
            <a:r>
              <a:rPr lang="fr-FR" sz="1200" b="1" kern="0" dirty="0" smtClean="0">
                <a:solidFill>
                  <a:sysClr val="windowText" lastClr="000000"/>
                </a:solidFill>
              </a:rPr>
              <a:t> France </a:t>
            </a:r>
            <a:r>
              <a:rPr lang="fr-FR" sz="1200" b="1" kern="0" dirty="0" err="1" smtClean="0">
                <a:solidFill>
                  <a:sysClr val="windowText" lastClr="000000"/>
                </a:solidFill>
              </a:rPr>
              <a:t>Technology</a:t>
            </a:r>
            <a:r>
              <a:rPr lang="fr-FR" sz="1200" b="1" kern="0" dirty="0" smtClean="0">
                <a:solidFill>
                  <a:sysClr val="windowText" lastClr="000000"/>
                </a:solidFill>
              </a:rPr>
              <a:t> Services (2010)</a:t>
            </a:r>
          </a:p>
        </p:txBody>
      </p:sp>
      <p:pic>
        <p:nvPicPr>
          <p:cNvPr id="119" name="Picture 4" descr="http://t2.gstatic.com/images?q=tbn:ANd9GcRakQ7hXIaNIArjze3ZmwE184uUNA3jkUj1FJU73rxXYmqxn6nJ95LcZ_dJ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8423334" y="5363294"/>
            <a:ext cx="1027054" cy="237013"/>
          </a:xfrm>
          <a:prstGeom prst="rect">
            <a:avLst/>
          </a:prstGeom>
          <a:noFill/>
        </p:spPr>
      </p:pic>
      <p:sp>
        <p:nvSpPr>
          <p:cNvPr id="76" name="Freeform 75"/>
          <p:cNvSpPr/>
          <p:nvPr/>
        </p:nvSpPr>
        <p:spPr bwMode="auto">
          <a:xfrm>
            <a:off x="3334032" y="4201846"/>
            <a:ext cx="1317926" cy="711149"/>
          </a:xfrm>
          <a:custGeom>
            <a:avLst/>
            <a:gdLst>
              <a:gd name="connsiteX0" fmla="*/ 960438 w 1375569"/>
              <a:gd name="connsiteY0" fmla="*/ 0 h 814388"/>
              <a:gd name="connsiteX1" fmla="*/ 1246188 w 1375569"/>
              <a:gd name="connsiteY1" fmla="*/ 423863 h 814388"/>
              <a:gd name="connsiteX2" fmla="*/ 184150 w 1375569"/>
              <a:gd name="connsiteY2" fmla="*/ 700088 h 814388"/>
              <a:gd name="connsiteX3" fmla="*/ 141288 w 1375569"/>
              <a:gd name="connsiteY3" fmla="*/ 814388 h 814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5569" h="814388">
                <a:moveTo>
                  <a:pt x="960438" y="0"/>
                </a:moveTo>
                <a:cubicBezTo>
                  <a:pt x="1168003" y="153591"/>
                  <a:pt x="1375569" y="307182"/>
                  <a:pt x="1246188" y="423863"/>
                </a:cubicBezTo>
                <a:cubicBezTo>
                  <a:pt x="1116807" y="540544"/>
                  <a:pt x="368300" y="635001"/>
                  <a:pt x="184150" y="700088"/>
                </a:cubicBezTo>
                <a:cubicBezTo>
                  <a:pt x="0" y="765176"/>
                  <a:pt x="70644" y="789782"/>
                  <a:pt x="141288" y="814388"/>
                </a:cubicBezTo>
              </a:path>
            </a:pathLst>
          </a:custGeom>
          <a:noFill/>
          <a:ln w="19050" cap="flat" cmpd="sng" algn="ctr">
            <a:solidFill>
              <a:srgbClr val="61A322"/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7" name="Image 7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373561" y="6472239"/>
            <a:ext cx="1071563" cy="366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Object 6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5" name="think-cell Slide" r:id="rId69" imgW="270" imgH="270" progId="TCLayout.ActiveDocument.1">
                  <p:embed/>
                </p:oleObj>
              </mc:Choice>
              <mc:Fallback>
                <p:oleObj name="think-cell Slide" r:id="rId69" imgW="270" imgH="270" progId="TCLayout.ActiveDocument.1">
                  <p:embed/>
                  <p:pic>
                    <p:nvPicPr>
                      <p:cNvPr id="0" name="Picture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69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fr-FR" sz="1000" b="1" dirty="0" smtClea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999"/>
            <a:ext cx="8992799" cy="831600"/>
          </a:xfrm>
          <a:noFill/>
          <a:effectLst/>
        </p:spPr>
        <p:txBody>
          <a:bodyPr wrap="square"/>
          <a:lstStyle/>
          <a:p>
            <a:pPr lvl="0"/>
            <a:r>
              <a:rPr lang="fr-FR" dirty="0" err="1" smtClean="0">
                <a:solidFill>
                  <a:srgbClr val="1164A6"/>
                </a:solidFill>
                <a:latin typeface="Arial"/>
              </a:rPr>
              <a:t>Offshoring</a:t>
            </a:r>
            <a:r>
              <a:rPr lang="fr-FR" dirty="0" smtClean="0">
                <a:solidFill>
                  <a:srgbClr val="1164A6"/>
                </a:solidFill>
                <a:latin typeface="Arial"/>
              </a:rPr>
              <a:t> / </a:t>
            </a:r>
            <a:r>
              <a:rPr lang="fr-FR" dirty="0" err="1" smtClean="0">
                <a:solidFill>
                  <a:srgbClr val="1164A6"/>
                </a:solidFill>
                <a:latin typeface="Arial"/>
              </a:rPr>
              <a:t>Nearshoring</a:t>
            </a:r>
            <a:r>
              <a:rPr lang="fr-FR" dirty="0" smtClean="0">
                <a:solidFill>
                  <a:srgbClr val="1164A6"/>
                </a:solidFill>
                <a:latin typeface="Arial"/>
              </a:rPr>
              <a:t> (1/6)</a:t>
            </a:r>
            <a:br>
              <a:rPr lang="fr-FR" dirty="0" smtClean="0">
                <a:solidFill>
                  <a:srgbClr val="1164A6"/>
                </a:solidFill>
                <a:latin typeface="Arial"/>
              </a:rPr>
            </a:br>
            <a:r>
              <a:rPr lang="fr-FR" sz="1600" b="0" dirty="0" smtClean="0">
                <a:solidFill>
                  <a:srgbClr val="1164A6"/>
                </a:solidFill>
                <a:latin typeface="Arial"/>
              </a:rPr>
              <a:t>Un secteur en forte croissance sous l'impulsion du marché américain (zoom </a:t>
            </a:r>
            <a:r>
              <a:rPr lang="fr-FR" sz="1600" b="0" dirty="0" err="1" smtClean="0">
                <a:solidFill>
                  <a:srgbClr val="1164A6"/>
                </a:solidFill>
                <a:latin typeface="Arial"/>
              </a:rPr>
              <a:t>ITO</a:t>
            </a:r>
            <a:r>
              <a:rPr lang="fr-FR" sz="1600" b="0" dirty="0" smtClean="0">
                <a:solidFill>
                  <a:srgbClr val="1164A6"/>
                </a:solidFill>
                <a:latin typeface="Arial"/>
              </a:rPr>
              <a:t>)</a:t>
            </a:r>
            <a:endParaRPr lang="fr-FR" sz="1600" b="0" dirty="0">
              <a:solidFill>
                <a:srgbClr val="1164A6"/>
              </a:solidFill>
              <a:latin typeface="Arial"/>
            </a:endParaRPr>
          </a:p>
        </p:txBody>
      </p:sp>
      <p:grpSp>
        <p:nvGrpSpPr>
          <p:cNvPr id="5" name="Group 103"/>
          <p:cNvGrpSpPr/>
          <p:nvPr/>
        </p:nvGrpSpPr>
        <p:grpSpPr>
          <a:xfrm>
            <a:off x="8934639" y="161999"/>
            <a:ext cx="515360" cy="326608"/>
            <a:chOff x="9094278" y="1184400"/>
            <a:chExt cx="515360" cy="326608"/>
          </a:xfrm>
        </p:grpSpPr>
        <p:grpSp>
          <p:nvGrpSpPr>
            <p:cNvPr id="6" name="map_world"/>
            <p:cNvGrpSpPr>
              <a:grpSpLocks/>
            </p:cNvGrpSpPr>
            <p:nvPr>
              <p:custDataLst>
                <p:tags r:id="rId65"/>
              </p:custDataLst>
            </p:nvPr>
          </p:nvGrpSpPr>
          <p:grpSpPr bwMode="gray">
            <a:xfrm>
              <a:off x="9094278" y="1184400"/>
              <a:ext cx="515360" cy="326608"/>
              <a:chOff x="543" y="1020"/>
              <a:chExt cx="5164" cy="2895"/>
            </a:xfrm>
            <a:effectLst/>
          </p:grpSpPr>
          <p:sp>
            <p:nvSpPr>
              <p:cNvPr id="8" name="Freeform 176"/>
              <p:cNvSpPr>
                <a:spLocks/>
              </p:cNvSpPr>
              <p:nvPr/>
            </p:nvSpPr>
            <p:spPr bwMode="gray">
              <a:xfrm>
                <a:off x="543" y="1189"/>
                <a:ext cx="1610" cy="2718"/>
              </a:xfrm>
              <a:custGeom>
                <a:avLst/>
                <a:gdLst>
                  <a:gd name="T0" fmla="*/ 452 w 3219"/>
                  <a:gd name="T1" fmla="*/ 47 h 5435"/>
                  <a:gd name="T2" fmla="*/ 501 w 3219"/>
                  <a:gd name="T3" fmla="*/ 62 h 5435"/>
                  <a:gd name="T4" fmla="*/ 725 w 3219"/>
                  <a:gd name="T5" fmla="*/ 81 h 5435"/>
                  <a:gd name="T6" fmla="*/ 616 w 3219"/>
                  <a:gd name="T7" fmla="*/ 93 h 5435"/>
                  <a:gd name="T8" fmla="*/ 634 w 3219"/>
                  <a:gd name="T9" fmla="*/ 47 h 5435"/>
                  <a:gd name="T10" fmla="*/ 571 w 3219"/>
                  <a:gd name="T11" fmla="*/ 81 h 5435"/>
                  <a:gd name="T12" fmla="*/ 577 w 3219"/>
                  <a:gd name="T13" fmla="*/ 90 h 5435"/>
                  <a:gd name="T14" fmla="*/ 534 w 3219"/>
                  <a:gd name="T15" fmla="*/ 108 h 5435"/>
                  <a:gd name="T16" fmla="*/ 466 w 3219"/>
                  <a:gd name="T17" fmla="*/ 175 h 5435"/>
                  <a:gd name="T18" fmla="*/ 501 w 3219"/>
                  <a:gd name="T19" fmla="*/ 225 h 5435"/>
                  <a:gd name="T20" fmla="*/ 538 w 3219"/>
                  <a:gd name="T21" fmla="*/ 196 h 5435"/>
                  <a:gd name="T22" fmla="*/ 585 w 3219"/>
                  <a:gd name="T23" fmla="*/ 137 h 5435"/>
                  <a:gd name="T24" fmla="*/ 635 w 3219"/>
                  <a:gd name="T25" fmla="*/ 158 h 5435"/>
                  <a:gd name="T26" fmla="*/ 674 w 3219"/>
                  <a:gd name="T27" fmla="*/ 155 h 5435"/>
                  <a:gd name="T28" fmla="*/ 653 w 3219"/>
                  <a:gd name="T29" fmla="*/ 254 h 5435"/>
                  <a:gd name="T30" fmla="*/ 616 w 3219"/>
                  <a:gd name="T31" fmla="*/ 268 h 5435"/>
                  <a:gd name="T32" fmla="*/ 638 w 3219"/>
                  <a:gd name="T33" fmla="*/ 282 h 5435"/>
                  <a:gd name="T34" fmla="*/ 585 w 3219"/>
                  <a:gd name="T35" fmla="*/ 319 h 5435"/>
                  <a:gd name="T36" fmla="*/ 555 w 3219"/>
                  <a:gd name="T37" fmla="*/ 319 h 5435"/>
                  <a:gd name="T38" fmla="*/ 509 w 3219"/>
                  <a:gd name="T39" fmla="*/ 365 h 5435"/>
                  <a:gd name="T40" fmla="*/ 484 w 3219"/>
                  <a:gd name="T41" fmla="*/ 390 h 5435"/>
                  <a:gd name="T42" fmla="*/ 409 w 3219"/>
                  <a:gd name="T43" fmla="*/ 474 h 5435"/>
                  <a:gd name="T44" fmla="*/ 391 w 3219"/>
                  <a:gd name="T45" fmla="*/ 467 h 5435"/>
                  <a:gd name="T46" fmla="*/ 343 w 3219"/>
                  <a:gd name="T47" fmla="*/ 479 h 5435"/>
                  <a:gd name="T48" fmla="*/ 234 w 3219"/>
                  <a:gd name="T49" fmla="*/ 560 h 5435"/>
                  <a:gd name="T50" fmla="*/ 298 w 3219"/>
                  <a:gd name="T51" fmla="*/ 556 h 5435"/>
                  <a:gd name="T52" fmla="*/ 333 w 3219"/>
                  <a:gd name="T53" fmla="*/ 575 h 5435"/>
                  <a:gd name="T54" fmla="*/ 311 w 3219"/>
                  <a:gd name="T55" fmla="*/ 605 h 5435"/>
                  <a:gd name="T56" fmla="*/ 368 w 3219"/>
                  <a:gd name="T57" fmla="*/ 690 h 5435"/>
                  <a:gd name="T58" fmla="*/ 409 w 3219"/>
                  <a:gd name="T59" fmla="*/ 691 h 5435"/>
                  <a:gd name="T60" fmla="*/ 553 w 3219"/>
                  <a:gd name="T61" fmla="*/ 668 h 5435"/>
                  <a:gd name="T62" fmla="*/ 646 w 3219"/>
                  <a:gd name="T63" fmla="*/ 724 h 5435"/>
                  <a:gd name="T64" fmla="*/ 675 w 3219"/>
                  <a:gd name="T65" fmla="*/ 785 h 5435"/>
                  <a:gd name="T66" fmla="*/ 774 w 3219"/>
                  <a:gd name="T67" fmla="*/ 917 h 5435"/>
                  <a:gd name="T68" fmla="*/ 703 w 3219"/>
                  <a:gd name="T69" fmla="*/ 1074 h 5435"/>
                  <a:gd name="T70" fmla="*/ 648 w 3219"/>
                  <a:gd name="T71" fmla="*/ 1143 h 5435"/>
                  <a:gd name="T72" fmla="*/ 634 w 3219"/>
                  <a:gd name="T73" fmla="*/ 1266 h 5435"/>
                  <a:gd name="T74" fmla="*/ 691 w 3219"/>
                  <a:gd name="T75" fmla="*/ 1349 h 5435"/>
                  <a:gd name="T76" fmla="*/ 554 w 3219"/>
                  <a:gd name="T77" fmla="*/ 1236 h 5435"/>
                  <a:gd name="T78" fmla="*/ 369 w 3219"/>
                  <a:gd name="T79" fmla="*/ 841 h 5435"/>
                  <a:gd name="T80" fmla="*/ 414 w 3219"/>
                  <a:gd name="T81" fmla="*/ 743 h 5435"/>
                  <a:gd name="T82" fmla="*/ 372 w 3219"/>
                  <a:gd name="T83" fmla="*/ 701 h 5435"/>
                  <a:gd name="T84" fmla="*/ 184 w 3219"/>
                  <a:gd name="T85" fmla="*/ 583 h 5435"/>
                  <a:gd name="T86" fmla="*/ 170 w 3219"/>
                  <a:gd name="T87" fmla="*/ 556 h 5435"/>
                  <a:gd name="T88" fmla="*/ 134 w 3219"/>
                  <a:gd name="T89" fmla="*/ 442 h 5435"/>
                  <a:gd name="T90" fmla="*/ 140 w 3219"/>
                  <a:gd name="T91" fmla="*/ 529 h 5435"/>
                  <a:gd name="T92" fmla="*/ 114 w 3219"/>
                  <a:gd name="T93" fmla="*/ 474 h 5435"/>
                  <a:gd name="T94" fmla="*/ 109 w 3219"/>
                  <a:gd name="T95" fmla="*/ 329 h 5435"/>
                  <a:gd name="T96" fmla="*/ 170 w 3219"/>
                  <a:gd name="T97" fmla="*/ 254 h 5435"/>
                  <a:gd name="T98" fmla="*/ 183 w 3219"/>
                  <a:gd name="T99" fmla="*/ 225 h 5435"/>
                  <a:gd name="T100" fmla="*/ 112 w 3219"/>
                  <a:gd name="T101" fmla="*/ 113 h 5435"/>
                  <a:gd name="T102" fmla="*/ 17 w 3219"/>
                  <a:gd name="T103" fmla="*/ 137 h 5435"/>
                  <a:gd name="T104" fmla="*/ 53 w 3219"/>
                  <a:gd name="T105" fmla="*/ 80 h 5435"/>
                  <a:gd name="T106" fmla="*/ 103 w 3219"/>
                  <a:gd name="T107" fmla="*/ 53 h 5435"/>
                  <a:gd name="T108" fmla="*/ 139 w 3219"/>
                  <a:gd name="T109" fmla="*/ 34 h 5435"/>
                  <a:gd name="T110" fmla="*/ 250 w 3219"/>
                  <a:gd name="T111" fmla="*/ 1 h 543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219"/>
                  <a:gd name="T169" fmla="*/ 0 h 5435"/>
                  <a:gd name="T170" fmla="*/ 3219 w 3219"/>
                  <a:gd name="T171" fmla="*/ 5435 h 543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219" h="5435">
                    <a:moveTo>
                      <a:pt x="1196" y="75"/>
                    </a:moveTo>
                    <a:lnTo>
                      <a:pt x="1488" y="81"/>
                    </a:lnTo>
                    <a:lnTo>
                      <a:pt x="1670" y="154"/>
                    </a:lnTo>
                    <a:lnTo>
                      <a:pt x="1705" y="188"/>
                    </a:lnTo>
                    <a:lnTo>
                      <a:pt x="1806" y="188"/>
                    </a:lnTo>
                    <a:lnTo>
                      <a:pt x="1810" y="184"/>
                    </a:lnTo>
                    <a:lnTo>
                      <a:pt x="1810" y="173"/>
                    </a:lnTo>
                    <a:lnTo>
                      <a:pt x="1914" y="173"/>
                    </a:lnTo>
                    <a:lnTo>
                      <a:pt x="1996" y="238"/>
                    </a:lnTo>
                    <a:lnTo>
                      <a:pt x="2004" y="248"/>
                    </a:lnTo>
                    <a:lnTo>
                      <a:pt x="2338" y="40"/>
                    </a:lnTo>
                    <a:lnTo>
                      <a:pt x="2710" y="40"/>
                    </a:lnTo>
                    <a:lnTo>
                      <a:pt x="2885" y="173"/>
                    </a:lnTo>
                    <a:lnTo>
                      <a:pt x="2900" y="307"/>
                    </a:lnTo>
                    <a:lnTo>
                      <a:pt x="2900" y="324"/>
                    </a:lnTo>
                    <a:lnTo>
                      <a:pt x="2701" y="516"/>
                    </a:lnTo>
                    <a:lnTo>
                      <a:pt x="2693" y="526"/>
                    </a:lnTo>
                    <a:lnTo>
                      <a:pt x="2578" y="426"/>
                    </a:lnTo>
                    <a:lnTo>
                      <a:pt x="2467" y="376"/>
                    </a:lnTo>
                    <a:lnTo>
                      <a:pt x="2463" y="372"/>
                    </a:lnTo>
                    <a:lnTo>
                      <a:pt x="2463" y="359"/>
                    </a:lnTo>
                    <a:lnTo>
                      <a:pt x="2584" y="359"/>
                    </a:lnTo>
                    <a:lnTo>
                      <a:pt x="2687" y="248"/>
                    </a:lnTo>
                    <a:lnTo>
                      <a:pt x="2601" y="173"/>
                    </a:lnTo>
                    <a:lnTo>
                      <a:pt x="2534" y="188"/>
                    </a:lnTo>
                    <a:lnTo>
                      <a:pt x="2534" y="163"/>
                    </a:lnTo>
                    <a:lnTo>
                      <a:pt x="2530" y="157"/>
                    </a:lnTo>
                    <a:lnTo>
                      <a:pt x="2486" y="217"/>
                    </a:lnTo>
                    <a:lnTo>
                      <a:pt x="2426" y="320"/>
                    </a:lnTo>
                    <a:lnTo>
                      <a:pt x="2282" y="324"/>
                    </a:lnTo>
                    <a:lnTo>
                      <a:pt x="2232" y="340"/>
                    </a:lnTo>
                    <a:lnTo>
                      <a:pt x="2232" y="372"/>
                    </a:lnTo>
                    <a:lnTo>
                      <a:pt x="2254" y="372"/>
                    </a:lnTo>
                    <a:lnTo>
                      <a:pt x="2292" y="359"/>
                    </a:lnTo>
                    <a:lnTo>
                      <a:pt x="2305" y="359"/>
                    </a:lnTo>
                    <a:lnTo>
                      <a:pt x="2338" y="426"/>
                    </a:lnTo>
                    <a:lnTo>
                      <a:pt x="2319" y="445"/>
                    </a:lnTo>
                    <a:lnTo>
                      <a:pt x="2292" y="445"/>
                    </a:lnTo>
                    <a:lnTo>
                      <a:pt x="2236" y="413"/>
                    </a:lnTo>
                    <a:lnTo>
                      <a:pt x="2133" y="432"/>
                    </a:lnTo>
                    <a:lnTo>
                      <a:pt x="1914" y="526"/>
                    </a:lnTo>
                    <a:lnTo>
                      <a:pt x="1831" y="618"/>
                    </a:lnTo>
                    <a:lnTo>
                      <a:pt x="1850" y="633"/>
                    </a:lnTo>
                    <a:lnTo>
                      <a:pt x="1854" y="633"/>
                    </a:lnTo>
                    <a:lnTo>
                      <a:pt x="1864" y="699"/>
                    </a:lnTo>
                    <a:lnTo>
                      <a:pt x="2017" y="787"/>
                    </a:lnTo>
                    <a:lnTo>
                      <a:pt x="2039" y="787"/>
                    </a:lnTo>
                    <a:lnTo>
                      <a:pt x="2071" y="825"/>
                    </a:lnTo>
                    <a:lnTo>
                      <a:pt x="2004" y="835"/>
                    </a:lnTo>
                    <a:lnTo>
                      <a:pt x="2004" y="898"/>
                    </a:lnTo>
                    <a:lnTo>
                      <a:pt x="2025" y="906"/>
                    </a:lnTo>
                    <a:lnTo>
                      <a:pt x="2042" y="925"/>
                    </a:lnTo>
                    <a:lnTo>
                      <a:pt x="2108" y="925"/>
                    </a:lnTo>
                    <a:lnTo>
                      <a:pt x="2127" y="796"/>
                    </a:lnTo>
                    <a:lnTo>
                      <a:pt x="2150" y="781"/>
                    </a:lnTo>
                    <a:lnTo>
                      <a:pt x="2227" y="737"/>
                    </a:lnTo>
                    <a:lnTo>
                      <a:pt x="2250" y="716"/>
                    </a:lnTo>
                    <a:lnTo>
                      <a:pt x="2232" y="639"/>
                    </a:lnTo>
                    <a:lnTo>
                      <a:pt x="2325" y="558"/>
                    </a:lnTo>
                    <a:lnTo>
                      <a:pt x="2338" y="545"/>
                    </a:lnTo>
                    <a:lnTo>
                      <a:pt x="2338" y="526"/>
                    </a:lnTo>
                    <a:lnTo>
                      <a:pt x="2478" y="507"/>
                    </a:lnTo>
                    <a:lnTo>
                      <a:pt x="2572" y="526"/>
                    </a:lnTo>
                    <a:lnTo>
                      <a:pt x="2584" y="526"/>
                    </a:lnTo>
                    <a:lnTo>
                      <a:pt x="2538" y="629"/>
                    </a:lnTo>
                    <a:lnTo>
                      <a:pt x="2534" y="633"/>
                    </a:lnTo>
                    <a:lnTo>
                      <a:pt x="2568" y="653"/>
                    </a:lnTo>
                    <a:lnTo>
                      <a:pt x="2611" y="653"/>
                    </a:lnTo>
                    <a:lnTo>
                      <a:pt x="2685" y="620"/>
                    </a:lnTo>
                    <a:lnTo>
                      <a:pt x="2693" y="620"/>
                    </a:lnTo>
                    <a:lnTo>
                      <a:pt x="2743" y="716"/>
                    </a:lnTo>
                    <a:lnTo>
                      <a:pt x="2743" y="787"/>
                    </a:lnTo>
                    <a:lnTo>
                      <a:pt x="2812" y="846"/>
                    </a:lnTo>
                    <a:lnTo>
                      <a:pt x="2762" y="925"/>
                    </a:lnTo>
                    <a:lnTo>
                      <a:pt x="2611" y="1013"/>
                    </a:lnTo>
                    <a:lnTo>
                      <a:pt x="2426" y="1019"/>
                    </a:lnTo>
                    <a:lnTo>
                      <a:pt x="2338" y="1034"/>
                    </a:lnTo>
                    <a:lnTo>
                      <a:pt x="2338" y="1065"/>
                    </a:lnTo>
                    <a:lnTo>
                      <a:pt x="2449" y="1071"/>
                    </a:lnTo>
                    <a:lnTo>
                      <a:pt x="2463" y="1071"/>
                    </a:lnTo>
                    <a:lnTo>
                      <a:pt x="2463" y="1090"/>
                    </a:lnTo>
                    <a:lnTo>
                      <a:pt x="2426" y="1125"/>
                    </a:lnTo>
                    <a:lnTo>
                      <a:pt x="2457" y="1194"/>
                    </a:lnTo>
                    <a:lnTo>
                      <a:pt x="2467" y="1201"/>
                    </a:lnTo>
                    <a:lnTo>
                      <a:pt x="2551" y="1128"/>
                    </a:lnTo>
                    <a:lnTo>
                      <a:pt x="2584" y="1178"/>
                    </a:lnTo>
                    <a:lnTo>
                      <a:pt x="2551" y="1207"/>
                    </a:lnTo>
                    <a:lnTo>
                      <a:pt x="2449" y="1261"/>
                    </a:lnTo>
                    <a:lnTo>
                      <a:pt x="2342" y="1280"/>
                    </a:lnTo>
                    <a:lnTo>
                      <a:pt x="2338" y="1276"/>
                    </a:lnTo>
                    <a:lnTo>
                      <a:pt x="2338" y="1261"/>
                    </a:lnTo>
                    <a:lnTo>
                      <a:pt x="2401" y="1226"/>
                    </a:lnTo>
                    <a:lnTo>
                      <a:pt x="2407" y="1221"/>
                    </a:lnTo>
                    <a:lnTo>
                      <a:pt x="2365" y="1201"/>
                    </a:lnTo>
                    <a:lnTo>
                      <a:pt x="2219" y="1276"/>
                    </a:lnTo>
                    <a:lnTo>
                      <a:pt x="2192" y="1340"/>
                    </a:lnTo>
                    <a:lnTo>
                      <a:pt x="2183" y="1370"/>
                    </a:lnTo>
                    <a:lnTo>
                      <a:pt x="2133" y="1380"/>
                    </a:lnTo>
                    <a:lnTo>
                      <a:pt x="2042" y="1393"/>
                    </a:lnTo>
                    <a:lnTo>
                      <a:pt x="2035" y="1457"/>
                    </a:lnTo>
                    <a:lnTo>
                      <a:pt x="2008" y="1497"/>
                    </a:lnTo>
                    <a:lnTo>
                      <a:pt x="2000" y="1507"/>
                    </a:lnTo>
                    <a:lnTo>
                      <a:pt x="1937" y="1507"/>
                    </a:lnTo>
                    <a:lnTo>
                      <a:pt x="1933" y="1547"/>
                    </a:lnTo>
                    <a:lnTo>
                      <a:pt x="1933" y="1560"/>
                    </a:lnTo>
                    <a:lnTo>
                      <a:pt x="1900" y="1547"/>
                    </a:lnTo>
                    <a:lnTo>
                      <a:pt x="1895" y="1606"/>
                    </a:lnTo>
                    <a:lnTo>
                      <a:pt x="1645" y="1835"/>
                    </a:lnTo>
                    <a:lnTo>
                      <a:pt x="1636" y="1856"/>
                    </a:lnTo>
                    <a:lnTo>
                      <a:pt x="1636" y="1894"/>
                    </a:lnTo>
                    <a:lnTo>
                      <a:pt x="1649" y="1963"/>
                    </a:lnTo>
                    <a:lnTo>
                      <a:pt x="1634" y="2071"/>
                    </a:lnTo>
                    <a:lnTo>
                      <a:pt x="1603" y="2071"/>
                    </a:lnTo>
                    <a:lnTo>
                      <a:pt x="1564" y="1969"/>
                    </a:lnTo>
                    <a:lnTo>
                      <a:pt x="1564" y="1865"/>
                    </a:lnTo>
                    <a:lnTo>
                      <a:pt x="1467" y="1856"/>
                    </a:lnTo>
                    <a:lnTo>
                      <a:pt x="1422" y="1825"/>
                    </a:lnTo>
                    <a:lnTo>
                      <a:pt x="1346" y="1839"/>
                    </a:lnTo>
                    <a:lnTo>
                      <a:pt x="1336" y="1848"/>
                    </a:lnTo>
                    <a:lnTo>
                      <a:pt x="1371" y="1915"/>
                    </a:lnTo>
                    <a:lnTo>
                      <a:pt x="1136" y="1875"/>
                    </a:lnTo>
                    <a:lnTo>
                      <a:pt x="1012" y="1961"/>
                    </a:lnTo>
                    <a:lnTo>
                      <a:pt x="944" y="2184"/>
                    </a:lnTo>
                    <a:lnTo>
                      <a:pt x="931" y="2209"/>
                    </a:lnTo>
                    <a:lnTo>
                      <a:pt x="935" y="2238"/>
                    </a:lnTo>
                    <a:lnTo>
                      <a:pt x="960" y="2301"/>
                    </a:lnTo>
                    <a:lnTo>
                      <a:pt x="977" y="2318"/>
                    </a:lnTo>
                    <a:lnTo>
                      <a:pt x="1031" y="2332"/>
                    </a:lnTo>
                    <a:lnTo>
                      <a:pt x="1136" y="2332"/>
                    </a:lnTo>
                    <a:lnTo>
                      <a:pt x="1192" y="2224"/>
                    </a:lnTo>
                    <a:lnTo>
                      <a:pt x="1317" y="2219"/>
                    </a:lnTo>
                    <a:lnTo>
                      <a:pt x="1332" y="2232"/>
                    </a:lnTo>
                    <a:lnTo>
                      <a:pt x="1319" y="2263"/>
                    </a:lnTo>
                    <a:lnTo>
                      <a:pt x="1332" y="2288"/>
                    </a:lnTo>
                    <a:lnTo>
                      <a:pt x="1332" y="2297"/>
                    </a:lnTo>
                    <a:lnTo>
                      <a:pt x="1277" y="2309"/>
                    </a:lnTo>
                    <a:lnTo>
                      <a:pt x="1271" y="2309"/>
                    </a:lnTo>
                    <a:lnTo>
                      <a:pt x="1261" y="2322"/>
                    </a:lnTo>
                    <a:lnTo>
                      <a:pt x="1248" y="2414"/>
                    </a:lnTo>
                    <a:lnTo>
                      <a:pt x="1242" y="2418"/>
                    </a:lnTo>
                    <a:lnTo>
                      <a:pt x="1332" y="2434"/>
                    </a:lnTo>
                    <a:lnTo>
                      <a:pt x="1421" y="2443"/>
                    </a:lnTo>
                    <a:lnTo>
                      <a:pt x="1371" y="2520"/>
                    </a:lnTo>
                    <a:lnTo>
                      <a:pt x="1421" y="2700"/>
                    </a:lnTo>
                    <a:lnTo>
                      <a:pt x="1470" y="2758"/>
                    </a:lnTo>
                    <a:lnTo>
                      <a:pt x="1476" y="2723"/>
                    </a:lnTo>
                    <a:lnTo>
                      <a:pt x="1476" y="2710"/>
                    </a:lnTo>
                    <a:lnTo>
                      <a:pt x="1624" y="2758"/>
                    </a:lnTo>
                    <a:lnTo>
                      <a:pt x="1628" y="2758"/>
                    </a:lnTo>
                    <a:lnTo>
                      <a:pt x="1634" y="2764"/>
                    </a:lnTo>
                    <a:lnTo>
                      <a:pt x="1705" y="2614"/>
                    </a:lnTo>
                    <a:lnTo>
                      <a:pt x="1854" y="2597"/>
                    </a:lnTo>
                    <a:lnTo>
                      <a:pt x="1868" y="2597"/>
                    </a:lnTo>
                    <a:lnTo>
                      <a:pt x="2000" y="2689"/>
                    </a:lnTo>
                    <a:lnTo>
                      <a:pt x="2211" y="2670"/>
                    </a:lnTo>
                    <a:lnTo>
                      <a:pt x="2227" y="2733"/>
                    </a:lnTo>
                    <a:lnTo>
                      <a:pt x="2227" y="2754"/>
                    </a:lnTo>
                    <a:lnTo>
                      <a:pt x="2282" y="2792"/>
                    </a:lnTo>
                    <a:lnTo>
                      <a:pt x="2376" y="2833"/>
                    </a:lnTo>
                    <a:lnTo>
                      <a:pt x="2584" y="2896"/>
                    </a:lnTo>
                    <a:lnTo>
                      <a:pt x="2637" y="3096"/>
                    </a:lnTo>
                    <a:lnTo>
                      <a:pt x="2678" y="3101"/>
                    </a:lnTo>
                    <a:lnTo>
                      <a:pt x="2687" y="3101"/>
                    </a:lnTo>
                    <a:lnTo>
                      <a:pt x="2687" y="3134"/>
                    </a:lnTo>
                    <a:lnTo>
                      <a:pt x="2697" y="3140"/>
                    </a:lnTo>
                    <a:lnTo>
                      <a:pt x="2804" y="3159"/>
                    </a:lnTo>
                    <a:lnTo>
                      <a:pt x="3219" y="3328"/>
                    </a:lnTo>
                    <a:lnTo>
                      <a:pt x="3219" y="3458"/>
                    </a:lnTo>
                    <a:lnTo>
                      <a:pt x="3148" y="3480"/>
                    </a:lnTo>
                    <a:lnTo>
                      <a:pt x="3096" y="3666"/>
                    </a:lnTo>
                    <a:lnTo>
                      <a:pt x="3096" y="3890"/>
                    </a:lnTo>
                    <a:lnTo>
                      <a:pt x="3012" y="4036"/>
                    </a:lnTo>
                    <a:lnTo>
                      <a:pt x="2937" y="4044"/>
                    </a:lnTo>
                    <a:lnTo>
                      <a:pt x="2816" y="4136"/>
                    </a:lnTo>
                    <a:lnTo>
                      <a:pt x="2812" y="4293"/>
                    </a:lnTo>
                    <a:lnTo>
                      <a:pt x="2762" y="4380"/>
                    </a:lnTo>
                    <a:lnTo>
                      <a:pt x="2757" y="4464"/>
                    </a:lnTo>
                    <a:lnTo>
                      <a:pt x="2693" y="4562"/>
                    </a:lnTo>
                    <a:lnTo>
                      <a:pt x="2593" y="4568"/>
                    </a:lnTo>
                    <a:lnTo>
                      <a:pt x="2590" y="4572"/>
                    </a:lnTo>
                    <a:lnTo>
                      <a:pt x="2637" y="4641"/>
                    </a:lnTo>
                    <a:lnTo>
                      <a:pt x="2478" y="4825"/>
                    </a:lnTo>
                    <a:lnTo>
                      <a:pt x="2463" y="4852"/>
                    </a:lnTo>
                    <a:lnTo>
                      <a:pt x="2463" y="5051"/>
                    </a:lnTo>
                    <a:lnTo>
                      <a:pt x="2534" y="5061"/>
                    </a:lnTo>
                    <a:lnTo>
                      <a:pt x="2551" y="5130"/>
                    </a:lnTo>
                    <a:lnTo>
                      <a:pt x="2534" y="5149"/>
                    </a:lnTo>
                    <a:lnTo>
                      <a:pt x="2584" y="5263"/>
                    </a:lnTo>
                    <a:lnTo>
                      <a:pt x="2697" y="5362"/>
                    </a:lnTo>
                    <a:lnTo>
                      <a:pt x="2762" y="5393"/>
                    </a:lnTo>
                    <a:lnTo>
                      <a:pt x="2693" y="5435"/>
                    </a:lnTo>
                    <a:lnTo>
                      <a:pt x="2463" y="5393"/>
                    </a:lnTo>
                    <a:lnTo>
                      <a:pt x="2305" y="5199"/>
                    </a:lnTo>
                    <a:lnTo>
                      <a:pt x="2213" y="5055"/>
                    </a:lnTo>
                    <a:lnTo>
                      <a:pt x="2213" y="4942"/>
                    </a:lnTo>
                    <a:lnTo>
                      <a:pt x="2127" y="4748"/>
                    </a:lnTo>
                    <a:lnTo>
                      <a:pt x="2004" y="4000"/>
                    </a:lnTo>
                    <a:lnTo>
                      <a:pt x="1914" y="3890"/>
                    </a:lnTo>
                    <a:lnTo>
                      <a:pt x="1778" y="3758"/>
                    </a:lnTo>
                    <a:lnTo>
                      <a:pt x="1476" y="3364"/>
                    </a:lnTo>
                    <a:lnTo>
                      <a:pt x="1541" y="3272"/>
                    </a:lnTo>
                    <a:lnTo>
                      <a:pt x="1528" y="3263"/>
                    </a:lnTo>
                    <a:lnTo>
                      <a:pt x="1478" y="3253"/>
                    </a:lnTo>
                    <a:lnTo>
                      <a:pt x="1478" y="3242"/>
                    </a:lnTo>
                    <a:lnTo>
                      <a:pt x="1653" y="2969"/>
                    </a:lnTo>
                    <a:lnTo>
                      <a:pt x="1603" y="2796"/>
                    </a:lnTo>
                    <a:lnTo>
                      <a:pt x="1603" y="2792"/>
                    </a:lnTo>
                    <a:lnTo>
                      <a:pt x="1593" y="2783"/>
                    </a:lnTo>
                    <a:lnTo>
                      <a:pt x="1526" y="2787"/>
                    </a:lnTo>
                    <a:lnTo>
                      <a:pt x="1488" y="2802"/>
                    </a:lnTo>
                    <a:lnTo>
                      <a:pt x="1463" y="2796"/>
                    </a:lnTo>
                    <a:lnTo>
                      <a:pt x="1323" y="2720"/>
                    </a:lnTo>
                    <a:lnTo>
                      <a:pt x="1021" y="2474"/>
                    </a:lnTo>
                    <a:lnTo>
                      <a:pt x="918" y="2437"/>
                    </a:lnTo>
                    <a:lnTo>
                      <a:pt x="735" y="2332"/>
                    </a:lnTo>
                    <a:lnTo>
                      <a:pt x="670" y="2245"/>
                    </a:lnTo>
                    <a:lnTo>
                      <a:pt x="666" y="2242"/>
                    </a:lnTo>
                    <a:lnTo>
                      <a:pt x="666" y="2232"/>
                    </a:lnTo>
                    <a:lnTo>
                      <a:pt x="670" y="2232"/>
                    </a:lnTo>
                    <a:lnTo>
                      <a:pt x="680" y="2224"/>
                    </a:lnTo>
                    <a:lnTo>
                      <a:pt x="635" y="2046"/>
                    </a:lnTo>
                    <a:lnTo>
                      <a:pt x="607" y="1958"/>
                    </a:lnTo>
                    <a:lnTo>
                      <a:pt x="566" y="1850"/>
                    </a:lnTo>
                    <a:lnTo>
                      <a:pt x="545" y="1775"/>
                    </a:lnTo>
                    <a:lnTo>
                      <a:pt x="536" y="1766"/>
                    </a:lnTo>
                    <a:lnTo>
                      <a:pt x="493" y="1766"/>
                    </a:lnTo>
                    <a:lnTo>
                      <a:pt x="493" y="1781"/>
                    </a:lnTo>
                    <a:lnTo>
                      <a:pt x="539" y="1856"/>
                    </a:lnTo>
                    <a:lnTo>
                      <a:pt x="545" y="2055"/>
                    </a:lnTo>
                    <a:lnTo>
                      <a:pt x="559" y="2115"/>
                    </a:lnTo>
                    <a:lnTo>
                      <a:pt x="559" y="2125"/>
                    </a:lnTo>
                    <a:lnTo>
                      <a:pt x="539" y="2125"/>
                    </a:lnTo>
                    <a:lnTo>
                      <a:pt x="476" y="1988"/>
                    </a:lnTo>
                    <a:lnTo>
                      <a:pt x="434" y="1919"/>
                    </a:lnTo>
                    <a:lnTo>
                      <a:pt x="455" y="1894"/>
                    </a:lnTo>
                    <a:lnTo>
                      <a:pt x="468" y="1879"/>
                    </a:lnTo>
                    <a:lnTo>
                      <a:pt x="451" y="1829"/>
                    </a:lnTo>
                    <a:lnTo>
                      <a:pt x="451" y="1645"/>
                    </a:lnTo>
                    <a:lnTo>
                      <a:pt x="401" y="1581"/>
                    </a:lnTo>
                    <a:lnTo>
                      <a:pt x="434" y="1315"/>
                    </a:lnTo>
                    <a:lnTo>
                      <a:pt x="553" y="1173"/>
                    </a:lnTo>
                    <a:lnTo>
                      <a:pt x="645" y="1071"/>
                    </a:lnTo>
                    <a:lnTo>
                      <a:pt x="645" y="998"/>
                    </a:lnTo>
                    <a:lnTo>
                      <a:pt x="662" y="998"/>
                    </a:lnTo>
                    <a:lnTo>
                      <a:pt x="680" y="1013"/>
                    </a:lnTo>
                    <a:lnTo>
                      <a:pt x="726" y="1013"/>
                    </a:lnTo>
                    <a:lnTo>
                      <a:pt x="726" y="992"/>
                    </a:lnTo>
                    <a:lnTo>
                      <a:pt x="666" y="850"/>
                    </a:lnTo>
                    <a:lnTo>
                      <a:pt x="718" y="889"/>
                    </a:lnTo>
                    <a:lnTo>
                      <a:pt x="731" y="900"/>
                    </a:lnTo>
                    <a:lnTo>
                      <a:pt x="751" y="549"/>
                    </a:lnTo>
                    <a:lnTo>
                      <a:pt x="680" y="545"/>
                    </a:lnTo>
                    <a:lnTo>
                      <a:pt x="680" y="472"/>
                    </a:lnTo>
                    <a:lnTo>
                      <a:pt x="576" y="432"/>
                    </a:lnTo>
                    <a:lnTo>
                      <a:pt x="447" y="451"/>
                    </a:lnTo>
                    <a:lnTo>
                      <a:pt x="434" y="451"/>
                    </a:lnTo>
                    <a:lnTo>
                      <a:pt x="447" y="426"/>
                    </a:lnTo>
                    <a:lnTo>
                      <a:pt x="447" y="422"/>
                    </a:lnTo>
                    <a:lnTo>
                      <a:pt x="420" y="422"/>
                    </a:lnTo>
                    <a:lnTo>
                      <a:pt x="65" y="545"/>
                    </a:lnTo>
                    <a:lnTo>
                      <a:pt x="0" y="545"/>
                    </a:lnTo>
                    <a:lnTo>
                      <a:pt x="234" y="436"/>
                    </a:lnTo>
                    <a:lnTo>
                      <a:pt x="290" y="344"/>
                    </a:lnTo>
                    <a:lnTo>
                      <a:pt x="290" y="340"/>
                    </a:lnTo>
                    <a:lnTo>
                      <a:pt x="209" y="320"/>
                    </a:lnTo>
                    <a:lnTo>
                      <a:pt x="294" y="226"/>
                    </a:lnTo>
                    <a:lnTo>
                      <a:pt x="388" y="242"/>
                    </a:lnTo>
                    <a:lnTo>
                      <a:pt x="409" y="242"/>
                    </a:lnTo>
                    <a:lnTo>
                      <a:pt x="430" y="228"/>
                    </a:lnTo>
                    <a:lnTo>
                      <a:pt x="409" y="211"/>
                    </a:lnTo>
                    <a:lnTo>
                      <a:pt x="369" y="194"/>
                    </a:lnTo>
                    <a:lnTo>
                      <a:pt x="369" y="175"/>
                    </a:lnTo>
                    <a:lnTo>
                      <a:pt x="395" y="138"/>
                    </a:lnTo>
                    <a:lnTo>
                      <a:pt x="405" y="129"/>
                    </a:lnTo>
                    <a:lnTo>
                      <a:pt x="553" y="134"/>
                    </a:lnTo>
                    <a:lnTo>
                      <a:pt x="562" y="125"/>
                    </a:lnTo>
                    <a:lnTo>
                      <a:pt x="576" y="59"/>
                    </a:lnTo>
                    <a:lnTo>
                      <a:pt x="708" y="25"/>
                    </a:lnTo>
                    <a:lnTo>
                      <a:pt x="787" y="0"/>
                    </a:lnTo>
                    <a:lnTo>
                      <a:pt x="998" y="2"/>
                    </a:lnTo>
                    <a:lnTo>
                      <a:pt x="1196" y="75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Freeform 177"/>
              <p:cNvSpPr>
                <a:spLocks/>
              </p:cNvSpPr>
              <p:nvPr/>
            </p:nvSpPr>
            <p:spPr bwMode="gray">
              <a:xfrm>
                <a:off x="2491" y="1076"/>
                <a:ext cx="2739" cy="2340"/>
              </a:xfrm>
              <a:custGeom>
                <a:avLst/>
                <a:gdLst>
                  <a:gd name="T0" fmla="*/ 956 w 5476"/>
                  <a:gd name="T1" fmla="*/ 43 h 4679"/>
                  <a:gd name="T2" fmla="*/ 1366 w 5476"/>
                  <a:gd name="T3" fmla="*/ 29 h 4679"/>
                  <a:gd name="T4" fmla="*/ 1321 w 5476"/>
                  <a:gd name="T5" fmla="*/ 66 h 4679"/>
                  <a:gd name="T6" fmla="*/ 1308 w 5476"/>
                  <a:gd name="T7" fmla="*/ 103 h 4679"/>
                  <a:gd name="T8" fmla="*/ 1336 w 5476"/>
                  <a:gd name="T9" fmla="*/ 166 h 4679"/>
                  <a:gd name="T10" fmla="*/ 1242 w 5476"/>
                  <a:gd name="T11" fmla="*/ 100 h 4679"/>
                  <a:gd name="T12" fmla="*/ 1205 w 5476"/>
                  <a:gd name="T13" fmla="*/ 141 h 4679"/>
                  <a:gd name="T14" fmla="*/ 1223 w 5476"/>
                  <a:gd name="T15" fmla="*/ 212 h 4679"/>
                  <a:gd name="T16" fmla="*/ 1242 w 5476"/>
                  <a:gd name="T17" fmla="*/ 234 h 4679"/>
                  <a:gd name="T18" fmla="*/ 1216 w 5476"/>
                  <a:gd name="T19" fmla="*/ 325 h 4679"/>
                  <a:gd name="T20" fmla="*/ 1217 w 5476"/>
                  <a:gd name="T21" fmla="*/ 383 h 4679"/>
                  <a:gd name="T22" fmla="*/ 1163 w 5476"/>
                  <a:gd name="T23" fmla="*/ 354 h 4679"/>
                  <a:gd name="T24" fmla="*/ 1177 w 5476"/>
                  <a:gd name="T25" fmla="*/ 399 h 4679"/>
                  <a:gd name="T26" fmla="*/ 1215 w 5476"/>
                  <a:gd name="T27" fmla="*/ 464 h 4679"/>
                  <a:gd name="T28" fmla="*/ 1150 w 5476"/>
                  <a:gd name="T29" fmla="*/ 590 h 4679"/>
                  <a:gd name="T30" fmla="*/ 1114 w 5476"/>
                  <a:gd name="T31" fmla="*/ 591 h 4679"/>
                  <a:gd name="T32" fmla="*/ 1088 w 5476"/>
                  <a:gd name="T33" fmla="*/ 658 h 4679"/>
                  <a:gd name="T34" fmla="*/ 1121 w 5476"/>
                  <a:gd name="T35" fmla="*/ 767 h 4679"/>
                  <a:gd name="T36" fmla="*/ 1046 w 5476"/>
                  <a:gd name="T37" fmla="*/ 646 h 4679"/>
                  <a:gd name="T38" fmla="*/ 926 w 5476"/>
                  <a:gd name="T39" fmla="*/ 595 h 4679"/>
                  <a:gd name="T40" fmla="*/ 848 w 5476"/>
                  <a:gd name="T41" fmla="*/ 683 h 4679"/>
                  <a:gd name="T42" fmla="*/ 743 w 5476"/>
                  <a:gd name="T43" fmla="*/ 546 h 4679"/>
                  <a:gd name="T44" fmla="*/ 609 w 5476"/>
                  <a:gd name="T45" fmla="*/ 546 h 4679"/>
                  <a:gd name="T46" fmla="*/ 679 w 5476"/>
                  <a:gd name="T47" fmla="*/ 600 h 4679"/>
                  <a:gd name="T48" fmla="*/ 480 w 5476"/>
                  <a:gd name="T49" fmla="*/ 562 h 4679"/>
                  <a:gd name="T50" fmla="*/ 482 w 5476"/>
                  <a:gd name="T51" fmla="*/ 616 h 4679"/>
                  <a:gd name="T52" fmla="*/ 601 w 5476"/>
                  <a:gd name="T53" fmla="*/ 734 h 4679"/>
                  <a:gd name="T54" fmla="*/ 535 w 5476"/>
                  <a:gd name="T55" fmla="*/ 964 h 4679"/>
                  <a:gd name="T56" fmla="*/ 381 w 5476"/>
                  <a:gd name="T57" fmla="*/ 1170 h 4679"/>
                  <a:gd name="T58" fmla="*/ 282 w 5476"/>
                  <a:gd name="T59" fmla="*/ 926 h 4679"/>
                  <a:gd name="T60" fmla="*/ 176 w 5476"/>
                  <a:gd name="T61" fmla="*/ 752 h 4679"/>
                  <a:gd name="T62" fmla="*/ 5 w 5476"/>
                  <a:gd name="T63" fmla="*/ 652 h 4679"/>
                  <a:gd name="T64" fmla="*/ 76 w 5476"/>
                  <a:gd name="T65" fmla="*/ 482 h 4679"/>
                  <a:gd name="T66" fmla="*/ 245 w 5476"/>
                  <a:gd name="T67" fmla="*/ 451 h 4679"/>
                  <a:gd name="T68" fmla="*/ 332 w 5476"/>
                  <a:gd name="T69" fmla="*/ 486 h 4679"/>
                  <a:gd name="T70" fmla="*/ 407 w 5476"/>
                  <a:gd name="T71" fmla="*/ 513 h 4679"/>
                  <a:gd name="T72" fmla="*/ 426 w 5476"/>
                  <a:gd name="T73" fmla="*/ 451 h 4679"/>
                  <a:gd name="T74" fmla="*/ 447 w 5476"/>
                  <a:gd name="T75" fmla="*/ 381 h 4679"/>
                  <a:gd name="T76" fmla="*/ 456 w 5476"/>
                  <a:gd name="T77" fmla="*/ 359 h 4679"/>
                  <a:gd name="T78" fmla="*/ 379 w 5476"/>
                  <a:gd name="T79" fmla="*/ 379 h 4679"/>
                  <a:gd name="T80" fmla="*/ 350 w 5476"/>
                  <a:gd name="T81" fmla="*/ 446 h 4679"/>
                  <a:gd name="T82" fmla="*/ 259 w 5476"/>
                  <a:gd name="T83" fmla="*/ 379 h 4679"/>
                  <a:gd name="T84" fmla="*/ 251 w 5476"/>
                  <a:gd name="T85" fmla="*/ 399 h 4679"/>
                  <a:gd name="T86" fmla="*/ 125 w 5476"/>
                  <a:gd name="T87" fmla="*/ 451 h 4679"/>
                  <a:gd name="T88" fmla="*/ 136 w 5476"/>
                  <a:gd name="T89" fmla="*/ 381 h 4679"/>
                  <a:gd name="T90" fmla="*/ 225 w 5476"/>
                  <a:gd name="T91" fmla="*/ 264 h 4679"/>
                  <a:gd name="T92" fmla="*/ 287 w 5476"/>
                  <a:gd name="T93" fmla="*/ 276 h 4679"/>
                  <a:gd name="T94" fmla="*/ 351 w 5476"/>
                  <a:gd name="T95" fmla="*/ 214 h 4679"/>
                  <a:gd name="T96" fmla="*/ 331 w 5476"/>
                  <a:gd name="T97" fmla="*/ 165 h 4679"/>
                  <a:gd name="T98" fmla="*/ 279 w 5476"/>
                  <a:gd name="T99" fmla="*/ 241 h 4679"/>
                  <a:gd name="T100" fmla="*/ 198 w 5476"/>
                  <a:gd name="T101" fmla="*/ 217 h 4679"/>
                  <a:gd name="T102" fmla="*/ 357 w 5476"/>
                  <a:gd name="T103" fmla="*/ 98 h 4679"/>
                  <a:gd name="T104" fmla="*/ 400 w 5476"/>
                  <a:gd name="T105" fmla="*/ 145 h 4679"/>
                  <a:gd name="T106" fmla="*/ 531 w 5476"/>
                  <a:gd name="T107" fmla="*/ 112 h 4679"/>
                  <a:gd name="T108" fmla="*/ 592 w 5476"/>
                  <a:gd name="T109" fmla="*/ 67 h 4679"/>
                  <a:gd name="T110" fmla="*/ 654 w 5476"/>
                  <a:gd name="T111" fmla="*/ 105 h 4679"/>
                  <a:gd name="T112" fmla="*/ 654 w 5476"/>
                  <a:gd name="T113" fmla="*/ 67 h 4679"/>
                  <a:gd name="T114" fmla="*/ 767 w 5476"/>
                  <a:gd name="T115" fmla="*/ 5 h 467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476"/>
                  <a:gd name="T175" fmla="*/ 0 h 4679"/>
                  <a:gd name="T176" fmla="*/ 5476 w 5476"/>
                  <a:gd name="T177" fmla="*/ 4679 h 467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476" h="4679">
                    <a:moveTo>
                      <a:pt x="3288" y="40"/>
                    </a:moveTo>
                    <a:lnTo>
                      <a:pt x="3301" y="99"/>
                    </a:lnTo>
                    <a:lnTo>
                      <a:pt x="3301" y="103"/>
                    </a:lnTo>
                    <a:lnTo>
                      <a:pt x="3307" y="113"/>
                    </a:lnTo>
                    <a:lnTo>
                      <a:pt x="3666" y="109"/>
                    </a:lnTo>
                    <a:lnTo>
                      <a:pt x="3743" y="94"/>
                    </a:lnTo>
                    <a:lnTo>
                      <a:pt x="3821" y="172"/>
                    </a:lnTo>
                    <a:lnTo>
                      <a:pt x="4046" y="113"/>
                    </a:lnTo>
                    <a:lnTo>
                      <a:pt x="4063" y="94"/>
                    </a:lnTo>
                    <a:lnTo>
                      <a:pt x="4171" y="80"/>
                    </a:lnTo>
                    <a:lnTo>
                      <a:pt x="4286" y="80"/>
                    </a:lnTo>
                    <a:lnTo>
                      <a:pt x="4823" y="113"/>
                    </a:lnTo>
                    <a:lnTo>
                      <a:pt x="4973" y="76"/>
                    </a:lnTo>
                    <a:lnTo>
                      <a:pt x="5461" y="113"/>
                    </a:lnTo>
                    <a:lnTo>
                      <a:pt x="5476" y="174"/>
                    </a:lnTo>
                    <a:lnTo>
                      <a:pt x="5476" y="190"/>
                    </a:lnTo>
                    <a:lnTo>
                      <a:pt x="5392" y="190"/>
                    </a:lnTo>
                    <a:lnTo>
                      <a:pt x="5374" y="172"/>
                    </a:lnTo>
                    <a:lnTo>
                      <a:pt x="5286" y="190"/>
                    </a:lnTo>
                    <a:lnTo>
                      <a:pt x="5280" y="253"/>
                    </a:lnTo>
                    <a:lnTo>
                      <a:pt x="5280" y="262"/>
                    </a:lnTo>
                    <a:lnTo>
                      <a:pt x="5359" y="266"/>
                    </a:lnTo>
                    <a:lnTo>
                      <a:pt x="5369" y="295"/>
                    </a:lnTo>
                    <a:lnTo>
                      <a:pt x="5336" y="378"/>
                    </a:lnTo>
                    <a:lnTo>
                      <a:pt x="5353" y="408"/>
                    </a:lnTo>
                    <a:lnTo>
                      <a:pt x="5294" y="452"/>
                    </a:lnTo>
                    <a:lnTo>
                      <a:pt x="5267" y="468"/>
                    </a:lnTo>
                    <a:lnTo>
                      <a:pt x="5230" y="412"/>
                    </a:lnTo>
                    <a:lnTo>
                      <a:pt x="5182" y="451"/>
                    </a:lnTo>
                    <a:lnTo>
                      <a:pt x="5234" y="472"/>
                    </a:lnTo>
                    <a:lnTo>
                      <a:pt x="5263" y="504"/>
                    </a:lnTo>
                    <a:lnTo>
                      <a:pt x="5263" y="558"/>
                    </a:lnTo>
                    <a:lnTo>
                      <a:pt x="5273" y="566"/>
                    </a:lnTo>
                    <a:lnTo>
                      <a:pt x="5332" y="579"/>
                    </a:lnTo>
                    <a:lnTo>
                      <a:pt x="5340" y="662"/>
                    </a:lnTo>
                    <a:lnTo>
                      <a:pt x="5369" y="677"/>
                    </a:lnTo>
                    <a:lnTo>
                      <a:pt x="5369" y="771"/>
                    </a:lnTo>
                    <a:lnTo>
                      <a:pt x="5259" y="748"/>
                    </a:lnTo>
                    <a:lnTo>
                      <a:pt x="5092" y="604"/>
                    </a:lnTo>
                    <a:lnTo>
                      <a:pt x="5140" y="452"/>
                    </a:lnTo>
                    <a:lnTo>
                      <a:pt x="5075" y="397"/>
                    </a:lnTo>
                    <a:lnTo>
                      <a:pt x="4964" y="397"/>
                    </a:lnTo>
                    <a:lnTo>
                      <a:pt x="4935" y="412"/>
                    </a:lnTo>
                    <a:lnTo>
                      <a:pt x="4931" y="504"/>
                    </a:lnTo>
                    <a:lnTo>
                      <a:pt x="4950" y="506"/>
                    </a:lnTo>
                    <a:lnTo>
                      <a:pt x="4964" y="506"/>
                    </a:lnTo>
                    <a:lnTo>
                      <a:pt x="4964" y="545"/>
                    </a:lnTo>
                    <a:lnTo>
                      <a:pt x="4839" y="545"/>
                    </a:lnTo>
                    <a:lnTo>
                      <a:pt x="4816" y="564"/>
                    </a:lnTo>
                    <a:lnTo>
                      <a:pt x="4704" y="564"/>
                    </a:lnTo>
                    <a:lnTo>
                      <a:pt x="4695" y="662"/>
                    </a:lnTo>
                    <a:lnTo>
                      <a:pt x="4635" y="742"/>
                    </a:lnTo>
                    <a:lnTo>
                      <a:pt x="4632" y="748"/>
                    </a:lnTo>
                    <a:lnTo>
                      <a:pt x="4789" y="752"/>
                    </a:lnTo>
                    <a:lnTo>
                      <a:pt x="4862" y="846"/>
                    </a:lnTo>
                    <a:lnTo>
                      <a:pt x="4891" y="846"/>
                    </a:lnTo>
                    <a:lnTo>
                      <a:pt x="4895" y="752"/>
                    </a:lnTo>
                    <a:lnTo>
                      <a:pt x="4964" y="877"/>
                    </a:lnTo>
                    <a:lnTo>
                      <a:pt x="5131" y="1021"/>
                    </a:lnTo>
                    <a:lnTo>
                      <a:pt x="5136" y="1030"/>
                    </a:lnTo>
                    <a:lnTo>
                      <a:pt x="5140" y="1030"/>
                    </a:lnTo>
                    <a:lnTo>
                      <a:pt x="5092" y="1053"/>
                    </a:lnTo>
                    <a:lnTo>
                      <a:pt x="4964" y="936"/>
                    </a:lnTo>
                    <a:lnTo>
                      <a:pt x="4935" y="871"/>
                    </a:lnTo>
                    <a:lnTo>
                      <a:pt x="4935" y="963"/>
                    </a:lnTo>
                    <a:lnTo>
                      <a:pt x="4967" y="1017"/>
                    </a:lnTo>
                    <a:lnTo>
                      <a:pt x="4977" y="1080"/>
                    </a:lnTo>
                    <a:lnTo>
                      <a:pt x="5002" y="1222"/>
                    </a:lnTo>
                    <a:lnTo>
                      <a:pt x="4946" y="1297"/>
                    </a:lnTo>
                    <a:lnTo>
                      <a:pt x="4862" y="1297"/>
                    </a:lnTo>
                    <a:lnTo>
                      <a:pt x="4848" y="1351"/>
                    </a:lnTo>
                    <a:lnTo>
                      <a:pt x="4845" y="1402"/>
                    </a:lnTo>
                    <a:lnTo>
                      <a:pt x="4839" y="1404"/>
                    </a:lnTo>
                    <a:lnTo>
                      <a:pt x="5002" y="1575"/>
                    </a:lnTo>
                    <a:lnTo>
                      <a:pt x="4935" y="1635"/>
                    </a:lnTo>
                    <a:lnTo>
                      <a:pt x="4891" y="1589"/>
                    </a:lnTo>
                    <a:lnTo>
                      <a:pt x="4866" y="1531"/>
                    </a:lnTo>
                    <a:lnTo>
                      <a:pt x="4852" y="1516"/>
                    </a:lnTo>
                    <a:lnTo>
                      <a:pt x="4793" y="1504"/>
                    </a:lnTo>
                    <a:lnTo>
                      <a:pt x="4754" y="1449"/>
                    </a:lnTo>
                    <a:lnTo>
                      <a:pt x="4704" y="1481"/>
                    </a:lnTo>
                    <a:lnTo>
                      <a:pt x="4681" y="1449"/>
                    </a:lnTo>
                    <a:lnTo>
                      <a:pt x="4681" y="1433"/>
                    </a:lnTo>
                    <a:lnTo>
                      <a:pt x="4649" y="1414"/>
                    </a:lnTo>
                    <a:lnTo>
                      <a:pt x="4632" y="1410"/>
                    </a:lnTo>
                    <a:lnTo>
                      <a:pt x="4593" y="1481"/>
                    </a:lnTo>
                    <a:lnTo>
                      <a:pt x="4593" y="1516"/>
                    </a:lnTo>
                    <a:lnTo>
                      <a:pt x="4639" y="1535"/>
                    </a:lnTo>
                    <a:lnTo>
                      <a:pt x="4751" y="1539"/>
                    </a:lnTo>
                    <a:lnTo>
                      <a:pt x="4751" y="1594"/>
                    </a:lnTo>
                    <a:lnTo>
                      <a:pt x="4704" y="1594"/>
                    </a:lnTo>
                    <a:lnTo>
                      <a:pt x="4701" y="1658"/>
                    </a:lnTo>
                    <a:lnTo>
                      <a:pt x="4701" y="1667"/>
                    </a:lnTo>
                    <a:lnTo>
                      <a:pt x="4760" y="1677"/>
                    </a:lnTo>
                    <a:lnTo>
                      <a:pt x="4852" y="1794"/>
                    </a:lnTo>
                    <a:lnTo>
                      <a:pt x="4858" y="1796"/>
                    </a:lnTo>
                    <a:lnTo>
                      <a:pt x="4810" y="1806"/>
                    </a:lnTo>
                    <a:lnTo>
                      <a:pt x="4858" y="1855"/>
                    </a:lnTo>
                    <a:lnTo>
                      <a:pt x="4806" y="2139"/>
                    </a:lnTo>
                    <a:lnTo>
                      <a:pt x="4632" y="2235"/>
                    </a:lnTo>
                    <a:lnTo>
                      <a:pt x="4597" y="2203"/>
                    </a:lnTo>
                    <a:lnTo>
                      <a:pt x="4593" y="2197"/>
                    </a:lnTo>
                    <a:lnTo>
                      <a:pt x="4576" y="2230"/>
                    </a:lnTo>
                    <a:lnTo>
                      <a:pt x="4626" y="2295"/>
                    </a:lnTo>
                    <a:lnTo>
                      <a:pt x="4597" y="2360"/>
                    </a:lnTo>
                    <a:lnTo>
                      <a:pt x="4580" y="2360"/>
                    </a:lnTo>
                    <a:lnTo>
                      <a:pt x="4561" y="2349"/>
                    </a:lnTo>
                    <a:lnTo>
                      <a:pt x="4576" y="2251"/>
                    </a:lnTo>
                    <a:lnTo>
                      <a:pt x="4561" y="2235"/>
                    </a:lnTo>
                    <a:lnTo>
                      <a:pt x="4474" y="2235"/>
                    </a:lnTo>
                    <a:lnTo>
                      <a:pt x="4465" y="2247"/>
                    </a:lnTo>
                    <a:lnTo>
                      <a:pt x="4453" y="2364"/>
                    </a:lnTo>
                    <a:lnTo>
                      <a:pt x="4593" y="2537"/>
                    </a:lnTo>
                    <a:lnTo>
                      <a:pt x="4593" y="2667"/>
                    </a:lnTo>
                    <a:lnTo>
                      <a:pt x="4488" y="2744"/>
                    </a:lnTo>
                    <a:lnTo>
                      <a:pt x="4401" y="2667"/>
                    </a:lnTo>
                    <a:lnTo>
                      <a:pt x="4388" y="2635"/>
                    </a:lnTo>
                    <a:lnTo>
                      <a:pt x="4361" y="2631"/>
                    </a:lnTo>
                    <a:lnTo>
                      <a:pt x="4349" y="2631"/>
                    </a:lnTo>
                    <a:lnTo>
                      <a:pt x="4280" y="2542"/>
                    </a:lnTo>
                    <a:lnTo>
                      <a:pt x="4280" y="2625"/>
                    </a:lnTo>
                    <a:lnTo>
                      <a:pt x="4294" y="2761"/>
                    </a:lnTo>
                    <a:lnTo>
                      <a:pt x="4294" y="2798"/>
                    </a:lnTo>
                    <a:lnTo>
                      <a:pt x="4415" y="2919"/>
                    </a:lnTo>
                    <a:lnTo>
                      <a:pt x="4465" y="2947"/>
                    </a:lnTo>
                    <a:lnTo>
                      <a:pt x="4482" y="3065"/>
                    </a:lnTo>
                    <a:lnTo>
                      <a:pt x="4488" y="3080"/>
                    </a:lnTo>
                    <a:lnTo>
                      <a:pt x="4465" y="3084"/>
                    </a:lnTo>
                    <a:lnTo>
                      <a:pt x="4453" y="3084"/>
                    </a:lnTo>
                    <a:lnTo>
                      <a:pt x="4346" y="2898"/>
                    </a:lnTo>
                    <a:lnTo>
                      <a:pt x="4276" y="2798"/>
                    </a:lnTo>
                    <a:lnTo>
                      <a:pt x="4192" y="2744"/>
                    </a:lnTo>
                    <a:lnTo>
                      <a:pt x="4182" y="2581"/>
                    </a:lnTo>
                    <a:lnTo>
                      <a:pt x="4171" y="2533"/>
                    </a:lnTo>
                    <a:lnTo>
                      <a:pt x="4171" y="2483"/>
                    </a:lnTo>
                    <a:lnTo>
                      <a:pt x="4063" y="2477"/>
                    </a:lnTo>
                    <a:lnTo>
                      <a:pt x="3962" y="2299"/>
                    </a:lnTo>
                    <a:lnTo>
                      <a:pt x="3893" y="2257"/>
                    </a:lnTo>
                    <a:lnTo>
                      <a:pt x="3846" y="2280"/>
                    </a:lnTo>
                    <a:lnTo>
                      <a:pt x="3701" y="2379"/>
                    </a:lnTo>
                    <a:lnTo>
                      <a:pt x="3566" y="2537"/>
                    </a:lnTo>
                    <a:lnTo>
                      <a:pt x="3487" y="2828"/>
                    </a:lnTo>
                    <a:lnTo>
                      <a:pt x="3464" y="2884"/>
                    </a:lnTo>
                    <a:lnTo>
                      <a:pt x="3464" y="2888"/>
                    </a:lnTo>
                    <a:lnTo>
                      <a:pt x="3418" y="2834"/>
                    </a:lnTo>
                    <a:lnTo>
                      <a:pt x="3393" y="2794"/>
                    </a:lnTo>
                    <a:lnTo>
                      <a:pt x="3390" y="2731"/>
                    </a:lnTo>
                    <a:lnTo>
                      <a:pt x="3288" y="2537"/>
                    </a:lnTo>
                    <a:lnTo>
                      <a:pt x="3284" y="2433"/>
                    </a:lnTo>
                    <a:lnTo>
                      <a:pt x="3219" y="2333"/>
                    </a:lnTo>
                    <a:lnTo>
                      <a:pt x="3201" y="2333"/>
                    </a:lnTo>
                    <a:lnTo>
                      <a:pt x="3173" y="2349"/>
                    </a:lnTo>
                    <a:lnTo>
                      <a:pt x="3159" y="2349"/>
                    </a:lnTo>
                    <a:lnTo>
                      <a:pt x="2971" y="2182"/>
                    </a:lnTo>
                    <a:lnTo>
                      <a:pt x="2804" y="2197"/>
                    </a:lnTo>
                    <a:lnTo>
                      <a:pt x="2595" y="2139"/>
                    </a:lnTo>
                    <a:lnTo>
                      <a:pt x="2507" y="2157"/>
                    </a:lnTo>
                    <a:lnTo>
                      <a:pt x="2334" y="1992"/>
                    </a:lnTo>
                    <a:lnTo>
                      <a:pt x="2261" y="2049"/>
                    </a:lnTo>
                    <a:lnTo>
                      <a:pt x="2299" y="2143"/>
                    </a:lnTo>
                    <a:lnTo>
                      <a:pt x="2434" y="2182"/>
                    </a:lnTo>
                    <a:lnTo>
                      <a:pt x="2434" y="2230"/>
                    </a:lnTo>
                    <a:lnTo>
                      <a:pt x="2466" y="2247"/>
                    </a:lnTo>
                    <a:lnTo>
                      <a:pt x="2503" y="2247"/>
                    </a:lnTo>
                    <a:lnTo>
                      <a:pt x="2595" y="2182"/>
                    </a:lnTo>
                    <a:lnTo>
                      <a:pt x="2616" y="2239"/>
                    </a:lnTo>
                    <a:lnTo>
                      <a:pt x="2716" y="2289"/>
                    </a:lnTo>
                    <a:lnTo>
                      <a:pt x="2716" y="2399"/>
                    </a:lnTo>
                    <a:lnTo>
                      <a:pt x="2685" y="2443"/>
                    </a:lnTo>
                    <a:lnTo>
                      <a:pt x="2685" y="2462"/>
                    </a:lnTo>
                    <a:lnTo>
                      <a:pt x="2299" y="2702"/>
                    </a:lnTo>
                    <a:lnTo>
                      <a:pt x="2228" y="2702"/>
                    </a:lnTo>
                    <a:lnTo>
                      <a:pt x="2186" y="2600"/>
                    </a:lnTo>
                    <a:lnTo>
                      <a:pt x="1985" y="2316"/>
                    </a:lnTo>
                    <a:lnTo>
                      <a:pt x="1917" y="2247"/>
                    </a:lnTo>
                    <a:lnTo>
                      <a:pt x="1894" y="2239"/>
                    </a:lnTo>
                    <a:lnTo>
                      <a:pt x="1789" y="2109"/>
                    </a:lnTo>
                    <a:lnTo>
                      <a:pt x="1789" y="2126"/>
                    </a:lnTo>
                    <a:lnTo>
                      <a:pt x="1835" y="2257"/>
                    </a:lnTo>
                    <a:lnTo>
                      <a:pt x="1917" y="2379"/>
                    </a:lnTo>
                    <a:lnTo>
                      <a:pt x="1927" y="2389"/>
                    </a:lnTo>
                    <a:lnTo>
                      <a:pt x="1927" y="2462"/>
                    </a:lnTo>
                    <a:lnTo>
                      <a:pt x="2180" y="2725"/>
                    </a:lnTo>
                    <a:lnTo>
                      <a:pt x="2261" y="2798"/>
                    </a:lnTo>
                    <a:lnTo>
                      <a:pt x="2317" y="2794"/>
                    </a:lnTo>
                    <a:lnTo>
                      <a:pt x="2438" y="2744"/>
                    </a:lnTo>
                    <a:lnTo>
                      <a:pt x="2489" y="2744"/>
                    </a:lnTo>
                    <a:lnTo>
                      <a:pt x="2485" y="2771"/>
                    </a:lnTo>
                    <a:lnTo>
                      <a:pt x="2401" y="2934"/>
                    </a:lnTo>
                    <a:lnTo>
                      <a:pt x="2386" y="3028"/>
                    </a:lnTo>
                    <a:lnTo>
                      <a:pt x="2100" y="3383"/>
                    </a:lnTo>
                    <a:lnTo>
                      <a:pt x="2104" y="3590"/>
                    </a:lnTo>
                    <a:lnTo>
                      <a:pt x="2127" y="3736"/>
                    </a:lnTo>
                    <a:lnTo>
                      <a:pt x="2127" y="3763"/>
                    </a:lnTo>
                    <a:lnTo>
                      <a:pt x="2140" y="3844"/>
                    </a:lnTo>
                    <a:lnTo>
                      <a:pt x="2140" y="3853"/>
                    </a:lnTo>
                    <a:lnTo>
                      <a:pt x="1927" y="4024"/>
                    </a:lnTo>
                    <a:lnTo>
                      <a:pt x="1913" y="4149"/>
                    </a:lnTo>
                    <a:lnTo>
                      <a:pt x="1904" y="4201"/>
                    </a:lnTo>
                    <a:lnTo>
                      <a:pt x="1904" y="4214"/>
                    </a:lnTo>
                    <a:lnTo>
                      <a:pt x="1819" y="4262"/>
                    </a:lnTo>
                    <a:lnTo>
                      <a:pt x="1626" y="4583"/>
                    </a:lnTo>
                    <a:lnTo>
                      <a:pt x="1522" y="4679"/>
                    </a:lnTo>
                    <a:lnTo>
                      <a:pt x="1322" y="4679"/>
                    </a:lnTo>
                    <a:lnTo>
                      <a:pt x="1280" y="4500"/>
                    </a:lnTo>
                    <a:lnTo>
                      <a:pt x="1171" y="4178"/>
                    </a:lnTo>
                    <a:lnTo>
                      <a:pt x="1092" y="4015"/>
                    </a:lnTo>
                    <a:lnTo>
                      <a:pt x="1115" y="3755"/>
                    </a:lnTo>
                    <a:lnTo>
                      <a:pt x="1128" y="3713"/>
                    </a:lnTo>
                    <a:lnTo>
                      <a:pt x="1128" y="3704"/>
                    </a:lnTo>
                    <a:lnTo>
                      <a:pt x="1092" y="3683"/>
                    </a:lnTo>
                    <a:lnTo>
                      <a:pt x="1092" y="3546"/>
                    </a:lnTo>
                    <a:lnTo>
                      <a:pt x="936" y="3324"/>
                    </a:lnTo>
                    <a:lnTo>
                      <a:pt x="988" y="3193"/>
                    </a:lnTo>
                    <a:lnTo>
                      <a:pt x="921" y="3105"/>
                    </a:lnTo>
                    <a:lnTo>
                      <a:pt x="792" y="3101"/>
                    </a:lnTo>
                    <a:lnTo>
                      <a:pt x="704" y="3007"/>
                    </a:lnTo>
                    <a:lnTo>
                      <a:pt x="649" y="3028"/>
                    </a:lnTo>
                    <a:lnTo>
                      <a:pt x="614" y="3084"/>
                    </a:lnTo>
                    <a:lnTo>
                      <a:pt x="263" y="3101"/>
                    </a:lnTo>
                    <a:lnTo>
                      <a:pt x="124" y="2988"/>
                    </a:lnTo>
                    <a:lnTo>
                      <a:pt x="46" y="2805"/>
                    </a:lnTo>
                    <a:lnTo>
                      <a:pt x="0" y="2744"/>
                    </a:lnTo>
                    <a:lnTo>
                      <a:pt x="17" y="2606"/>
                    </a:lnTo>
                    <a:lnTo>
                      <a:pt x="0" y="2414"/>
                    </a:lnTo>
                    <a:lnTo>
                      <a:pt x="119" y="2166"/>
                    </a:lnTo>
                    <a:lnTo>
                      <a:pt x="132" y="2157"/>
                    </a:lnTo>
                    <a:lnTo>
                      <a:pt x="220" y="2143"/>
                    </a:lnTo>
                    <a:lnTo>
                      <a:pt x="234" y="2122"/>
                    </a:lnTo>
                    <a:lnTo>
                      <a:pt x="263" y="1961"/>
                    </a:lnTo>
                    <a:lnTo>
                      <a:pt x="301" y="1925"/>
                    </a:lnTo>
                    <a:lnTo>
                      <a:pt x="389" y="1861"/>
                    </a:lnTo>
                    <a:lnTo>
                      <a:pt x="547" y="1861"/>
                    </a:lnTo>
                    <a:lnTo>
                      <a:pt x="610" y="1825"/>
                    </a:lnTo>
                    <a:lnTo>
                      <a:pt x="658" y="1815"/>
                    </a:lnTo>
                    <a:lnTo>
                      <a:pt x="827" y="1784"/>
                    </a:lnTo>
                    <a:lnTo>
                      <a:pt x="946" y="1794"/>
                    </a:lnTo>
                    <a:lnTo>
                      <a:pt x="977" y="1802"/>
                    </a:lnTo>
                    <a:lnTo>
                      <a:pt x="984" y="1802"/>
                    </a:lnTo>
                    <a:lnTo>
                      <a:pt x="1002" y="1853"/>
                    </a:lnTo>
                    <a:lnTo>
                      <a:pt x="1025" y="1951"/>
                    </a:lnTo>
                    <a:lnTo>
                      <a:pt x="1115" y="1997"/>
                    </a:lnTo>
                    <a:lnTo>
                      <a:pt x="1148" y="2049"/>
                    </a:lnTo>
                    <a:lnTo>
                      <a:pt x="1322" y="2011"/>
                    </a:lnTo>
                    <a:lnTo>
                      <a:pt x="1328" y="1944"/>
                    </a:lnTo>
                    <a:lnTo>
                      <a:pt x="1341" y="1919"/>
                    </a:lnTo>
                    <a:lnTo>
                      <a:pt x="1518" y="2011"/>
                    </a:lnTo>
                    <a:lnTo>
                      <a:pt x="1583" y="1997"/>
                    </a:lnTo>
                    <a:lnTo>
                      <a:pt x="1587" y="1992"/>
                    </a:lnTo>
                    <a:lnTo>
                      <a:pt x="1591" y="2047"/>
                    </a:lnTo>
                    <a:lnTo>
                      <a:pt x="1612" y="2049"/>
                    </a:lnTo>
                    <a:lnTo>
                      <a:pt x="1626" y="2049"/>
                    </a:lnTo>
                    <a:lnTo>
                      <a:pt x="1626" y="2080"/>
                    </a:lnTo>
                    <a:lnTo>
                      <a:pt x="1637" y="2080"/>
                    </a:lnTo>
                    <a:lnTo>
                      <a:pt x="1802" y="1992"/>
                    </a:lnTo>
                    <a:lnTo>
                      <a:pt x="1819" y="1844"/>
                    </a:lnTo>
                    <a:lnTo>
                      <a:pt x="1819" y="1771"/>
                    </a:lnTo>
                    <a:lnTo>
                      <a:pt x="1798" y="1771"/>
                    </a:lnTo>
                    <a:lnTo>
                      <a:pt x="1702" y="1802"/>
                    </a:lnTo>
                    <a:lnTo>
                      <a:pt x="1522" y="1765"/>
                    </a:lnTo>
                    <a:lnTo>
                      <a:pt x="1489" y="1734"/>
                    </a:lnTo>
                    <a:lnTo>
                      <a:pt x="1485" y="1671"/>
                    </a:lnTo>
                    <a:lnTo>
                      <a:pt x="1518" y="1614"/>
                    </a:lnTo>
                    <a:lnTo>
                      <a:pt x="1518" y="1598"/>
                    </a:lnTo>
                    <a:lnTo>
                      <a:pt x="1651" y="1569"/>
                    </a:lnTo>
                    <a:lnTo>
                      <a:pt x="1785" y="1521"/>
                    </a:lnTo>
                    <a:lnTo>
                      <a:pt x="1904" y="1575"/>
                    </a:lnTo>
                    <a:lnTo>
                      <a:pt x="2006" y="1544"/>
                    </a:lnTo>
                    <a:lnTo>
                      <a:pt x="2011" y="1544"/>
                    </a:lnTo>
                    <a:lnTo>
                      <a:pt x="2011" y="1531"/>
                    </a:lnTo>
                    <a:lnTo>
                      <a:pt x="1998" y="1510"/>
                    </a:lnTo>
                    <a:lnTo>
                      <a:pt x="1921" y="1500"/>
                    </a:lnTo>
                    <a:lnTo>
                      <a:pt x="1821" y="1433"/>
                    </a:lnTo>
                    <a:lnTo>
                      <a:pt x="1816" y="1410"/>
                    </a:lnTo>
                    <a:lnTo>
                      <a:pt x="1802" y="1410"/>
                    </a:lnTo>
                    <a:lnTo>
                      <a:pt x="1779" y="1449"/>
                    </a:lnTo>
                    <a:lnTo>
                      <a:pt x="1685" y="1443"/>
                    </a:lnTo>
                    <a:lnTo>
                      <a:pt x="1629" y="1410"/>
                    </a:lnTo>
                    <a:lnTo>
                      <a:pt x="1608" y="1410"/>
                    </a:lnTo>
                    <a:lnTo>
                      <a:pt x="1514" y="1514"/>
                    </a:lnTo>
                    <a:lnTo>
                      <a:pt x="1503" y="1594"/>
                    </a:lnTo>
                    <a:lnTo>
                      <a:pt x="1489" y="1594"/>
                    </a:lnTo>
                    <a:lnTo>
                      <a:pt x="1480" y="1604"/>
                    </a:lnTo>
                    <a:lnTo>
                      <a:pt x="1480" y="1617"/>
                    </a:lnTo>
                    <a:lnTo>
                      <a:pt x="1403" y="1667"/>
                    </a:lnTo>
                    <a:lnTo>
                      <a:pt x="1397" y="1677"/>
                    </a:lnTo>
                    <a:lnTo>
                      <a:pt x="1397" y="1784"/>
                    </a:lnTo>
                    <a:lnTo>
                      <a:pt x="1341" y="1784"/>
                    </a:lnTo>
                    <a:lnTo>
                      <a:pt x="1341" y="1727"/>
                    </a:lnTo>
                    <a:lnTo>
                      <a:pt x="1234" y="1575"/>
                    </a:lnTo>
                    <a:lnTo>
                      <a:pt x="1115" y="1504"/>
                    </a:lnTo>
                    <a:lnTo>
                      <a:pt x="1042" y="1504"/>
                    </a:lnTo>
                    <a:lnTo>
                      <a:pt x="1036" y="1510"/>
                    </a:lnTo>
                    <a:lnTo>
                      <a:pt x="1036" y="1516"/>
                    </a:lnTo>
                    <a:lnTo>
                      <a:pt x="1230" y="1629"/>
                    </a:lnTo>
                    <a:lnTo>
                      <a:pt x="1230" y="1648"/>
                    </a:lnTo>
                    <a:lnTo>
                      <a:pt x="1207" y="1683"/>
                    </a:lnTo>
                    <a:lnTo>
                      <a:pt x="1148" y="1761"/>
                    </a:lnTo>
                    <a:lnTo>
                      <a:pt x="1144" y="1671"/>
                    </a:lnTo>
                    <a:lnTo>
                      <a:pt x="1019" y="1594"/>
                    </a:lnTo>
                    <a:lnTo>
                      <a:pt x="1002" y="1594"/>
                    </a:lnTo>
                    <a:lnTo>
                      <a:pt x="904" y="1504"/>
                    </a:lnTo>
                    <a:lnTo>
                      <a:pt x="827" y="1510"/>
                    </a:lnTo>
                    <a:lnTo>
                      <a:pt x="798" y="1521"/>
                    </a:lnTo>
                    <a:lnTo>
                      <a:pt x="654" y="1521"/>
                    </a:lnTo>
                    <a:lnTo>
                      <a:pt x="599" y="1711"/>
                    </a:lnTo>
                    <a:lnTo>
                      <a:pt x="599" y="1731"/>
                    </a:lnTo>
                    <a:lnTo>
                      <a:pt x="497" y="1802"/>
                    </a:lnTo>
                    <a:lnTo>
                      <a:pt x="318" y="1802"/>
                    </a:lnTo>
                    <a:lnTo>
                      <a:pt x="263" y="1708"/>
                    </a:lnTo>
                    <a:lnTo>
                      <a:pt x="318" y="1594"/>
                    </a:lnTo>
                    <a:lnTo>
                      <a:pt x="318" y="1521"/>
                    </a:lnTo>
                    <a:lnTo>
                      <a:pt x="349" y="1485"/>
                    </a:lnTo>
                    <a:lnTo>
                      <a:pt x="460" y="1491"/>
                    </a:lnTo>
                    <a:lnTo>
                      <a:pt x="543" y="1521"/>
                    </a:lnTo>
                    <a:lnTo>
                      <a:pt x="547" y="1410"/>
                    </a:lnTo>
                    <a:lnTo>
                      <a:pt x="460" y="1320"/>
                    </a:lnTo>
                    <a:lnTo>
                      <a:pt x="483" y="1301"/>
                    </a:lnTo>
                    <a:lnTo>
                      <a:pt x="606" y="1257"/>
                    </a:lnTo>
                    <a:lnTo>
                      <a:pt x="677" y="1207"/>
                    </a:lnTo>
                    <a:lnTo>
                      <a:pt x="831" y="1113"/>
                    </a:lnTo>
                    <a:lnTo>
                      <a:pt x="900" y="1053"/>
                    </a:lnTo>
                    <a:lnTo>
                      <a:pt x="900" y="957"/>
                    </a:lnTo>
                    <a:lnTo>
                      <a:pt x="917" y="940"/>
                    </a:lnTo>
                    <a:lnTo>
                      <a:pt x="921" y="940"/>
                    </a:lnTo>
                    <a:lnTo>
                      <a:pt x="933" y="955"/>
                    </a:lnTo>
                    <a:lnTo>
                      <a:pt x="933" y="1049"/>
                    </a:lnTo>
                    <a:lnTo>
                      <a:pt x="1105" y="1124"/>
                    </a:lnTo>
                    <a:lnTo>
                      <a:pt x="1148" y="1103"/>
                    </a:lnTo>
                    <a:lnTo>
                      <a:pt x="1269" y="1017"/>
                    </a:lnTo>
                    <a:lnTo>
                      <a:pt x="1272" y="971"/>
                    </a:lnTo>
                    <a:lnTo>
                      <a:pt x="1272" y="957"/>
                    </a:lnTo>
                    <a:lnTo>
                      <a:pt x="1336" y="940"/>
                    </a:lnTo>
                    <a:lnTo>
                      <a:pt x="1351" y="917"/>
                    </a:lnTo>
                    <a:lnTo>
                      <a:pt x="1374" y="871"/>
                    </a:lnTo>
                    <a:lnTo>
                      <a:pt x="1403" y="855"/>
                    </a:lnTo>
                    <a:lnTo>
                      <a:pt x="1336" y="855"/>
                    </a:lnTo>
                    <a:lnTo>
                      <a:pt x="1297" y="865"/>
                    </a:lnTo>
                    <a:lnTo>
                      <a:pt x="1290" y="865"/>
                    </a:lnTo>
                    <a:lnTo>
                      <a:pt x="1221" y="758"/>
                    </a:lnTo>
                    <a:lnTo>
                      <a:pt x="1293" y="685"/>
                    </a:lnTo>
                    <a:lnTo>
                      <a:pt x="1305" y="677"/>
                    </a:lnTo>
                    <a:lnTo>
                      <a:pt x="1322" y="658"/>
                    </a:lnTo>
                    <a:lnTo>
                      <a:pt x="1290" y="639"/>
                    </a:lnTo>
                    <a:lnTo>
                      <a:pt x="1132" y="752"/>
                    </a:lnTo>
                    <a:lnTo>
                      <a:pt x="1184" y="865"/>
                    </a:lnTo>
                    <a:lnTo>
                      <a:pt x="1144" y="886"/>
                    </a:lnTo>
                    <a:lnTo>
                      <a:pt x="1144" y="923"/>
                    </a:lnTo>
                    <a:lnTo>
                      <a:pt x="1115" y="936"/>
                    </a:lnTo>
                    <a:lnTo>
                      <a:pt x="1115" y="963"/>
                    </a:lnTo>
                    <a:lnTo>
                      <a:pt x="1128" y="999"/>
                    </a:lnTo>
                    <a:lnTo>
                      <a:pt x="1128" y="1011"/>
                    </a:lnTo>
                    <a:lnTo>
                      <a:pt x="1042" y="1011"/>
                    </a:lnTo>
                    <a:lnTo>
                      <a:pt x="1025" y="940"/>
                    </a:lnTo>
                    <a:lnTo>
                      <a:pt x="933" y="882"/>
                    </a:lnTo>
                    <a:lnTo>
                      <a:pt x="831" y="940"/>
                    </a:lnTo>
                    <a:lnTo>
                      <a:pt x="792" y="865"/>
                    </a:lnTo>
                    <a:lnTo>
                      <a:pt x="812" y="742"/>
                    </a:lnTo>
                    <a:lnTo>
                      <a:pt x="812" y="733"/>
                    </a:lnTo>
                    <a:lnTo>
                      <a:pt x="1006" y="658"/>
                    </a:lnTo>
                    <a:lnTo>
                      <a:pt x="1140" y="458"/>
                    </a:lnTo>
                    <a:lnTo>
                      <a:pt x="1203" y="422"/>
                    </a:lnTo>
                    <a:lnTo>
                      <a:pt x="1341" y="358"/>
                    </a:lnTo>
                    <a:lnTo>
                      <a:pt x="1426" y="391"/>
                    </a:lnTo>
                    <a:lnTo>
                      <a:pt x="1434" y="451"/>
                    </a:lnTo>
                    <a:lnTo>
                      <a:pt x="1651" y="452"/>
                    </a:lnTo>
                    <a:lnTo>
                      <a:pt x="1714" y="472"/>
                    </a:lnTo>
                    <a:lnTo>
                      <a:pt x="1779" y="558"/>
                    </a:lnTo>
                    <a:lnTo>
                      <a:pt x="1779" y="564"/>
                    </a:lnTo>
                    <a:lnTo>
                      <a:pt x="1675" y="579"/>
                    </a:lnTo>
                    <a:lnTo>
                      <a:pt x="1597" y="579"/>
                    </a:lnTo>
                    <a:lnTo>
                      <a:pt x="1597" y="594"/>
                    </a:lnTo>
                    <a:lnTo>
                      <a:pt x="1626" y="658"/>
                    </a:lnTo>
                    <a:lnTo>
                      <a:pt x="1685" y="639"/>
                    </a:lnTo>
                    <a:lnTo>
                      <a:pt x="1771" y="658"/>
                    </a:lnTo>
                    <a:lnTo>
                      <a:pt x="1779" y="658"/>
                    </a:lnTo>
                    <a:lnTo>
                      <a:pt x="1785" y="579"/>
                    </a:lnTo>
                    <a:lnTo>
                      <a:pt x="2121" y="445"/>
                    </a:lnTo>
                    <a:lnTo>
                      <a:pt x="2228" y="412"/>
                    </a:lnTo>
                    <a:lnTo>
                      <a:pt x="2261" y="378"/>
                    </a:lnTo>
                    <a:lnTo>
                      <a:pt x="2393" y="445"/>
                    </a:lnTo>
                    <a:lnTo>
                      <a:pt x="2395" y="451"/>
                    </a:lnTo>
                    <a:lnTo>
                      <a:pt x="2395" y="431"/>
                    </a:lnTo>
                    <a:lnTo>
                      <a:pt x="2366" y="355"/>
                    </a:lnTo>
                    <a:lnTo>
                      <a:pt x="2366" y="266"/>
                    </a:lnTo>
                    <a:lnTo>
                      <a:pt x="2438" y="266"/>
                    </a:lnTo>
                    <a:lnTo>
                      <a:pt x="2493" y="358"/>
                    </a:lnTo>
                    <a:lnTo>
                      <a:pt x="2545" y="397"/>
                    </a:lnTo>
                    <a:lnTo>
                      <a:pt x="2574" y="495"/>
                    </a:lnTo>
                    <a:lnTo>
                      <a:pt x="2574" y="500"/>
                    </a:lnTo>
                    <a:lnTo>
                      <a:pt x="2578" y="504"/>
                    </a:lnTo>
                    <a:lnTo>
                      <a:pt x="2614" y="418"/>
                    </a:lnTo>
                    <a:lnTo>
                      <a:pt x="2614" y="408"/>
                    </a:lnTo>
                    <a:lnTo>
                      <a:pt x="2507" y="295"/>
                    </a:lnTo>
                    <a:lnTo>
                      <a:pt x="2507" y="266"/>
                    </a:lnTo>
                    <a:lnTo>
                      <a:pt x="2578" y="266"/>
                    </a:lnTo>
                    <a:lnTo>
                      <a:pt x="2578" y="293"/>
                    </a:lnTo>
                    <a:lnTo>
                      <a:pt x="2583" y="295"/>
                    </a:lnTo>
                    <a:lnTo>
                      <a:pt x="2614" y="266"/>
                    </a:lnTo>
                    <a:lnTo>
                      <a:pt x="2614" y="172"/>
                    </a:lnTo>
                    <a:lnTo>
                      <a:pt x="2706" y="172"/>
                    </a:lnTo>
                    <a:lnTo>
                      <a:pt x="2795" y="113"/>
                    </a:lnTo>
                    <a:lnTo>
                      <a:pt x="2965" y="76"/>
                    </a:lnTo>
                    <a:lnTo>
                      <a:pt x="2975" y="17"/>
                    </a:lnTo>
                    <a:lnTo>
                      <a:pt x="3027" y="0"/>
                    </a:lnTo>
                    <a:lnTo>
                      <a:pt x="3067" y="17"/>
                    </a:lnTo>
                    <a:lnTo>
                      <a:pt x="3288" y="4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Freeform 178"/>
              <p:cNvSpPr>
                <a:spLocks/>
              </p:cNvSpPr>
              <p:nvPr/>
            </p:nvSpPr>
            <p:spPr bwMode="gray">
              <a:xfrm>
                <a:off x="4841" y="2529"/>
                <a:ext cx="175" cy="199"/>
              </a:xfrm>
              <a:custGeom>
                <a:avLst/>
                <a:gdLst>
                  <a:gd name="T0" fmla="*/ 87 w 351"/>
                  <a:gd name="T1" fmla="*/ 10 h 398"/>
                  <a:gd name="T2" fmla="*/ 69 w 351"/>
                  <a:gd name="T3" fmla="*/ 13 h 398"/>
                  <a:gd name="T4" fmla="*/ 69 w 351"/>
                  <a:gd name="T5" fmla="*/ 17 h 398"/>
                  <a:gd name="T6" fmla="*/ 74 w 351"/>
                  <a:gd name="T7" fmla="*/ 25 h 398"/>
                  <a:gd name="T8" fmla="*/ 76 w 351"/>
                  <a:gd name="T9" fmla="*/ 37 h 398"/>
                  <a:gd name="T10" fmla="*/ 87 w 351"/>
                  <a:gd name="T11" fmla="*/ 48 h 398"/>
                  <a:gd name="T12" fmla="*/ 59 w 351"/>
                  <a:gd name="T13" fmla="*/ 100 h 398"/>
                  <a:gd name="T14" fmla="*/ 5 w 351"/>
                  <a:gd name="T15" fmla="*/ 95 h 398"/>
                  <a:gd name="T16" fmla="*/ 3 w 351"/>
                  <a:gd name="T17" fmla="*/ 79 h 398"/>
                  <a:gd name="T18" fmla="*/ 0 w 351"/>
                  <a:gd name="T19" fmla="*/ 46 h 398"/>
                  <a:gd name="T20" fmla="*/ 28 w 351"/>
                  <a:gd name="T21" fmla="*/ 28 h 398"/>
                  <a:gd name="T22" fmla="*/ 41 w 351"/>
                  <a:gd name="T23" fmla="*/ 10 h 398"/>
                  <a:gd name="T24" fmla="*/ 60 w 351"/>
                  <a:gd name="T25" fmla="*/ 5 h 398"/>
                  <a:gd name="T26" fmla="*/ 63 w 351"/>
                  <a:gd name="T27" fmla="*/ 0 h 398"/>
                  <a:gd name="T28" fmla="*/ 87 w 351"/>
                  <a:gd name="T29" fmla="*/ 0 h 398"/>
                  <a:gd name="T30" fmla="*/ 87 w 351"/>
                  <a:gd name="T31" fmla="*/ 10 h 3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51"/>
                  <a:gd name="T49" fmla="*/ 0 h 398"/>
                  <a:gd name="T50" fmla="*/ 351 w 351"/>
                  <a:gd name="T51" fmla="*/ 398 h 39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51" h="398">
                    <a:moveTo>
                      <a:pt x="351" y="37"/>
                    </a:moveTo>
                    <a:lnTo>
                      <a:pt x="276" y="52"/>
                    </a:lnTo>
                    <a:lnTo>
                      <a:pt x="276" y="65"/>
                    </a:lnTo>
                    <a:lnTo>
                      <a:pt x="297" y="98"/>
                    </a:lnTo>
                    <a:lnTo>
                      <a:pt x="307" y="146"/>
                    </a:lnTo>
                    <a:lnTo>
                      <a:pt x="351" y="192"/>
                    </a:lnTo>
                    <a:lnTo>
                      <a:pt x="236" y="398"/>
                    </a:lnTo>
                    <a:lnTo>
                      <a:pt x="21" y="378"/>
                    </a:lnTo>
                    <a:lnTo>
                      <a:pt x="13" y="315"/>
                    </a:lnTo>
                    <a:lnTo>
                      <a:pt x="0" y="181"/>
                    </a:lnTo>
                    <a:lnTo>
                      <a:pt x="113" y="113"/>
                    </a:lnTo>
                    <a:lnTo>
                      <a:pt x="165" y="37"/>
                    </a:lnTo>
                    <a:lnTo>
                      <a:pt x="240" y="19"/>
                    </a:lnTo>
                    <a:lnTo>
                      <a:pt x="253" y="0"/>
                    </a:lnTo>
                    <a:lnTo>
                      <a:pt x="351" y="0"/>
                    </a:lnTo>
                    <a:lnTo>
                      <a:pt x="351" y="37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Freeform 179"/>
              <p:cNvSpPr>
                <a:spLocks/>
              </p:cNvSpPr>
              <p:nvPr/>
            </p:nvSpPr>
            <p:spPr bwMode="gray">
              <a:xfrm>
                <a:off x="4595" y="2576"/>
                <a:ext cx="192" cy="199"/>
              </a:xfrm>
              <a:custGeom>
                <a:avLst/>
                <a:gdLst>
                  <a:gd name="T0" fmla="*/ 88 w 384"/>
                  <a:gd name="T1" fmla="*/ 66 h 398"/>
                  <a:gd name="T2" fmla="*/ 91 w 384"/>
                  <a:gd name="T3" fmla="*/ 60 h 398"/>
                  <a:gd name="T4" fmla="*/ 91 w 384"/>
                  <a:gd name="T5" fmla="*/ 59 h 398"/>
                  <a:gd name="T6" fmla="*/ 92 w 384"/>
                  <a:gd name="T7" fmla="*/ 58 h 398"/>
                  <a:gd name="T8" fmla="*/ 96 w 384"/>
                  <a:gd name="T9" fmla="*/ 67 h 398"/>
                  <a:gd name="T10" fmla="*/ 92 w 384"/>
                  <a:gd name="T11" fmla="*/ 77 h 398"/>
                  <a:gd name="T12" fmla="*/ 96 w 384"/>
                  <a:gd name="T13" fmla="*/ 95 h 398"/>
                  <a:gd name="T14" fmla="*/ 90 w 384"/>
                  <a:gd name="T15" fmla="*/ 98 h 398"/>
                  <a:gd name="T16" fmla="*/ 89 w 384"/>
                  <a:gd name="T17" fmla="*/ 100 h 398"/>
                  <a:gd name="T18" fmla="*/ 49 w 384"/>
                  <a:gd name="T19" fmla="*/ 71 h 398"/>
                  <a:gd name="T20" fmla="*/ 47 w 384"/>
                  <a:gd name="T21" fmla="*/ 55 h 398"/>
                  <a:gd name="T22" fmla="*/ 47 w 384"/>
                  <a:gd name="T23" fmla="*/ 55 h 398"/>
                  <a:gd name="T24" fmla="*/ 41 w 384"/>
                  <a:gd name="T25" fmla="*/ 54 h 398"/>
                  <a:gd name="T26" fmla="*/ 38 w 384"/>
                  <a:gd name="T27" fmla="*/ 54 h 398"/>
                  <a:gd name="T28" fmla="*/ 25 w 384"/>
                  <a:gd name="T29" fmla="*/ 28 h 398"/>
                  <a:gd name="T30" fmla="*/ 14 w 384"/>
                  <a:gd name="T31" fmla="*/ 21 h 398"/>
                  <a:gd name="T32" fmla="*/ 0 w 384"/>
                  <a:gd name="T33" fmla="*/ 6 h 398"/>
                  <a:gd name="T34" fmla="*/ 7 w 384"/>
                  <a:gd name="T35" fmla="*/ 1 h 398"/>
                  <a:gd name="T36" fmla="*/ 11 w 384"/>
                  <a:gd name="T37" fmla="*/ 0 h 398"/>
                  <a:gd name="T38" fmla="*/ 68 w 384"/>
                  <a:gd name="T39" fmla="*/ 37 h 398"/>
                  <a:gd name="T40" fmla="*/ 88 w 384"/>
                  <a:gd name="T41" fmla="*/ 66 h 39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4"/>
                  <a:gd name="T64" fmla="*/ 0 h 398"/>
                  <a:gd name="T65" fmla="*/ 384 w 384"/>
                  <a:gd name="T66" fmla="*/ 398 h 39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4" h="398">
                    <a:moveTo>
                      <a:pt x="350" y="263"/>
                    </a:moveTo>
                    <a:lnTo>
                      <a:pt x="363" y="242"/>
                    </a:lnTo>
                    <a:lnTo>
                      <a:pt x="363" y="238"/>
                    </a:lnTo>
                    <a:lnTo>
                      <a:pt x="367" y="233"/>
                    </a:lnTo>
                    <a:lnTo>
                      <a:pt x="384" y="267"/>
                    </a:lnTo>
                    <a:lnTo>
                      <a:pt x="367" y="307"/>
                    </a:lnTo>
                    <a:lnTo>
                      <a:pt x="384" y="378"/>
                    </a:lnTo>
                    <a:lnTo>
                      <a:pt x="359" y="392"/>
                    </a:lnTo>
                    <a:lnTo>
                      <a:pt x="354" y="398"/>
                    </a:lnTo>
                    <a:lnTo>
                      <a:pt x="198" y="284"/>
                    </a:lnTo>
                    <a:lnTo>
                      <a:pt x="187" y="223"/>
                    </a:lnTo>
                    <a:lnTo>
                      <a:pt x="187" y="221"/>
                    </a:lnTo>
                    <a:lnTo>
                      <a:pt x="162" y="217"/>
                    </a:lnTo>
                    <a:lnTo>
                      <a:pt x="150" y="217"/>
                    </a:lnTo>
                    <a:lnTo>
                      <a:pt x="102" y="114"/>
                    </a:lnTo>
                    <a:lnTo>
                      <a:pt x="58" y="83"/>
                    </a:lnTo>
                    <a:lnTo>
                      <a:pt x="0" y="23"/>
                    </a:lnTo>
                    <a:lnTo>
                      <a:pt x="31" y="4"/>
                    </a:lnTo>
                    <a:lnTo>
                      <a:pt x="44" y="0"/>
                    </a:lnTo>
                    <a:lnTo>
                      <a:pt x="269" y="146"/>
                    </a:lnTo>
                    <a:lnTo>
                      <a:pt x="350" y="263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Freeform 180"/>
              <p:cNvSpPr>
                <a:spLocks/>
              </p:cNvSpPr>
              <p:nvPr/>
            </p:nvSpPr>
            <p:spPr bwMode="gray">
              <a:xfrm>
                <a:off x="5267" y="2642"/>
                <a:ext cx="345" cy="227"/>
              </a:xfrm>
              <a:custGeom>
                <a:avLst/>
                <a:gdLst>
                  <a:gd name="T0" fmla="*/ 38 w 689"/>
                  <a:gd name="T1" fmla="*/ 40 h 453"/>
                  <a:gd name="T2" fmla="*/ 57 w 689"/>
                  <a:gd name="T3" fmla="*/ 22 h 453"/>
                  <a:gd name="T4" fmla="*/ 68 w 689"/>
                  <a:gd name="T5" fmla="*/ 24 h 453"/>
                  <a:gd name="T6" fmla="*/ 116 w 689"/>
                  <a:gd name="T7" fmla="*/ 45 h 453"/>
                  <a:gd name="T8" fmla="*/ 151 w 689"/>
                  <a:gd name="T9" fmla="*/ 63 h 453"/>
                  <a:gd name="T10" fmla="*/ 135 w 689"/>
                  <a:gd name="T11" fmla="*/ 73 h 453"/>
                  <a:gd name="T12" fmla="*/ 170 w 689"/>
                  <a:gd name="T13" fmla="*/ 102 h 453"/>
                  <a:gd name="T14" fmla="*/ 173 w 689"/>
                  <a:gd name="T15" fmla="*/ 104 h 453"/>
                  <a:gd name="T16" fmla="*/ 173 w 689"/>
                  <a:gd name="T17" fmla="*/ 114 h 453"/>
                  <a:gd name="T18" fmla="*/ 152 w 689"/>
                  <a:gd name="T19" fmla="*/ 114 h 453"/>
                  <a:gd name="T20" fmla="*/ 130 w 689"/>
                  <a:gd name="T21" fmla="*/ 91 h 453"/>
                  <a:gd name="T22" fmla="*/ 110 w 689"/>
                  <a:gd name="T23" fmla="*/ 87 h 453"/>
                  <a:gd name="T24" fmla="*/ 109 w 689"/>
                  <a:gd name="T25" fmla="*/ 86 h 453"/>
                  <a:gd name="T26" fmla="*/ 107 w 689"/>
                  <a:gd name="T27" fmla="*/ 97 h 453"/>
                  <a:gd name="T28" fmla="*/ 97 w 689"/>
                  <a:gd name="T29" fmla="*/ 103 h 453"/>
                  <a:gd name="T30" fmla="*/ 93 w 689"/>
                  <a:gd name="T31" fmla="*/ 103 h 453"/>
                  <a:gd name="T32" fmla="*/ 65 w 689"/>
                  <a:gd name="T33" fmla="*/ 91 h 453"/>
                  <a:gd name="T34" fmla="*/ 65 w 689"/>
                  <a:gd name="T35" fmla="*/ 64 h 453"/>
                  <a:gd name="T36" fmla="*/ 38 w 689"/>
                  <a:gd name="T37" fmla="*/ 59 h 453"/>
                  <a:gd name="T38" fmla="*/ 13 w 689"/>
                  <a:gd name="T39" fmla="*/ 42 h 453"/>
                  <a:gd name="T40" fmla="*/ 0 w 689"/>
                  <a:gd name="T41" fmla="*/ 6 h 453"/>
                  <a:gd name="T42" fmla="*/ 12 w 689"/>
                  <a:gd name="T43" fmla="*/ 0 h 453"/>
                  <a:gd name="T44" fmla="*/ 26 w 689"/>
                  <a:gd name="T45" fmla="*/ 27 h 453"/>
                  <a:gd name="T46" fmla="*/ 38 w 689"/>
                  <a:gd name="T47" fmla="*/ 40 h 45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89"/>
                  <a:gd name="T73" fmla="*/ 0 h 453"/>
                  <a:gd name="T74" fmla="*/ 689 w 689"/>
                  <a:gd name="T75" fmla="*/ 453 h 45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89" h="453">
                    <a:moveTo>
                      <a:pt x="152" y="159"/>
                    </a:moveTo>
                    <a:lnTo>
                      <a:pt x="228" y="88"/>
                    </a:lnTo>
                    <a:lnTo>
                      <a:pt x="269" y="94"/>
                    </a:lnTo>
                    <a:lnTo>
                      <a:pt x="461" y="178"/>
                    </a:lnTo>
                    <a:lnTo>
                      <a:pt x="603" y="251"/>
                    </a:lnTo>
                    <a:lnTo>
                      <a:pt x="539" y="290"/>
                    </a:lnTo>
                    <a:lnTo>
                      <a:pt x="679" y="407"/>
                    </a:lnTo>
                    <a:lnTo>
                      <a:pt x="689" y="416"/>
                    </a:lnTo>
                    <a:lnTo>
                      <a:pt x="689" y="453"/>
                    </a:lnTo>
                    <a:lnTo>
                      <a:pt x="607" y="453"/>
                    </a:lnTo>
                    <a:lnTo>
                      <a:pt x="518" y="361"/>
                    </a:lnTo>
                    <a:lnTo>
                      <a:pt x="440" y="345"/>
                    </a:lnTo>
                    <a:lnTo>
                      <a:pt x="436" y="343"/>
                    </a:lnTo>
                    <a:lnTo>
                      <a:pt x="426" y="385"/>
                    </a:lnTo>
                    <a:lnTo>
                      <a:pt x="388" y="412"/>
                    </a:lnTo>
                    <a:lnTo>
                      <a:pt x="369" y="412"/>
                    </a:lnTo>
                    <a:lnTo>
                      <a:pt x="257" y="361"/>
                    </a:lnTo>
                    <a:lnTo>
                      <a:pt x="257" y="253"/>
                    </a:lnTo>
                    <a:lnTo>
                      <a:pt x="152" y="236"/>
                    </a:lnTo>
                    <a:lnTo>
                      <a:pt x="52" y="165"/>
                    </a:lnTo>
                    <a:lnTo>
                      <a:pt x="0" y="21"/>
                    </a:lnTo>
                    <a:lnTo>
                      <a:pt x="48" y="0"/>
                    </a:lnTo>
                    <a:lnTo>
                      <a:pt x="104" y="107"/>
                    </a:lnTo>
                    <a:lnTo>
                      <a:pt x="152" y="159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Freeform 181"/>
              <p:cNvSpPr>
                <a:spLocks/>
              </p:cNvSpPr>
              <p:nvPr/>
            </p:nvSpPr>
            <p:spPr bwMode="gray">
              <a:xfrm>
                <a:off x="4841" y="2877"/>
                <a:ext cx="725" cy="651"/>
              </a:xfrm>
              <a:custGeom>
                <a:avLst/>
                <a:gdLst>
                  <a:gd name="T0" fmla="*/ 310 w 1451"/>
                  <a:gd name="T1" fmla="*/ 5 h 1301"/>
                  <a:gd name="T2" fmla="*/ 313 w 1451"/>
                  <a:gd name="T3" fmla="*/ 30 h 1301"/>
                  <a:gd name="T4" fmla="*/ 316 w 1451"/>
                  <a:gd name="T5" fmla="*/ 41 h 1301"/>
                  <a:gd name="T6" fmla="*/ 320 w 1451"/>
                  <a:gd name="T7" fmla="*/ 51 h 1301"/>
                  <a:gd name="T8" fmla="*/ 332 w 1451"/>
                  <a:gd name="T9" fmla="*/ 106 h 1301"/>
                  <a:gd name="T10" fmla="*/ 341 w 1451"/>
                  <a:gd name="T11" fmla="*/ 113 h 1301"/>
                  <a:gd name="T12" fmla="*/ 337 w 1451"/>
                  <a:gd name="T13" fmla="*/ 138 h 1301"/>
                  <a:gd name="T14" fmla="*/ 342 w 1451"/>
                  <a:gd name="T15" fmla="*/ 160 h 1301"/>
                  <a:gd name="T16" fmla="*/ 362 w 1451"/>
                  <a:gd name="T17" fmla="*/ 167 h 1301"/>
                  <a:gd name="T18" fmla="*/ 362 w 1451"/>
                  <a:gd name="T19" fmla="*/ 178 h 1301"/>
                  <a:gd name="T20" fmla="*/ 358 w 1451"/>
                  <a:gd name="T21" fmla="*/ 199 h 1301"/>
                  <a:gd name="T22" fmla="*/ 305 w 1451"/>
                  <a:gd name="T23" fmla="*/ 271 h 1301"/>
                  <a:gd name="T24" fmla="*/ 249 w 1451"/>
                  <a:gd name="T25" fmla="*/ 317 h 1301"/>
                  <a:gd name="T26" fmla="*/ 215 w 1451"/>
                  <a:gd name="T27" fmla="*/ 321 h 1301"/>
                  <a:gd name="T28" fmla="*/ 211 w 1451"/>
                  <a:gd name="T29" fmla="*/ 321 h 1301"/>
                  <a:gd name="T30" fmla="*/ 209 w 1451"/>
                  <a:gd name="T31" fmla="*/ 322 h 1301"/>
                  <a:gd name="T32" fmla="*/ 209 w 1451"/>
                  <a:gd name="T33" fmla="*/ 326 h 1301"/>
                  <a:gd name="T34" fmla="*/ 176 w 1451"/>
                  <a:gd name="T35" fmla="*/ 304 h 1301"/>
                  <a:gd name="T36" fmla="*/ 175 w 1451"/>
                  <a:gd name="T37" fmla="*/ 304 h 1301"/>
                  <a:gd name="T38" fmla="*/ 192 w 1451"/>
                  <a:gd name="T39" fmla="*/ 294 h 1301"/>
                  <a:gd name="T40" fmla="*/ 184 w 1451"/>
                  <a:gd name="T41" fmla="*/ 280 h 1301"/>
                  <a:gd name="T42" fmla="*/ 184 w 1451"/>
                  <a:gd name="T43" fmla="*/ 278 h 1301"/>
                  <a:gd name="T44" fmla="*/ 192 w 1451"/>
                  <a:gd name="T45" fmla="*/ 270 h 1301"/>
                  <a:gd name="T46" fmla="*/ 167 w 1451"/>
                  <a:gd name="T47" fmla="*/ 245 h 1301"/>
                  <a:gd name="T48" fmla="*/ 149 w 1451"/>
                  <a:gd name="T49" fmla="*/ 233 h 1301"/>
                  <a:gd name="T50" fmla="*/ 114 w 1451"/>
                  <a:gd name="T51" fmla="*/ 235 h 1301"/>
                  <a:gd name="T52" fmla="*/ 79 w 1451"/>
                  <a:gd name="T53" fmla="*/ 251 h 1301"/>
                  <a:gd name="T54" fmla="*/ 0 w 1451"/>
                  <a:gd name="T55" fmla="*/ 256 h 1301"/>
                  <a:gd name="T56" fmla="*/ 4 w 1451"/>
                  <a:gd name="T57" fmla="*/ 248 h 1301"/>
                  <a:gd name="T58" fmla="*/ 1 w 1451"/>
                  <a:gd name="T59" fmla="*/ 210 h 1301"/>
                  <a:gd name="T60" fmla="*/ 0 w 1451"/>
                  <a:gd name="T61" fmla="*/ 182 h 1301"/>
                  <a:gd name="T62" fmla="*/ 15 w 1451"/>
                  <a:gd name="T63" fmla="*/ 178 h 1301"/>
                  <a:gd name="T64" fmla="*/ 17 w 1451"/>
                  <a:gd name="T65" fmla="*/ 177 h 1301"/>
                  <a:gd name="T66" fmla="*/ 4 w 1451"/>
                  <a:gd name="T67" fmla="*/ 163 h 1301"/>
                  <a:gd name="T68" fmla="*/ 43 w 1451"/>
                  <a:gd name="T69" fmla="*/ 113 h 1301"/>
                  <a:gd name="T70" fmla="*/ 93 w 1451"/>
                  <a:gd name="T71" fmla="*/ 107 h 1301"/>
                  <a:gd name="T72" fmla="*/ 113 w 1451"/>
                  <a:gd name="T73" fmla="*/ 94 h 1301"/>
                  <a:gd name="T74" fmla="*/ 102 w 1451"/>
                  <a:gd name="T75" fmla="*/ 85 h 1301"/>
                  <a:gd name="T76" fmla="*/ 109 w 1451"/>
                  <a:gd name="T77" fmla="*/ 80 h 1301"/>
                  <a:gd name="T78" fmla="*/ 133 w 1451"/>
                  <a:gd name="T79" fmla="*/ 71 h 1301"/>
                  <a:gd name="T80" fmla="*/ 149 w 1451"/>
                  <a:gd name="T81" fmla="*/ 47 h 1301"/>
                  <a:gd name="T82" fmla="*/ 173 w 1451"/>
                  <a:gd name="T83" fmla="*/ 61 h 1301"/>
                  <a:gd name="T84" fmla="*/ 175 w 1451"/>
                  <a:gd name="T85" fmla="*/ 61 h 1301"/>
                  <a:gd name="T86" fmla="*/ 195 w 1451"/>
                  <a:gd name="T87" fmla="*/ 30 h 1301"/>
                  <a:gd name="T88" fmla="*/ 197 w 1451"/>
                  <a:gd name="T89" fmla="*/ 28 h 1301"/>
                  <a:gd name="T90" fmla="*/ 245 w 1451"/>
                  <a:gd name="T91" fmla="*/ 20 h 1301"/>
                  <a:gd name="T92" fmla="*/ 245 w 1451"/>
                  <a:gd name="T93" fmla="*/ 28 h 1301"/>
                  <a:gd name="T94" fmla="*/ 237 w 1451"/>
                  <a:gd name="T95" fmla="*/ 28 h 1301"/>
                  <a:gd name="T96" fmla="*/ 236 w 1451"/>
                  <a:gd name="T97" fmla="*/ 47 h 1301"/>
                  <a:gd name="T98" fmla="*/ 249 w 1451"/>
                  <a:gd name="T99" fmla="*/ 62 h 1301"/>
                  <a:gd name="T100" fmla="*/ 261 w 1451"/>
                  <a:gd name="T101" fmla="*/ 65 h 1301"/>
                  <a:gd name="T102" fmla="*/ 263 w 1451"/>
                  <a:gd name="T103" fmla="*/ 76 h 1301"/>
                  <a:gd name="T104" fmla="*/ 274 w 1451"/>
                  <a:gd name="T105" fmla="*/ 83 h 1301"/>
                  <a:gd name="T106" fmla="*/ 275 w 1451"/>
                  <a:gd name="T107" fmla="*/ 84 h 1301"/>
                  <a:gd name="T108" fmla="*/ 287 w 1451"/>
                  <a:gd name="T109" fmla="*/ 67 h 1301"/>
                  <a:gd name="T110" fmla="*/ 293 w 1451"/>
                  <a:gd name="T111" fmla="*/ 62 h 1301"/>
                  <a:gd name="T112" fmla="*/ 292 w 1451"/>
                  <a:gd name="T113" fmla="*/ 61 h 1301"/>
                  <a:gd name="T114" fmla="*/ 288 w 1451"/>
                  <a:gd name="T115" fmla="*/ 61 h 1301"/>
                  <a:gd name="T116" fmla="*/ 293 w 1451"/>
                  <a:gd name="T117" fmla="*/ 0 h 1301"/>
                  <a:gd name="T118" fmla="*/ 309 w 1451"/>
                  <a:gd name="T119" fmla="*/ 5 h 1301"/>
                  <a:gd name="T120" fmla="*/ 310 w 1451"/>
                  <a:gd name="T121" fmla="*/ 5 h 130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51"/>
                  <a:gd name="T184" fmla="*/ 0 h 1301"/>
                  <a:gd name="T185" fmla="*/ 1451 w 1451"/>
                  <a:gd name="T186" fmla="*/ 1301 h 130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51" h="1301">
                    <a:moveTo>
                      <a:pt x="1240" y="17"/>
                    </a:moveTo>
                    <a:lnTo>
                      <a:pt x="1255" y="119"/>
                    </a:lnTo>
                    <a:lnTo>
                      <a:pt x="1265" y="161"/>
                    </a:lnTo>
                    <a:lnTo>
                      <a:pt x="1282" y="201"/>
                    </a:lnTo>
                    <a:lnTo>
                      <a:pt x="1328" y="422"/>
                    </a:lnTo>
                    <a:lnTo>
                      <a:pt x="1364" y="449"/>
                    </a:lnTo>
                    <a:lnTo>
                      <a:pt x="1351" y="551"/>
                    </a:lnTo>
                    <a:lnTo>
                      <a:pt x="1368" y="637"/>
                    </a:lnTo>
                    <a:lnTo>
                      <a:pt x="1451" y="668"/>
                    </a:lnTo>
                    <a:lnTo>
                      <a:pt x="1451" y="710"/>
                    </a:lnTo>
                    <a:lnTo>
                      <a:pt x="1434" y="796"/>
                    </a:lnTo>
                    <a:lnTo>
                      <a:pt x="1222" y="1082"/>
                    </a:lnTo>
                    <a:lnTo>
                      <a:pt x="996" y="1267"/>
                    </a:lnTo>
                    <a:lnTo>
                      <a:pt x="862" y="1282"/>
                    </a:lnTo>
                    <a:lnTo>
                      <a:pt x="844" y="1282"/>
                    </a:lnTo>
                    <a:lnTo>
                      <a:pt x="839" y="1288"/>
                    </a:lnTo>
                    <a:lnTo>
                      <a:pt x="839" y="1301"/>
                    </a:lnTo>
                    <a:lnTo>
                      <a:pt x="706" y="1215"/>
                    </a:lnTo>
                    <a:lnTo>
                      <a:pt x="702" y="1215"/>
                    </a:lnTo>
                    <a:lnTo>
                      <a:pt x="771" y="1173"/>
                    </a:lnTo>
                    <a:lnTo>
                      <a:pt x="739" y="1119"/>
                    </a:lnTo>
                    <a:lnTo>
                      <a:pt x="739" y="1109"/>
                    </a:lnTo>
                    <a:lnTo>
                      <a:pt x="771" y="1079"/>
                    </a:lnTo>
                    <a:lnTo>
                      <a:pt x="668" y="977"/>
                    </a:lnTo>
                    <a:lnTo>
                      <a:pt x="597" y="931"/>
                    </a:lnTo>
                    <a:lnTo>
                      <a:pt x="458" y="937"/>
                    </a:lnTo>
                    <a:lnTo>
                      <a:pt x="318" y="1002"/>
                    </a:lnTo>
                    <a:lnTo>
                      <a:pt x="0" y="1021"/>
                    </a:lnTo>
                    <a:lnTo>
                      <a:pt x="17" y="990"/>
                    </a:lnTo>
                    <a:lnTo>
                      <a:pt x="7" y="837"/>
                    </a:lnTo>
                    <a:lnTo>
                      <a:pt x="0" y="727"/>
                    </a:lnTo>
                    <a:lnTo>
                      <a:pt x="63" y="710"/>
                    </a:lnTo>
                    <a:lnTo>
                      <a:pt x="69" y="706"/>
                    </a:lnTo>
                    <a:lnTo>
                      <a:pt x="17" y="651"/>
                    </a:lnTo>
                    <a:lnTo>
                      <a:pt x="172" y="449"/>
                    </a:lnTo>
                    <a:lnTo>
                      <a:pt x="374" y="428"/>
                    </a:lnTo>
                    <a:lnTo>
                      <a:pt x="453" y="376"/>
                    </a:lnTo>
                    <a:lnTo>
                      <a:pt x="409" y="338"/>
                    </a:lnTo>
                    <a:lnTo>
                      <a:pt x="437" y="320"/>
                    </a:lnTo>
                    <a:lnTo>
                      <a:pt x="533" y="284"/>
                    </a:lnTo>
                    <a:lnTo>
                      <a:pt x="597" y="186"/>
                    </a:lnTo>
                    <a:lnTo>
                      <a:pt x="693" y="242"/>
                    </a:lnTo>
                    <a:lnTo>
                      <a:pt x="702" y="242"/>
                    </a:lnTo>
                    <a:lnTo>
                      <a:pt x="781" y="119"/>
                    </a:lnTo>
                    <a:lnTo>
                      <a:pt x="791" y="109"/>
                    </a:lnTo>
                    <a:lnTo>
                      <a:pt x="981" y="77"/>
                    </a:lnTo>
                    <a:lnTo>
                      <a:pt x="981" y="109"/>
                    </a:lnTo>
                    <a:lnTo>
                      <a:pt x="950" y="109"/>
                    </a:lnTo>
                    <a:lnTo>
                      <a:pt x="946" y="186"/>
                    </a:lnTo>
                    <a:lnTo>
                      <a:pt x="998" y="246"/>
                    </a:lnTo>
                    <a:lnTo>
                      <a:pt x="1046" y="257"/>
                    </a:lnTo>
                    <a:lnTo>
                      <a:pt x="1054" y="303"/>
                    </a:lnTo>
                    <a:lnTo>
                      <a:pt x="1096" y="330"/>
                    </a:lnTo>
                    <a:lnTo>
                      <a:pt x="1102" y="334"/>
                    </a:lnTo>
                    <a:lnTo>
                      <a:pt x="1151" y="267"/>
                    </a:lnTo>
                    <a:lnTo>
                      <a:pt x="1174" y="246"/>
                    </a:lnTo>
                    <a:lnTo>
                      <a:pt x="1169" y="242"/>
                    </a:lnTo>
                    <a:lnTo>
                      <a:pt x="1155" y="242"/>
                    </a:lnTo>
                    <a:lnTo>
                      <a:pt x="1174" y="0"/>
                    </a:lnTo>
                    <a:lnTo>
                      <a:pt x="1236" y="17"/>
                    </a:lnTo>
                    <a:lnTo>
                      <a:pt x="1240" y="17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Freeform 182"/>
              <p:cNvSpPr>
                <a:spLocks/>
              </p:cNvSpPr>
              <p:nvPr/>
            </p:nvSpPr>
            <p:spPr bwMode="gray">
              <a:xfrm>
                <a:off x="3626" y="2972"/>
                <a:ext cx="105" cy="235"/>
              </a:xfrm>
              <a:custGeom>
                <a:avLst/>
                <a:gdLst>
                  <a:gd name="T0" fmla="*/ 52 w 211"/>
                  <a:gd name="T1" fmla="*/ 13 h 470"/>
                  <a:gd name="T2" fmla="*/ 51 w 211"/>
                  <a:gd name="T3" fmla="*/ 25 h 470"/>
                  <a:gd name="T4" fmla="*/ 40 w 211"/>
                  <a:gd name="T5" fmla="*/ 47 h 470"/>
                  <a:gd name="T6" fmla="*/ 28 w 211"/>
                  <a:gd name="T7" fmla="*/ 110 h 470"/>
                  <a:gd name="T8" fmla="*/ 6 w 211"/>
                  <a:gd name="T9" fmla="*/ 118 h 470"/>
                  <a:gd name="T10" fmla="*/ 3 w 211"/>
                  <a:gd name="T11" fmla="*/ 118 h 470"/>
                  <a:gd name="T12" fmla="*/ 0 w 211"/>
                  <a:gd name="T13" fmla="*/ 108 h 470"/>
                  <a:gd name="T14" fmla="*/ 0 w 211"/>
                  <a:gd name="T15" fmla="*/ 78 h 470"/>
                  <a:gd name="T16" fmla="*/ 3 w 211"/>
                  <a:gd name="T17" fmla="*/ 60 h 470"/>
                  <a:gd name="T18" fmla="*/ 3 w 211"/>
                  <a:gd name="T19" fmla="*/ 37 h 470"/>
                  <a:gd name="T20" fmla="*/ 32 w 211"/>
                  <a:gd name="T21" fmla="*/ 15 h 470"/>
                  <a:gd name="T22" fmla="*/ 32 w 211"/>
                  <a:gd name="T23" fmla="*/ 0 h 470"/>
                  <a:gd name="T24" fmla="*/ 48 w 211"/>
                  <a:gd name="T25" fmla="*/ 0 h 470"/>
                  <a:gd name="T26" fmla="*/ 52 w 211"/>
                  <a:gd name="T27" fmla="*/ 13 h 47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1"/>
                  <a:gd name="T43" fmla="*/ 0 h 470"/>
                  <a:gd name="T44" fmla="*/ 211 w 211"/>
                  <a:gd name="T45" fmla="*/ 470 h 47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1" h="470">
                    <a:moveTo>
                      <a:pt x="211" y="52"/>
                    </a:moveTo>
                    <a:lnTo>
                      <a:pt x="207" y="100"/>
                    </a:lnTo>
                    <a:lnTo>
                      <a:pt x="161" y="188"/>
                    </a:lnTo>
                    <a:lnTo>
                      <a:pt x="115" y="438"/>
                    </a:lnTo>
                    <a:lnTo>
                      <a:pt x="25" y="470"/>
                    </a:lnTo>
                    <a:lnTo>
                      <a:pt x="15" y="470"/>
                    </a:lnTo>
                    <a:lnTo>
                      <a:pt x="0" y="432"/>
                    </a:lnTo>
                    <a:lnTo>
                      <a:pt x="3" y="309"/>
                    </a:lnTo>
                    <a:lnTo>
                      <a:pt x="15" y="242"/>
                    </a:lnTo>
                    <a:lnTo>
                      <a:pt x="15" y="146"/>
                    </a:lnTo>
                    <a:lnTo>
                      <a:pt x="130" y="58"/>
                    </a:lnTo>
                    <a:lnTo>
                      <a:pt x="130" y="0"/>
                    </a:lnTo>
                    <a:lnTo>
                      <a:pt x="195" y="0"/>
                    </a:lnTo>
                    <a:lnTo>
                      <a:pt x="211" y="52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Freeform 183"/>
              <p:cNvSpPr>
                <a:spLocks/>
              </p:cNvSpPr>
              <p:nvPr/>
            </p:nvSpPr>
            <p:spPr bwMode="gray">
              <a:xfrm>
                <a:off x="5240" y="3576"/>
                <a:ext cx="63" cy="37"/>
              </a:xfrm>
              <a:custGeom>
                <a:avLst/>
                <a:gdLst>
                  <a:gd name="T0" fmla="*/ 32 w 125"/>
                  <a:gd name="T1" fmla="*/ 8 h 73"/>
                  <a:gd name="T2" fmla="*/ 13 w 125"/>
                  <a:gd name="T3" fmla="*/ 19 h 73"/>
                  <a:gd name="T4" fmla="*/ 0 w 125"/>
                  <a:gd name="T5" fmla="*/ 9 h 73"/>
                  <a:gd name="T6" fmla="*/ 11 w 125"/>
                  <a:gd name="T7" fmla="*/ 0 h 73"/>
                  <a:gd name="T8" fmla="*/ 24 w 125"/>
                  <a:gd name="T9" fmla="*/ 0 h 73"/>
                  <a:gd name="T10" fmla="*/ 32 w 125"/>
                  <a:gd name="T11" fmla="*/ 8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5"/>
                  <a:gd name="T19" fmla="*/ 0 h 73"/>
                  <a:gd name="T20" fmla="*/ 125 w 125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5" h="73">
                    <a:moveTo>
                      <a:pt x="125" y="29"/>
                    </a:moveTo>
                    <a:lnTo>
                      <a:pt x="50" y="73"/>
                    </a:lnTo>
                    <a:lnTo>
                      <a:pt x="0" y="33"/>
                    </a:lnTo>
                    <a:lnTo>
                      <a:pt x="44" y="0"/>
                    </a:lnTo>
                    <a:lnTo>
                      <a:pt x="94" y="0"/>
                    </a:lnTo>
                    <a:lnTo>
                      <a:pt x="125" y="29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Freeform 184"/>
              <p:cNvSpPr>
                <a:spLocks/>
              </p:cNvSpPr>
              <p:nvPr/>
            </p:nvSpPr>
            <p:spPr bwMode="gray">
              <a:xfrm>
                <a:off x="5428" y="3661"/>
                <a:ext cx="194" cy="103"/>
              </a:xfrm>
              <a:custGeom>
                <a:avLst/>
                <a:gdLst>
                  <a:gd name="T0" fmla="*/ 97 w 388"/>
                  <a:gd name="T1" fmla="*/ 1 h 207"/>
                  <a:gd name="T2" fmla="*/ 97 w 388"/>
                  <a:gd name="T3" fmla="*/ 3 h 207"/>
                  <a:gd name="T4" fmla="*/ 37 w 388"/>
                  <a:gd name="T5" fmla="*/ 33 h 207"/>
                  <a:gd name="T6" fmla="*/ 5 w 388"/>
                  <a:gd name="T7" fmla="*/ 51 h 207"/>
                  <a:gd name="T8" fmla="*/ 3 w 388"/>
                  <a:gd name="T9" fmla="*/ 51 h 207"/>
                  <a:gd name="T10" fmla="*/ 0 w 388"/>
                  <a:gd name="T11" fmla="*/ 49 h 207"/>
                  <a:gd name="T12" fmla="*/ 18 w 388"/>
                  <a:gd name="T13" fmla="*/ 31 h 207"/>
                  <a:gd name="T14" fmla="*/ 25 w 388"/>
                  <a:gd name="T15" fmla="*/ 26 h 207"/>
                  <a:gd name="T16" fmla="*/ 42 w 388"/>
                  <a:gd name="T17" fmla="*/ 26 h 207"/>
                  <a:gd name="T18" fmla="*/ 50 w 388"/>
                  <a:gd name="T19" fmla="*/ 4 h 207"/>
                  <a:gd name="T20" fmla="*/ 83 w 388"/>
                  <a:gd name="T21" fmla="*/ 0 h 207"/>
                  <a:gd name="T22" fmla="*/ 96 w 388"/>
                  <a:gd name="T23" fmla="*/ 0 h 207"/>
                  <a:gd name="T24" fmla="*/ 97 w 388"/>
                  <a:gd name="T25" fmla="*/ 1 h 2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8"/>
                  <a:gd name="T40" fmla="*/ 0 h 207"/>
                  <a:gd name="T41" fmla="*/ 388 w 388"/>
                  <a:gd name="T42" fmla="*/ 207 h 20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8" h="207">
                    <a:moveTo>
                      <a:pt x="388" y="4"/>
                    </a:moveTo>
                    <a:lnTo>
                      <a:pt x="388" y="13"/>
                    </a:lnTo>
                    <a:lnTo>
                      <a:pt x="146" y="132"/>
                    </a:lnTo>
                    <a:lnTo>
                      <a:pt x="20" y="207"/>
                    </a:lnTo>
                    <a:lnTo>
                      <a:pt x="14" y="207"/>
                    </a:lnTo>
                    <a:lnTo>
                      <a:pt x="0" y="196"/>
                    </a:lnTo>
                    <a:lnTo>
                      <a:pt x="71" y="127"/>
                    </a:lnTo>
                    <a:lnTo>
                      <a:pt x="102" y="104"/>
                    </a:lnTo>
                    <a:lnTo>
                      <a:pt x="166" y="104"/>
                    </a:lnTo>
                    <a:lnTo>
                      <a:pt x="200" y="19"/>
                    </a:lnTo>
                    <a:lnTo>
                      <a:pt x="331" y="0"/>
                    </a:lnTo>
                    <a:lnTo>
                      <a:pt x="384" y="0"/>
                    </a:lnTo>
                    <a:lnTo>
                      <a:pt x="388" y="4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Freeform 185"/>
              <p:cNvSpPr>
                <a:spLocks/>
              </p:cNvSpPr>
              <p:nvPr/>
            </p:nvSpPr>
            <p:spPr bwMode="gray">
              <a:xfrm>
                <a:off x="5631" y="3494"/>
                <a:ext cx="76" cy="166"/>
              </a:xfrm>
              <a:custGeom>
                <a:avLst/>
                <a:gdLst>
                  <a:gd name="T0" fmla="*/ 2 w 152"/>
                  <a:gd name="T1" fmla="*/ 10 h 332"/>
                  <a:gd name="T2" fmla="*/ 5 w 152"/>
                  <a:gd name="T3" fmla="*/ 13 h 332"/>
                  <a:gd name="T4" fmla="*/ 21 w 152"/>
                  <a:gd name="T5" fmla="*/ 15 h 332"/>
                  <a:gd name="T6" fmla="*/ 21 w 152"/>
                  <a:gd name="T7" fmla="*/ 15 h 332"/>
                  <a:gd name="T8" fmla="*/ 24 w 152"/>
                  <a:gd name="T9" fmla="*/ 18 h 332"/>
                  <a:gd name="T10" fmla="*/ 28 w 152"/>
                  <a:gd name="T11" fmla="*/ 49 h 332"/>
                  <a:gd name="T12" fmla="*/ 38 w 152"/>
                  <a:gd name="T13" fmla="*/ 55 h 332"/>
                  <a:gd name="T14" fmla="*/ 38 w 152"/>
                  <a:gd name="T15" fmla="*/ 62 h 332"/>
                  <a:gd name="T16" fmla="*/ 36 w 152"/>
                  <a:gd name="T17" fmla="*/ 70 h 332"/>
                  <a:gd name="T18" fmla="*/ 5 w 152"/>
                  <a:gd name="T19" fmla="*/ 83 h 332"/>
                  <a:gd name="T20" fmla="*/ 11 w 152"/>
                  <a:gd name="T21" fmla="*/ 79 h 332"/>
                  <a:gd name="T22" fmla="*/ 5 w 152"/>
                  <a:gd name="T23" fmla="*/ 68 h 332"/>
                  <a:gd name="T24" fmla="*/ 5 w 152"/>
                  <a:gd name="T25" fmla="*/ 68 h 332"/>
                  <a:gd name="T26" fmla="*/ 5 w 152"/>
                  <a:gd name="T27" fmla="*/ 66 h 332"/>
                  <a:gd name="T28" fmla="*/ 19 w 152"/>
                  <a:gd name="T29" fmla="*/ 57 h 332"/>
                  <a:gd name="T30" fmla="*/ 24 w 152"/>
                  <a:gd name="T31" fmla="*/ 40 h 332"/>
                  <a:gd name="T32" fmla="*/ 0 w 152"/>
                  <a:gd name="T33" fmla="*/ 13 h 332"/>
                  <a:gd name="T34" fmla="*/ 0 w 152"/>
                  <a:gd name="T35" fmla="*/ 0 h 332"/>
                  <a:gd name="T36" fmla="*/ 2 w 152"/>
                  <a:gd name="T37" fmla="*/ 10 h 332"/>
                  <a:gd name="T38" fmla="*/ 2 w 152"/>
                  <a:gd name="T39" fmla="*/ 10 h 33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2"/>
                  <a:gd name="T61" fmla="*/ 0 h 332"/>
                  <a:gd name="T62" fmla="*/ 152 w 152"/>
                  <a:gd name="T63" fmla="*/ 332 h 33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2" h="332">
                    <a:moveTo>
                      <a:pt x="8" y="42"/>
                    </a:moveTo>
                    <a:lnTo>
                      <a:pt x="18" y="52"/>
                    </a:lnTo>
                    <a:lnTo>
                      <a:pt x="85" y="61"/>
                    </a:lnTo>
                    <a:lnTo>
                      <a:pt x="87" y="61"/>
                    </a:lnTo>
                    <a:lnTo>
                      <a:pt x="96" y="71"/>
                    </a:lnTo>
                    <a:lnTo>
                      <a:pt x="114" y="196"/>
                    </a:lnTo>
                    <a:lnTo>
                      <a:pt x="152" y="221"/>
                    </a:lnTo>
                    <a:lnTo>
                      <a:pt x="152" y="251"/>
                    </a:lnTo>
                    <a:lnTo>
                      <a:pt x="143" y="280"/>
                    </a:lnTo>
                    <a:lnTo>
                      <a:pt x="22" y="332"/>
                    </a:lnTo>
                    <a:lnTo>
                      <a:pt x="47" y="315"/>
                    </a:lnTo>
                    <a:lnTo>
                      <a:pt x="22" y="271"/>
                    </a:lnTo>
                    <a:lnTo>
                      <a:pt x="18" y="271"/>
                    </a:lnTo>
                    <a:lnTo>
                      <a:pt x="18" y="261"/>
                    </a:lnTo>
                    <a:lnTo>
                      <a:pt x="75" y="228"/>
                    </a:lnTo>
                    <a:lnTo>
                      <a:pt x="96" y="157"/>
                    </a:lnTo>
                    <a:lnTo>
                      <a:pt x="0" y="52"/>
                    </a:lnTo>
                    <a:lnTo>
                      <a:pt x="0" y="0"/>
                    </a:lnTo>
                    <a:lnTo>
                      <a:pt x="8" y="38"/>
                    </a:lnTo>
                    <a:lnTo>
                      <a:pt x="8" y="42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Freeform 186"/>
              <p:cNvSpPr>
                <a:spLocks/>
              </p:cNvSpPr>
              <p:nvPr/>
            </p:nvSpPr>
            <p:spPr bwMode="gray">
              <a:xfrm>
                <a:off x="4965" y="2105"/>
                <a:ext cx="7" cy="45"/>
              </a:xfrm>
              <a:custGeom>
                <a:avLst/>
                <a:gdLst>
                  <a:gd name="T0" fmla="*/ 3 w 16"/>
                  <a:gd name="T1" fmla="*/ 3 h 90"/>
                  <a:gd name="T2" fmla="*/ 3 w 16"/>
                  <a:gd name="T3" fmla="*/ 23 h 90"/>
                  <a:gd name="T4" fmla="*/ 0 w 16"/>
                  <a:gd name="T5" fmla="*/ 23 h 90"/>
                  <a:gd name="T6" fmla="*/ 1 w 16"/>
                  <a:gd name="T7" fmla="*/ 0 h 90"/>
                  <a:gd name="T8" fmla="*/ 2 w 16"/>
                  <a:gd name="T9" fmla="*/ 0 h 90"/>
                  <a:gd name="T10" fmla="*/ 3 w 16"/>
                  <a:gd name="T11" fmla="*/ 3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90"/>
                  <a:gd name="T20" fmla="*/ 16 w 16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90">
                    <a:moveTo>
                      <a:pt x="16" y="11"/>
                    </a:moveTo>
                    <a:lnTo>
                      <a:pt x="16" y="90"/>
                    </a:lnTo>
                    <a:lnTo>
                      <a:pt x="0" y="9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Freeform 187"/>
              <p:cNvSpPr>
                <a:spLocks/>
              </p:cNvSpPr>
              <p:nvPr/>
            </p:nvSpPr>
            <p:spPr bwMode="gray">
              <a:xfrm>
                <a:off x="4984" y="2255"/>
                <a:ext cx="83" cy="85"/>
              </a:xfrm>
              <a:custGeom>
                <a:avLst/>
                <a:gdLst>
                  <a:gd name="T0" fmla="*/ 23 w 167"/>
                  <a:gd name="T1" fmla="*/ 8 h 171"/>
                  <a:gd name="T2" fmla="*/ 19 w 167"/>
                  <a:gd name="T3" fmla="*/ 21 h 171"/>
                  <a:gd name="T4" fmla="*/ 23 w 167"/>
                  <a:gd name="T5" fmla="*/ 29 h 171"/>
                  <a:gd name="T6" fmla="*/ 41 w 167"/>
                  <a:gd name="T7" fmla="*/ 38 h 171"/>
                  <a:gd name="T8" fmla="*/ 41 w 167"/>
                  <a:gd name="T9" fmla="*/ 38 h 171"/>
                  <a:gd name="T10" fmla="*/ 19 w 167"/>
                  <a:gd name="T11" fmla="*/ 42 h 171"/>
                  <a:gd name="T12" fmla="*/ 0 w 167"/>
                  <a:gd name="T13" fmla="*/ 21 h 171"/>
                  <a:gd name="T14" fmla="*/ 6 w 167"/>
                  <a:gd name="T15" fmla="*/ 21 h 171"/>
                  <a:gd name="T16" fmla="*/ 6 w 167"/>
                  <a:gd name="T17" fmla="*/ 18 h 171"/>
                  <a:gd name="T18" fmla="*/ 0 w 167"/>
                  <a:gd name="T19" fmla="*/ 0 h 171"/>
                  <a:gd name="T20" fmla="*/ 15 w 167"/>
                  <a:gd name="T21" fmla="*/ 0 h 171"/>
                  <a:gd name="T22" fmla="*/ 23 w 167"/>
                  <a:gd name="T23" fmla="*/ 8 h 1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7"/>
                  <a:gd name="T37" fmla="*/ 0 h 171"/>
                  <a:gd name="T38" fmla="*/ 167 w 167"/>
                  <a:gd name="T39" fmla="*/ 171 h 17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7" h="171">
                    <a:moveTo>
                      <a:pt x="92" y="35"/>
                    </a:moveTo>
                    <a:lnTo>
                      <a:pt x="78" y="87"/>
                    </a:lnTo>
                    <a:lnTo>
                      <a:pt x="92" y="119"/>
                    </a:lnTo>
                    <a:lnTo>
                      <a:pt x="165" y="152"/>
                    </a:lnTo>
                    <a:lnTo>
                      <a:pt x="167" y="152"/>
                    </a:lnTo>
                    <a:lnTo>
                      <a:pt x="78" y="171"/>
                    </a:lnTo>
                    <a:lnTo>
                      <a:pt x="0" y="87"/>
                    </a:lnTo>
                    <a:lnTo>
                      <a:pt x="27" y="87"/>
                    </a:lnTo>
                    <a:lnTo>
                      <a:pt x="27" y="73"/>
                    </a:lnTo>
                    <a:lnTo>
                      <a:pt x="0" y="0"/>
                    </a:lnTo>
                    <a:lnTo>
                      <a:pt x="61" y="0"/>
                    </a:lnTo>
                    <a:lnTo>
                      <a:pt x="92" y="35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Freeform 188"/>
              <p:cNvSpPr>
                <a:spLocks/>
              </p:cNvSpPr>
              <p:nvPr/>
            </p:nvSpPr>
            <p:spPr bwMode="gray">
              <a:xfrm>
                <a:off x="5082" y="2359"/>
                <a:ext cx="25" cy="30"/>
              </a:xfrm>
              <a:custGeom>
                <a:avLst/>
                <a:gdLst>
                  <a:gd name="T0" fmla="*/ 13 w 49"/>
                  <a:gd name="T1" fmla="*/ 14 h 59"/>
                  <a:gd name="T2" fmla="*/ 6 w 49"/>
                  <a:gd name="T3" fmla="*/ 15 h 59"/>
                  <a:gd name="T4" fmla="*/ 4 w 49"/>
                  <a:gd name="T5" fmla="*/ 15 h 59"/>
                  <a:gd name="T6" fmla="*/ 0 w 49"/>
                  <a:gd name="T7" fmla="*/ 11 h 59"/>
                  <a:gd name="T8" fmla="*/ 4 w 49"/>
                  <a:gd name="T9" fmla="*/ 0 h 59"/>
                  <a:gd name="T10" fmla="*/ 13 w 49"/>
                  <a:gd name="T11" fmla="*/ 10 h 59"/>
                  <a:gd name="T12" fmla="*/ 13 w 49"/>
                  <a:gd name="T13" fmla="*/ 14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"/>
                  <a:gd name="T22" fmla="*/ 0 h 59"/>
                  <a:gd name="T23" fmla="*/ 49 w 49"/>
                  <a:gd name="T24" fmla="*/ 59 h 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" h="59">
                    <a:moveTo>
                      <a:pt x="49" y="53"/>
                    </a:moveTo>
                    <a:lnTo>
                      <a:pt x="21" y="59"/>
                    </a:lnTo>
                    <a:lnTo>
                      <a:pt x="13" y="59"/>
                    </a:lnTo>
                    <a:lnTo>
                      <a:pt x="0" y="44"/>
                    </a:lnTo>
                    <a:lnTo>
                      <a:pt x="13" y="0"/>
                    </a:lnTo>
                    <a:lnTo>
                      <a:pt x="49" y="40"/>
                    </a:lnTo>
                    <a:lnTo>
                      <a:pt x="49" y="53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Freeform 189"/>
              <p:cNvSpPr>
                <a:spLocks/>
              </p:cNvSpPr>
              <p:nvPr/>
            </p:nvSpPr>
            <p:spPr bwMode="gray">
              <a:xfrm>
                <a:off x="5079" y="2436"/>
                <a:ext cx="80" cy="83"/>
              </a:xfrm>
              <a:custGeom>
                <a:avLst/>
                <a:gdLst>
                  <a:gd name="T0" fmla="*/ 40 w 161"/>
                  <a:gd name="T1" fmla="*/ 25 h 165"/>
                  <a:gd name="T2" fmla="*/ 25 w 161"/>
                  <a:gd name="T3" fmla="*/ 42 h 165"/>
                  <a:gd name="T4" fmla="*/ 16 w 161"/>
                  <a:gd name="T5" fmla="*/ 21 h 165"/>
                  <a:gd name="T6" fmla="*/ 0 w 161"/>
                  <a:gd name="T7" fmla="*/ 21 h 165"/>
                  <a:gd name="T8" fmla="*/ 0 w 161"/>
                  <a:gd name="T9" fmla="*/ 9 h 165"/>
                  <a:gd name="T10" fmla="*/ 20 w 161"/>
                  <a:gd name="T11" fmla="*/ 9 h 165"/>
                  <a:gd name="T12" fmla="*/ 23 w 161"/>
                  <a:gd name="T13" fmla="*/ 0 h 165"/>
                  <a:gd name="T14" fmla="*/ 39 w 161"/>
                  <a:gd name="T15" fmla="*/ 8 h 165"/>
                  <a:gd name="T16" fmla="*/ 40 w 161"/>
                  <a:gd name="T17" fmla="*/ 25 h 1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1"/>
                  <a:gd name="T28" fmla="*/ 0 h 165"/>
                  <a:gd name="T29" fmla="*/ 161 w 161"/>
                  <a:gd name="T30" fmla="*/ 165 h 1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1" h="165">
                    <a:moveTo>
                      <a:pt x="161" y="100"/>
                    </a:moveTo>
                    <a:lnTo>
                      <a:pt x="100" y="165"/>
                    </a:lnTo>
                    <a:lnTo>
                      <a:pt x="65" y="81"/>
                    </a:lnTo>
                    <a:lnTo>
                      <a:pt x="0" y="81"/>
                    </a:lnTo>
                    <a:lnTo>
                      <a:pt x="0" y="33"/>
                    </a:lnTo>
                    <a:lnTo>
                      <a:pt x="80" y="33"/>
                    </a:lnTo>
                    <a:lnTo>
                      <a:pt x="94" y="0"/>
                    </a:lnTo>
                    <a:lnTo>
                      <a:pt x="157" y="31"/>
                    </a:lnTo>
                    <a:lnTo>
                      <a:pt x="161" y="10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Freeform 190"/>
              <p:cNvSpPr>
                <a:spLocks/>
              </p:cNvSpPr>
              <p:nvPr/>
            </p:nvSpPr>
            <p:spPr bwMode="gray">
              <a:xfrm>
                <a:off x="4254" y="2482"/>
                <a:ext cx="54" cy="55"/>
              </a:xfrm>
              <a:custGeom>
                <a:avLst/>
                <a:gdLst>
                  <a:gd name="T0" fmla="*/ 27 w 107"/>
                  <a:gd name="T1" fmla="*/ 9 h 110"/>
                  <a:gd name="T2" fmla="*/ 20 w 107"/>
                  <a:gd name="T3" fmla="*/ 19 h 110"/>
                  <a:gd name="T4" fmla="*/ 25 w 107"/>
                  <a:gd name="T5" fmla="*/ 23 h 110"/>
                  <a:gd name="T6" fmla="*/ 27 w 107"/>
                  <a:gd name="T7" fmla="*/ 24 h 110"/>
                  <a:gd name="T8" fmla="*/ 19 w 107"/>
                  <a:gd name="T9" fmla="*/ 28 h 110"/>
                  <a:gd name="T10" fmla="*/ 16 w 107"/>
                  <a:gd name="T11" fmla="*/ 28 h 110"/>
                  <a:gd name="T12" fmla="*/ 2 w 107"/>
                  <a:gd name="T13" fmla="*/ 3 h 110"/>
                  <a:gd name="T14" fmla="*/ 0 w 107"/>
                  <a:gd name="T15" fmla="*/ 1 h 110"/>
                  <a:gd name="T16" fmla="*/ 2 w 107"/>
                  <a:gd name="T17" fmla="*/ 0 h 110"/>
                  <a:gd name="T18" fmla="*/ 17 w 107"/>
                  <a:gd name="T19" fmla="*/ 1 h 110"/>
                  <a:gd name="T20" fmla="*/ 27 w 107"/>
                  <a:gd name="T21" fmla="*/ 9 h 1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7"/>
                  <a:gd name="T34" fmla="*/ 0 h 110"/>
                  <a:gd name="T35" fmla="*/ 107 w 107"/>
                  <a:gd name="T36" fmla="*/ 110 h 1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7" h="110">
                    <a:moveTo>
                      <a:pt x="107" y="35"/>
                    </a:moveTo>
                    <a:lnTo>
                      <a:pt x="79" y="75"/>
                    </a:lnTo>
                    <a:lnTo>
                      <a:pt x="98" y="90"/>
                    </a:lnTo>
                    <a:lnTo>
                      <a:pt x="107" y="96"/>
                    </a:lnTo>
                    <a:lnTo>
                      <a:pt x="73" y="110"/>
                    </a:lnTo>
                    <a:lnTo>
                      <a:pt x="63" y="110"/>
                    </a:lnTo>
                    <a:lnTo>
                      <a:pt x="8" y="10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67" y="4"/>
                    </a:lnTo>
                    <a:lnTo>
                      <a:pt x="107" y="35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Freeform 191"/>
              <p:cNvSpPr>
                <a:spLocks/>
              </p:cNvSpPr>
              <p:nvPr/>
            </p:nvSpPr>
            <p:spPr bwMode="gray">
              <a:xfrm>
                <a:off x="5025" y="2624"/>
                <a:ext cx="108" cy="129"/>
              </a:xfrm>
              <a:custGeom>
                <a:avLst/>
                <a:gdLst>
                  <a:gd name="T0" fmla="*/ 54 w 215"/>
                  <a:gd name="T1" fmla="*/ 8 h 257"/>
                  <a:gd name="T2" fmla="*/ 23 w 215"/>
                  <a:gd name="T3" fmla="*/ 9 h 257"/>
                  <a:gd name="T4" fmla="*/ 23 w 215"/>
                  <a:gd name="T5" fmla="*/ 13 h 257"/>
                  <a:gd name="T6" fmla="*/ 24 w 215"/>
                  <a:gd name="T7" fmla="*/ 18 h 257"/>
                  <a:gd name="T8" fmla="*/ 25 w 215"/>
                  <a:gd name="T9" fmla="*/ 17 h 257"/>
                  <a:gd name="T10" fmla="*/ 25 w 215"/>
                  <a:gd name="T11" fmla="*/ 13 h 257"/>
                  <a:gd name="T12" fmla="*/ 30 w 215"/>
                  <a:gd name="T13" fmla="*/ 29 h 257"/>
                  <a:gd name="T14" fmla="*/ 30 w 215"/>
                  <a:gd name="T15" fmla="*/ 32 h 257"/>
                  <a:gd name="T16" fmla="*/ 26 w 215"/>
                  <a:gd name="T17" fmla="*/ 35 h 257"/>
                  <a:gd name="T18" fmla="*/ 42 w 215"/>
                  <a:gd name="T19" fmla="*/ 57 h 257"/>
                  <a:gd name="T20" fmla="*/ 26 w 215"/>
                  <a:gd name="T21" fmla="*/ 57 h 257"/>
                  <a:gd name="T22" fmla="*/ 24 w 215"/>
                  <a:gd name="T23" fmla="*/ 53 h 257"/>
                  <a:gd name="T24" fmla="*/ 11 w 215"/>
                  <a:gd name="T25" fmla="*/ 53 h 257"/>
                  <a:gd name="T26" fmla="*/ 10 w 215"/>
                  <a:gd name="T27" fmla="*/ 61 h 257"/>
                  <a:gd name="T28" fmla="*/ 10 w 215"/>
                  <a:gd name="T29" fmla="*/ 65 h 257"/>
                  <a:gd name="T30" fmla="*/ 0 w 215"/>
                  <a:gd name="T31" fmla="*/ 47 h 257"/>
                  <a:gd name="T32" fmla="*/ 10 w 215"/>
                  <a:gd name="T33" fmla="*/ 13 h 257"/>
                  <a:gd name="T34" fmla="*/ 10 w 215"/>
                  <a:gd name="T35" fmla="*/ 4 h 257"/>
                  <a:gd name="T36" fmla="*/ 24 w 215"/>
                  <a:gd name="T37" fmla="*/ 0 h 257"/>
                  <a:gd name="T38" fmla="*/ 51 w 215"/>
                  <a:gd name="T39" fmla="*/ 0 h 257"/>
                  <a:gd name="T40" fmla="*/ 54 w 215"/>
                  <a:gd name="T41" fmla="*/ 8 h 2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5"/>
                  <a:gd name="T64" fmla="*/ 0 h 257"/>
                  <a:gd name="T65" fmla="*/ 215 w 215"/>
                  <a:gd name="T66" fmla="*/ 257 h 2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5" h="257">
                    <a:moveTo>
                      <a:pt x="215" y="29"/>
                    </a:moveTo>
                    <a:lnTo>
                      <a:pt x="90" y="33"/>
                    </a:lnTo>
                    <a:lnTo>
                      <a:pt x="90" y="50"/>
                    </a:lnTo>
                    <a:lnTo>
                      <a:pt x="94" y="71"/>
                    </a:lnTo>
                    <a:lnTo>
                      <a:pt x="100" y="65"/>
                    </a:lnTo>
                    <a:lnTo>
                      <a:pt x="100" y="52"/>
                    </a:lnTo>
                    <a:lnTo>
                      <a:pt x="117" y="115"/>
                    </a:lnTo>
                    <a:lnTo>
                      <a:pt x="117" y="125"/>
                    </a:lnTo>
                    <a:lnTo>
                      <a:pt x="104" y="138"/>
                    </a:lnTo>
                    <a:lnTo>
                      <a:pt x="167" y="227"/>
                    </a:lnTo>
                    <a:lnTo>
                      <a:pt x="104" y="227"/>
                    </a:lnTo>
                    <a:lnTo>
                      <a:pt x="94" y="209"/>
                    </a:lnTo>
                    <a:lnTo>
                      <a:pt x="41" y="209"/>
                    </a:lnTo>
                    <a:lnTo>
                      <a:pt x="39" y="244"/>
                    </a:lnTo>
                    <a:lnTo>
                      <a:pt x="39" y="257"/>
                    </a:lnTo>
                    <a:lnTo>
                      <a:pt x="0" y="188"/>
                    </a:lnTo>
                    <a:lnTo>
                      <a:pt x="39" y="50"/>
                    </a:lnTo>
                    <a:lnTo>
                      <a:pt x="39" y="16"/>
                    </a:lnTo>
                    <a:lnTo>
                      <a:pt x="94" y="0"/>
                    </a:lnTo>
                    <a:lnTo>
                      <a:pt x="202" y="0"/>
                    </a:lnTo>
                    <a:lnTo>
                      <a:pt x="215" y="29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Freeform 192"/>
              <p:cNvSpPr>
                <a:spLocks/>
              </p:cNvSpPr>
              <p:nvPr/>
            </p:nvSpPr>
            <p:spPr bwMode="gray">
              <a:xfrm>
                <a:off x="5607" y="2738"/>
                <a:ext cx="77" cy="37"/>
              </a:xfrm>
              <a:custGeom>
                <a:avLst/>
                <a:gdLst>
                  <a:gd name="T0" fmla="*/ 30 w 154"/>
                  <a:gd name="T1" fmla="*/ 11 h 73"/>
                  <a:gd name="T2" fmla="*/ 13 w 154"/>
                  <a:gd name="T3" fmla="*/ 19 h 73"/>
                  <a:gd name="T4" fmla="*/ 0 w 154"/>
                  <a:gd name="T5" fmla="*/ 15 h 73"/>
                  <a:gd name="T6" fmla="*/ 7 w 154"/>
                  <a:gd name="T7" fmla="*/ 11 h 73"/>
                  <a:gd name="T8" fmla="*/ 12 w 154"/>
                  <a:gd name="T9" fmla="*/ 10 h 73"/>
                  <a:gd name="T10" fmla="*/ 15 w 154"/>
                  <a:gd name="T11" fmla="*/ 10 h 73"/>
                  <a:gd name="T12" fmla="*/ 30 w 154"/>
                  <a:gd name="T13" fmla="*/ 0 h 73"/>
                  <a:gd name="T14" fmla="*/ 39 w 154"/>
                  <a:gd name="T15" fmla="*/ 10 h 73"/>
                  <a:gd name="T16" fmla="*/ 30 w 154"/>
                  <a:gd name="T17" fmla="*/ 11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4"/>
                  <a:gd name="T28" fmla="*/ 0 h 73"/>
                  <a:gd name="T29" fmla="*/ 154 w 154"/>
                  <a:gd name="T30" fmla="*/ 73 h 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4" h="73">
                    <a:moveTo>
                      <a:pt x="120" y="42"/>
                    </a:moveTo>
                    <a:lnTo>
                      <a:pt x="54" y="73"/>
                    </a:lnTo>
                    <a:lnTo>
                      <a:pt x="0" y="59"/>
                    </a:lnTo>
                    <a:lnTo>
                      <a:pt x="31" y="42"/>
                    </a:lnTo>
                    <a:lnTo>
                      <a:pt x="48" y="40"/>
                    </a:lnTo>
                    <a:lnTo>
                      <a:pt x="62" y="40"/>
                    </a:lnTo>
                    <a:lnTo>
                      <a:pt x="120" y="0"/>
                    </a:lnTo>
                    <a:lnTo>
                      <a:pt x="154" y="38"/>
                    </a:lnTo>
                    <a:lnTo>
                      <a:pt x="120" y="42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Freeform 193"/>
              <p:cNvSpPr>
                <a:spLocks/>
              </p:cNvSpPr>
              <p:nvPr/>
            </p:nvSpPr>
            <p:spPr bwMode="gray">
              <a:xfrm>
                <a:off x="4984" y="2784"/>
                <a:ext cx="193" cy="85"/>
              </a:xfrm>
              <a:custGeom>
                <a:avLst/>
                <a:gdLst>
                  <a:gd name="T0" fmla="*/ 97 w 386"/>
                  <a:gd name="T1" fmla="*/ 18 h 169"/>
                  <a:gd name="T2" fmla="*/ 90 w 386"/>
                  <a:gd name="T3" fmla="*/ 20 h 169"/>
                  <a:gd name="T4" fmla="*/ 76 w 386"/>
                  <a:gd name="T5" fmla="*/ 43 h 169"/>
                  <a:gd name="T6" fmla="*/ 57 w 386"/>
                  <a:gd name="T7" fmla="*/ 26 h 169"/>
                  <a:gd name="T8" fmla="*/ 51 w 386"/>
                  <a:gd name="T9" fmla="*/ 23 h 169"/>
                  <a:gd name="T10" fmla="*/ 50 w 386"/>
                  <a:gd name="T11" fmla="*/ 22 h 169"/>
                  <a:gd name="T12" fmla="*/ 43 w 386"/>
                  <a:gd name="T13" fmla="*/ 33 h 169"/>
                  <a:gd name="T14" fmla="*/ 43 w 386"/>
                  <a:gd name="T15" fmla="*/ 24 h 169"/>
                  <a:gd name="T16" fmla="*/ 41 w 386"/>
                  <a:gd name="T17" fmla="*/ 23 h 169"/>
                  <a:gd name="T18" fmla="*/ 29 w 386"/>
                  <a:gd name="T19" fmla="*/ 34 h 169"/>
                  <a:gd name="T20" fmla="*/ 21 w 386"/>
                  <a:gd name="T21" fmla="*/ 34 h 169"/>
                  <a:gd name="T22" fmla="*/ 19 w 386"/>
                  <a:gd name="T23" fmla="*/ 22 h 169"/>
                  <a:gd name="T24" fmla="*/ 2 w 386"/>
                  <a:gd name="T25" fmla="*/ 25 h 169"/>
                  <a:gd name="T26" fmla="*/ 1 w 386"/>
                  <a:gd name="T27" fmla="*/ 26 h 169"/>
                  <a:gd name="T28" fmla="*/ 0 w 386"/>
                  <a:gd name="T29" fmla="*/ 25 h 169"/>
                  <a:gd name="T30" fmla="*/ 7 w 386"/>
                  <a:gd name="T31" fmla="*/ 17 h 169"/>
                  <a:gd name="T32" fmla="*/ 62 w 386"/>
                  <a:gd name="T33" fmla="*/ 17 h 169"/>
                  <a:gd name="T34" fmla="*/ 70 w 386"/>
                  <a:gd name="T35" fmla="*/ 20 h 169"/>
                  <a:gd name="T36" fmla="*/ 72 w 386"/>
                  <a:gd name="T37" fmla="*/ 20 h 169"/>
                  <a:gd name="T38" fmla="*/ 77 w 386"/>
                  <a:gd name="T39" fmla="*/ 17 h 169"/>
                  <a:gd name="T40" fmla="*/ 88 w 386"/>
                  <a:gd name="T41" fmla="*/ 17 h 169"/>
                  <a:gd name="T42" fmla="*/ 90 w 386"/>
                  <a:gd name="T43" fmla="*/ 15 h 169"/>
                  <a:gd name="T44" fmla="*/ 93 w 386"/>
                  <a:gd name="T45" fmla="*/ 0 h 169"/>
                  <a:gd name="T46" fmla="*/ 97 w 386"/>
                  <a:gd name="T47" fmla="*/ 14 h 169"/>
                  <a:gd name="T48" fmla="*/ 97 w 386"/>
                  <a:gd name="T49" fmla="*/ 18 h 1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6"/>
                  <a:gd name="T76" fmla="*/ 0 h 169"/>
                  <a:gd name="T77" fmla="*/ 386 w 386"/>
                  <a:gd name="T78" fmla="*/ 169 h 1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6" h="169">
                    <a:moveTo>
                      <a:pt x="386" y="69"/>
                    </a:moveTo>
                    <a:lnTo>
                      <a:pt x="359" y="80"/>
                    </a:lnTo>
                    <a:lnTo>
                      <a:pt x="301" y="169"/>
                    </a:lnTo>
                    <a:lnTo>
                      <a:pt x="228" y="101"/>
                    </a:lnTo>
                    <a:lnTo>
                      <a:pt x="207" y="90"/>
                    </a:lnTo>
                    <a:lnTo>
                      <a:pt x="203" y="86"/>
                    </a:lnTo>
                    <a:lnTo>
                      <a:pt x="169" y="130"/>
                    </a:lnTo>
                    <a:lnTo>
                      <a:pt x="169" y="96"/>
                    </a:lnTo>
                    <a:lnTo>
                      <a:pt x="163" y="90"/>
                    </a:lnTo>
                    <a:lnTo>
                      <a:pt x="119" y="136"/>
                    </a:lnTo>
                    <a:lnTo>
                      <a:pt x="84" y="136"/>
                    </a:lnTo>
                    <a:lnTo>
                      <a:pt x="75" y="86"/>
                    </a:lnTo>
                    <a:lnTo>
                      <a:pt x="7" y="98"/>
                    </a:lnTo>
                    <a:lnTo>
                      <a:pt x="4" y="101"/>
                    </a:lnTo>
                    <a:lnTo>
                      <a:pt x="0" y="98"/>
                    </a:lnTo>
                    <a:lnTo>
                      <a:pt x="30" y="67"/>
                    </a:lnTo>
                    <a:lnTo>
                      <a:pt x="251" y="67"/>
                    </a:lnTo>
                    <a:lnTo>
                      <a:pt x="278" y="80"/>
                    </a:lnTo>
                    <a:lnTo>
                      <a:pt x="288" y="80"/>
                    </a:lnTo>
                    <a:lnTo>
                      <a:pt x="305" y="67"/>
                    </a:lnTo>
                    <a:lnTo>
                      <a:pt x="349" y="67"/>
                    </a:lnTo>
                    <a:lnTo>
                      <a:pt x="359" y="57"/>
                    </a:lnTo>
                    <a:lnTo>
                      <a:pt x="370" y="0"/>
                    </a:lnTo>
                    <a:lnTo>
                      <a:pt x="386" y="53"/>
                    </a:lnTo>
                    <a:lnTo>
                      <a:pt x="386" y="69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Freeform 194"/>
              <p:cNvSpPr>
                <a:spLocks/>
              </p:cNvSpPr>
              <p:nvPr/>
            </p:nvSpPr>
            <p:spPr bwMode="gray">
              <a:xfrm>
                <a:off x="4790" y="2793"/>
                <a:ext cx="121" cy="38"/>
              </a:xfrm>
              <a:custGeom>
                <a:avLst/>
                <a:gdLst>
                  <a:gd name="T0" fmla="*/ 61 w 242"/>
                  <a:gd name="T1" fmla="*/ 14 h 77"/>
                  <a:gd name="T2" fmla="*/ 53 w 242"/>
                  <a:gd name="T3" fmla="*/ 19 h 77"/>
                  <a:gd name="T4" fmla="*/ 35 w 242"/>
                  <a:gd name="T5" fmla="*/ 18 h 77"/>
                  <a:gd name="T6" fmla="*/ 28 w 242"/>
                  <a:gd name="T7" fmla="*/ 14 h 77"/>
                  <a:gd name="T8" fmla="*/ 0 w 242"/>
                  <a:gd name="T9" fmla="*/ 14 h 77"/>
                  <a:gd name="T10" fmla="*/ 4 w 242"/>
                  <a:gd name="T11" fmla="*/ 11 h 77"/>
                  <a:gd name="T12" fmla="*/ 27 w 242"/>
                  <a:gd name="T13" fmla="*/ 10 h 77"/>
                  <a:gd name="T14" fmla="*/ 48 w 242"/>
                  <a:gd name="T15" fmla="*/ 0 h 77"/>
                  <a:gd name="T16" fmla="*/ 58 w 242"/>
                  <a:gd name="T17" fmla="*/ 10 h 77"/>
                  <a:gd name="T18" fmla="*/ 61 w 242"/>
                  <a:gd name="T19" fmla="*/ 14 h 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2"/>
                  <a:gd name="T31" fmla="*/ 0 h 77"/>
                  <a:gd name="T32" fmla="*/ 242 w 242"/>
                  <a:gd name="T33" fmla="*/ 77 h 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2" h="77">
                    <a:moveTo>
                      <a:pt x="242" y="58"/>
                    </a:moveTo>
                    <a:lnTo>
                      <a:pt x="209" y="77"/>
                    </a:lnTo>
                    <a:lnTo>
                      <a:pt x="138" y="73"/>
                    </a:lnTo>
                    <a:lnTo>
                      <a:pt x="109" y="58"/>
                    </a:lnTo>
                    <a:lnTo>
                      <a:pt x="0" y="58"/>
                    </a:lnTo>
                    <a:lnTo>
                      <a:pt x="15" y="44"/>
                    </a:lnTo>
                    <a:lnTo>
                      <a:pt x="106" y="42"/>
                    </a:lnTo>
                    <a:lnTo>
                      <a:pt x="190" y="0"/>
                    </a:lnTo>
                    <a:lnTo>
                      <a:pt x="230" y="42"/>
                    </a:lnTo>
                    <a:lnTo>
                      <a:pt x="242" y="58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Freeform 195"/>
              <p:cNvSpPr>
                <a:spLocks/>
              </p:cNvSpPr>
              <p:nvPr/>
            </p:nvSpPr>
            <p:spPr bwMode="gray">
              <a:xfrm>
                <a:off x="5045" y="1727"/>
                <a:ext cx="132" cy="152"/>
              </a:xfrm>
              <a:custGeom>
                <a:avLst/>
                <a:gdLst>
                  <a:gd name="T0" fmla="*/ 66 w 263"/>
                  <a:gd name="T1" fmla="*/ 66 h 305"/>
                  <a:gd name="T2" fmla="*/ 50 w 263"/>
                  <a:gd name="T3" fmla="*/ 66 h 305"/>
                  <a:gd name="T4" fmla="*/ 49 w 263"/>
                  <a:gd name="T5" fmla="*/ 67 h 305"/>
                  <a:gd name="T6" fmla="*/ 58 w 263"/>
                  <a:gd name="T7" fmla="*/ 71 h 305"/>
                  <a:gd name="T8" fmla="*/ 47 w 263"/>
                  <a:gd name="T9" fmla="*/ 74 h 305"/>
                  <a:gd name="T10" fmla="*/ 46 w 263"/>
                  <a:gd name="T11" fmla="*/ 76 h 305"/>
                  <a:gd name="T12" fmla="*/ 41 w 263"/>
                  <a:gd name="T13" fmla="*/ 71 h 305"/>
                  <a:gd name="T14" fmla="*/ 13 w 263"/>
                  <a:gd name="T15" fmla="*/ 71 h 305"/>
                  <a:gd name="T16" fmla="*/ 0 w 263"/>
                  <a:gd name="T17" fmla="*/ 76 h 305"/>
                  <a:gd name="T18" fmla="*/ 0 w 263"/>
                  <a:gd name="T19" fmla="*/ 71 h 305"/>
                  <a:gd name="T20" fmla="*/ 37 w 263"/>
                  <a:gd name="T21" fmla="*/ 58 h 305"/>
                  <a:gd name="T22" fmla="*/ 34 w 263"/>
                  <a:gd name="T23" fmla="*/ 49 h 305"/>
                  <a:gd name="T24" fmla="*/ 44 w 263"/>
                  <a:gd name="T25" fmla="*/ 45 h 305"/>
                  <a:gd name="T26" fmla="*/ 45 w 263"/>
                  <a:gd name="T27" fmla="*/ 45 h 305"/>
                  <a:gd name="T28" fmla="*/ 45 w 263"/>
                  <a:gd name="T29" fmla="*/ 33 h 305"/>
                  <a:gd name="T30" fmla="*/ 42 w 263"/>
                  <a:gd name="T31" fmla="*/ 6 h 305"/>
                  <a:gd name="T32" fmla="*/ 41 w 263"/>
                  <a:gd name="T33" fmla="*/ 5 h 305"/>
                  <a:gd name="T34" fmla="*/ 45 w 263"/>
                  <a:gd name="T35" fmla="*/ 0 h 305"/>
                  <a:gd name="T36" fmla="*/ 66 w 263"/>
                  <a:gd name="T37" fmla="*/ 25 h 305"/>
                  <a:gd name="T38" fmla="*/ 66 w 263"/>
                  <a:gd name="T39" fmla="*/ 66 h 30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63"/>
                  <a:gd name="T61" fmla="*/ 0 h 305"/>
                  <a:gd name="T62" fmla="*/ 263 w 263"/>
                  <a:gd name="T63" fmla="*/ 305 h 30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63" h="305">
                    <a:moveTo>
                      <a:pt x="263" y="265"/>
                    </a:moveTo>
                    <a:lnTo>
                      <a:pt x="199" y="265"/>
                    </a:lnTo>
                    <a:lnTo>
                      <a:pt x="195" y="268"/>
                    </a:lnTo>
                    <a:lnTo>
                      <a:pt x="230" y="286"/>
                    </a:lnTo>
                    <a:lnTo>
                      <a:pt x="186" y="299"/>
                    </a:lnTo>
                    <a:lnTo>
                      <a:pt x="182" y="305"/>
                    </a:lnTo>
                    <a:lnTo>
                      <a:pt x="163" y="284"/>
                    </a:lnTo>
                    <a:lnTo>
                      <a:pt x="51" y="286"/>
                    </a:lnTo>
                    <a:lnTo>
                      <a:pt x="0" y="305"/>
                    </a:lnTo>
                    <a:lnTo>
                      <a:pt x="0" y="286"/>
                    </a:lnTo>
                    <a:lnTo>
                      <a:pt x="147" y="232"/>
                    </a:lnTo>
                    <a:lnTo>
                      <a:pt x="136" y="197"/>
                    </a:lnTo>
                    <a:lnTo>
                      <a:pt x="176" y="180"/>
                    </a:lnTo>
                    <a:lnTo>
                      <a:pt x="180" y="180"/>
                    </a:lnTo>
                    <a:lnTo>
                      <a:pt x="180" y="132"/>
                    </a:lnTo>
                    <a:lnTo>
                      <a:pt x="167" y="27"/>
                    </a:lnTo>
                    <a:lnTo>
                      <a:pt x="163" y="21"/>
                    </a:lnTo>
                    <a:lnTo>
                      <a:pt x="180" y="0"/>
                    </a:lnTo>
                    <a:lnTo>
                      <a:pt x="263" y="101"/>
                    </a:lnTo>
                    <a:lnTo>
                      <a:pt x="263" y="265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Freeform 196"/>
              <p:cNvSpPr>
                <a:spLocks/>
              </p:cNvSpPr>
              <p:nvPr/>
            </p:nvSpPr>
            <p:spPr bwMode="gray">
              <a:xfrm>
                <a:off x="5082" y="1652"/>
                <a:ext cx="86" cy="75"/>
              </a:xfrm>
              <a:custGeom>
                <a:avLst/>
                <a:gdLst>
                  <a:gd name="T0" fmla="*/ 42 w 172"/>
                  <a:gd name="T1" fmla="*/ 11 h 150"/>
                  <a:gd name="T2" fmla="*/ 43 w 172"/>
                  <a:gd name="T3" fmla="*/ 12 h 150"/>
                  <a:gd name="T4" fmla="*/ 29 w 172"/>
                  <a:gd name="T5" fmla="*/ 24 h 150"/>
                  <a:gd name="T6" fmla="*/ 22 w 172"/>
                  <a:gd name="T7" fmla="*/ 21 h 150"/>
                  <a:gd name="T8" fmla="*/ 18 w 172"/>
                  <a:gd name="T9" fmla="*/ 24 h 150"/>
                  <a:gd name="T10" fmla="*/ 17 w 172"/>
                  <a:gd name="T11" fmla="*/ 25 h 150"/>
                  <a:gd name="T12" fmla="*/ 23 w 172"/>
                  <a:gd name="T13" fmla="*/ 33 h 150"/>
                  <a:gd name="T14" fmla="*/ 19 w 172"/>
                  <a:gd name="T15" fmla="*/ 37 h 150"/>
                  <a:gd name="T16" fmla="*/ 15 w 172"/>
                  <a:gd name="T17" fmla="*/ 38 h 150"/>
                  <a:gd name="T18" fmla="*/ 0 w 172"/>
                  <a:gd name="T19" fmla="*/ 25 h 150"/>
                  <a:gd name="T20" fmla="*/ 3 w 172"/>
                  <a:gd name="T21" fmla="*/ 13 h 150"/>
                  <a:gd name="T22" fmla="*/ 3 w 172"/>
                  <a:gd name="T23" fmla="*/ 9 h 150"/>
                  <a:gd name="T24" fmla="*/ 0 w 172"/>
                  <a:gd name="T25" fmla="*/ 0 h 150"/>
                  <a:gd name="T26" fmla="*/ 27 w 172"/>
                  <a:gd name="T27" fmla="*/ 0 h 150"/>
                  <a:gd name="T28" fmla="*/ 42 w 172"/>
                  <a:gd name="T29" fmla="*/ 11 h 1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2"/>
                  <a:gd name="T46" fmla="*/ 0 h 150"/>
                  <a:gd name="T47" fmla="*/ 172 w 172"/>
                  <a:gd name="T48" fmla="*/ 150 h 15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2" h="150">
                    <a:moveTo>
                      <a:pt x="168" y="46"/>
                    </a:moveTo>
                    <a:lnTo>
                      <a:pt x="172" y="48"/>
                    </a:lnTo>
                    <a:lnTo>
                      <a:pt x="117" y="98"/>
                    </a:lnTo>
                    <a:lnTo>
                      <a:pt x="88" y="84"/>
                    </a:lnTo>
                    <a:lnTo>
                      <a:pt x="69" y="98"/>
                    </a:lnTo>
                    <a:lnTo>
                      <a:pt x="65" y="102"/>
                    </a:lnTo>
                    <a:lnTo>
                      <a:pt x="92" y="129"/>
                    </a:lnTo>
                    <a:lnTo>
                      <a:pt x="74" y="146"/>
                    </a:lnTo>
                    <a:lnTo>
                      <a:pt x="61" y="150"/>
                    </a:lnTo>
                    <a:lnTo>
                      <a:pt x="0" y="102"/>
                    </a:lnTo>
                    <a:lnTo>
                      <a:pt x="11" y="52"/>
                    </a:lnTo>
                    <a:lnTo>
                      <a:pt x="11" y="37"/>
                    </a:lnTo>
                    <a:lnTo>
                      <a:pt x="0" y="0"/>
                    </a:lnTo>
                    <a:lnTo>
                      <a:pt x="111" y="0"/>
                    </a:lnTo>
                    <a:lnTo>
                      <a:pt x="168" y="46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Freeform 197"/>
              <p:cNvSpPr>
                <a:spLocks/>
              </p:cNvSpPr>
              <p:nvPr/>
            </p:nvSpPr>
            <p:spPr bwMode="gray">
              <a:xfrm>
                <a:off x="5037" y="1897"/>
                <a:ext cx="33" cy="54"/>
              </a:xfrm>
              <a:custGeom>
                <a:avLst/>
                <a:gdLst>
                  <a:gd name="T0" fmla="*/ 16 w 67"/>
                  <a:gd name="T1" fmla="*/ 23 h 110"/>
                  <a:gd name="T2" fmla="*/ 15 w 67"/>
                  <a:gd name="T3" fmla="*/ 25 h 110"/>
                  <a:gd name="T4" fmla="*/ 15 w 67"/>
                  <a:gd name="T5" fmla="*/ 27 h 110"/>
                  <a:gd name="T6" fmla="*/ 5 w 67"/>
                  <a:gd name="T7" fmla="*/ 15 h 110"/>
                  <a:gd name="T8" fmla="*/ 0 w 67"/>
                  <a:gd name="T9" fmla="*/ 7 h 110"/>
                  <a:gd name="T10" fmla="*/ 3 w 67"/>
                  <a:gd name="T11" fmla="*/ 0 h 110"/>
                  <a:gd name="T12" fmla="*/ 16 w 67"/>
                  <a:gd name="T13" fmla="*/ 15 h 110"/>
                  <a:gd name="T14" fmla="*/ 16 w 67"/>
                  <a:gd name="T15" fmla="*/ 23 h 1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7"/>
                  <a:gd name="T25" fmla="*/ 0 h 110"/>
                  <a:gd name="T26" fmla="*/ 67 w 67"/>
                  <a:gd name="T27" fmla="*/ 110 h 1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7" h="110">
                    <a:moveTo>
                      <a:pt x="64" y="93"/>
                    </a:moveTo>
                    <a:lnTo>
                      <a:pt x="60" y="104"/>
                    </a:lnTo>
                    <a:lnTo>
                      <a:pt x="60" y="110"/>
                    </a:lnTo>
                    <a:lnTo>
                      <a:pt x="21" y="62"/>
                    </a:lnTo>
                    <a:lnTo>
                      <a:pt x="0" y="29"/>
                    </a:lnTo>
                    <a:lnTo>
                      <a:pt x="14" y="0"/>
                    </a:lnTo>
                    <a:lnTo>
                      <a:pt x="67" y="62"/>
                    </a:lnTo>
                    <a:lnTo>
                      <a:pt x="64" y="93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Freeform 198"/>
              <p:cNvSpPr>
                <a:spLocks/>
              </p:cNvSpPr>
              <p:nvPr/>
            </p:nvSpPr>
            <p:spPr bwMode="gray">
              <a:xfrm>
                <a:off x="5082" y="1888"/>
                <a:ext cx="33" cy="18"/>
              </a:xfrm>
              <a:custGeom>
                <a:avLst/>
                <a:gdLst>
                  <a:gd name="T0" fmla="*/ 16 w 67"/>
                  <a:gd name="T1" fmla="*/ 3 h 37"/>
                  <a:gd name="T2" fmla="*/ 4 w 67"/>
                  <a:gd name="T3" fmla="*/ 9 h 37"/>
                  <a:gd name="T4" fmla="*/ 0 w 67"/>
                  <a:gd name="T5" fmla="*/ 4 h 37"/>
                  <a:gd name="T6" fmla="*/ 0 w 67"/>
                  <a:gd name="T7" fmla="*/ 3 h 37"/>
                  <a:gd name="T8" fmla="*/ 2 w 67"/>
                  <a:gd name="T9" fmla="*/ 0 h 37"/>
                  <a:gd name="T10" fmla="*/ 16 w 67"/>
                  <a:gd name="T11" fmla="*/ 0 h 37"/>
                  <a:gd name="T12" fmla="*/ 16 w 67"/>
                  <a:gd name="T13" fmla="*/ 3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37"/>
                  <a:gd name="T23" fmla="*/ 67 w 67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37">
                    <a:moveTo>
                      <a:pt x="67" y="12"/>
                    </a:moveTo>
                    <a:lnTo>
                      <a:pt x="17" y="37"/>
                    </a:lnTo>
                    <a:lnTo>
                      <a:pt x="3" y="19"/>
                    </a:lnTo>
                    <a:lnTo>
                      <a:pt x="0" y="12"/>
                    </a:lnTo>
                    <a:lnTo>
                      <a:pt x="11" y="0"/>
                    </a:lnTo>
                    <a:lnTo>
                      <a:pt x="67" y="0"/>
                    </a:lnTo>
                    <a:lnTo>
                      <a:pt x="67" y="12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Freeform 199"/>
              <p:cNvSpPr>
                <a:spLocks/>
              </p:cNvSpPr>
              <p:nvPr/>
            </p:nvSpPr>
            <p:spPr bwMode="gray">
              <a:xfrm>
                <a:off x="2049" y="1020"/>
                <a:ext cx="610" cy="471"/>
              </a:xfrm>
              <a:custGeom>
                <a:avLst/>
                <a:gdLst>
                  <a:gd name="T0" fmla="*/ 275 w 1221"/>
                  <a:gd name="T1" fmla="*/ 26 h 943"/>
                  <a:gd name="T2" fmla="*/ 278 w 1221"/>
                  <a:gd name="T3" fmla="*/ 28 h 943"/>
                  <a:gd name="T4" fmla="*/ 282 w 1221"/>
                  <a:gd name="T5" fmla="*/ 28 h 943"/>
                  <a:gd name="T6" fmla="*/ 283 w 1221"/>
                  <a:gd name="T7" fmla="*/ 16 h 943"/>
                  <a:gd name="T8" fmla="*/ 283 w 1221"/>
                  <a:gd name="T9" fmla="*/ 15 h 943"/>
                  <a:gd name="T10" fmla="*/ 305 w 1221"/>
                  <a:gd name="T11" fmla="*/ 23 h 943"/>
                  <a:gd name="T12" fmla="*/ 305 w 1221"/>
                  <a:gd name="T13" fmla="*/ 28 h 943"/>
                  <a:gd name="T14" fmla="*/ 295 w 1221"/>
                  <a:gd name="T15" fmla="*/ 33 h 943"/>
                  <a:gd name="T16" fmla="*/ 275 w 1221"/>
                  <a:gd name="T17" fmla="*/ 96 h 943"/>
                  <a:gd name="T18" fmla="*/ 252 w 1221"/>
                  <a:gd name="T19" fmla="*/ 101 h 943"/>
                  <a:gd name="T20" fmla="*/ 245 w 1221"/>
                  <a:gd name="T21" fmla="*/ 101 h 943"/>
                  <a:gd name="T22" fmla="*/ 245 w 1221"/>
                  <a:gd name="T23" fmla="*/ 111 h 943"/>
                  <a:gd name="T24" fmla="*/ 248 w 1221"/>
                  <a:gd name="T25" fmla="*/ 119 h 943"/>
                  <a:gd name="T26" fmla="*/ 227 w 1221"/>
                  <a:gd name="T27" fmla="*/ 141 h 943"/>
                  <a:gd name="T28" fmla="*/ 196 w 1221"/>
                  <a:gd name="T29" fmla="*/ 162 h 943"/>
                  <a:gd name="T30" fmla="*/ 178 w 1221"/>
                  <a:gd name="T31" fmla="*/ 152 h 943"/>
                  <a:gd name="T32" fmla="*/ 170 w 1221"/>
                  <a:gd name="T33" fmla="*/ 169 h 943"/>
                  <a:gd name="T34" fmla="*/ 168 w 1221"/>
                  <a:gd name="T35" fmla="*/ 171 h 943"/>
                  <a:gd name="T36" fmla="*/ 133 w 1221"/>
                  <a:gd name="T37" fmla="*/ 175 h 943"/>
                  <a:gd name="T38" fmla="*/ 128 w 1221"/>
                  <a:gd name="T39" fmla="*/ 178 h 943"/>
                  <a:gd name="T40" fmla="*/ 85 w 1221"/>
                  <a:gd name="T41" fmla="*/ 222 h 943"/>
                  <a:gd name="T42" fmla="*/ 67 w 1221"/>
                  <a:gd name="T43" fmla="*/ 235 h 943"/>
                  <a:gd name="T44" fmla="*/ 41 w 1221"/>
                  <a:gd name="T45" fmla="*/ 231 h 943"/>
                  <a:gd name="T46" fmla="*/ 38 w 1221"/>
                  <a:gd name="T47" fmla="*/ 231 h 943"/>
                  <a:gd name="T48" fmla="*/ 30 w 1221"/>
                  <a:gd name="T49" fmla="*/ 212 h 943"/>
                  <a:gd name="T50" fmla="*/ 30 w 1221"/>
                  <a:gd name="T51" fmla="*/ 206 h 943"/>
                  <a:gd name="T52" fmla="*/ 32 w 1221"/>
                  <a:gd name="T53" fmla="*/ 201 h 943"/>
                  <a:gd name="T54" fmla="*/ 32 w 1221"/>
                  <a:gd name="T55" fmla="*/ 196 h 943"/>
                  <a:gd name="T56" fmla="*/ 34 w 1221"/>
                  <a:gd name="T57" fmla="*/ 191 h 943"/>
                  <a:gd name="T58" fmla="*/ 32 w 1221"/>
                  <a:gd name="T59" fmla="*/ 180 h 943"/>
                  <a:gd name="T60" fmla="*/ 30 w 1221"/>
                  <a:gd name="T61" fmla="*/ 169 h 943"/>
                  <a:gd name="T62" fmla="*/ 30 w 1221"/>
                  <a:gd name="T63" fmla="*/ 168 h 943"/>
                  <a:gd name="T64" fmla="*/ 28 w 1221"/>
                  <a:gd name="T65" fmla="*/ 167 h 943"/>
                  <a:gd name="T66" fmla="*/ 55 w 1221"/>
                  <a:gd name="T67" fmla="*/ 139 h 943"/>
                  <a:gd name="T68" fmla="*/ 57 w 1221"/>
                  <a:gd name="T69" fmla="*/ 121 h 943"/>
                  <a:gd name="T70" fmla="*/ 60 w 1221"/>
                  <a:gd name="T71" fmla="*/ 93 h 943"/>
                  <a:gd name="T72" fmla="*/ 30 w 1221"/>
                  <a:gd name="T73" fmla="*/ 73 h 943"/>
                  <a:gd name="T74" fmla="*/ 3 w 1221"/>
                  <a:gd name="T75" fmla="*/ 73 h 943"/>
                  <a:gd name="T76" fmla="*/ 0 w 1221"/>
                  <a:gd name="T77" fmla="*/ 70 h 943"/>
                  <a:gd name="T78" fmla="*/ 12 w 1221"/>
                  <a:gd name="T79" fmla="*/ 47 h 943"/>
                  <a:gd name="T80" fmla="*/ 37 w 1221"/>
                  <a:gd name="T81" fmla="*/ 46 h 943"/>
                  <a:gd name="T82" fmla="*/ 38 w 1221"/>
                  <a:gd name="T83" fmla="*/ 44 h 943"/>
                  <a:gd name="T84" fmla="*/ 34 w 1221"/>
                  <a:gd name="T85" fmla="*/ 39 h 943"/>
                  <a:gd name="T86" fmla="*/ 34 w 1221"/>
                  <a:gd name="T87" fmla="*/ 37 h 943"/>
                  <a:gd name="T88" fmla="*/ 106 w 1221"/>
                  <a:gd name="T89" fmla="*/ 16 h 943"/>
                  <a:gd name="T90" fmla="*/ 110 w 1221"/>
                  <a:gd name="T91" fmla="*/ 15 h 943"/>
                  <a:gd name="T92" fmla="*/ 131 w 1221"/>
                  <a:gd name="T93" fmla="*/ 23 h 943"/>
                  <a:gd name="T94" fmla="*/ 143 w 1221"/>
                  <a:gd name="T95" fmla="*/ 15 h 943"/>
                  <a:gd name="T96" fmla="*/ 172 w 1221"/>
                  <a:gd name="T97" fmla="*/ 28 h 943"/>
                  <a:gd name="T98" fmla="*/ 173 w 1221"/>
                  <a:gd name="T99" fmla="*/ 16 h 943"/>
                  <a:gd name="T100" fmla="*/ 173 w 1221"/>
                  <a:gd name="T101" fmla="*/ 15 h 943"/>
                  <a:gd name="T102" fmla="*/ 222 w 1221"/>
                  <a:gd name="T103" fmla="*/ 0 h 943"/>
                  <a:gd name="T104" fmla="*/ 275 w 1221"/>
                  <a:gd name="T105" fmla="*/ 10 h 943"/>
                  <a:gd name="T106" fmla="*/ 275 w 1221"/>
                  <a:gd name="T107" fmla="*/ 26 h 94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221"/>
                  <a:gd name="T163" fmla="*/ 0 h 943"/>
                  <a:gd name="T164" fmla="*/ 1221 w 1221"/>
                  <a:gd name="T165" fmla="*/ 943 h 94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221" h="943">
                    <a:moveTo>
                      <a:pt x="1100" y="106"/>
                    </a:moveTo>
                    <a:lnTo>
                      <a:pt x="1115" y="112"/>
                    </a:lnTo>
                    <a:lnTo>
                      <a:pt x="1128" y="112"/>
                    </a:lnTo>
                    <a:lnTo>
                      <a:pt x="1134" y="67"/>
                    </a:lnTo>
                    <a:lnTo>
                      <a:pt x="1134" y="60"/>
                    </a:lnTo>
                    <a:lnTo>
                      <a:pt x="1221" y="92"/>
                    </a:lnTo>
                    <a:lnTo>
                      <a:pt x="1221" y="112"/>
                    </a:lnTo>
                    <a:lnTo>
                      <a:pt x="1182" y="133"/>
                    </a:lnTo>
                    <a:lnTo>
                      <a:pt x="1100" y="386"/>
                    </a:lnTo>
                    <a:lnTo>
                      <a:pt x="1009" y="407"/>
                    </a:lnTo>
                    <a:lnTo>
                      <a:pt x="983" y="407"/>
                    </a:lnTo>
                    <a:lnTo>
                      <a:pt x="983" y="444"/>
                    </a:lnTo>
                    <a:lnTo>
                      <a:pt x="994" y="478"/>
                    </a:lnTo>
                    <a:lnTo>
                      <a:pt x="910" y="566"/>
                    </a:lnTo>
                    <a:lnTo>
                      <a:pt x="785" y="649"/>
                    </a:lnTo>
                    <a:lnTo>
                      <a:pt x="712" y="611"/>
                    </a:lnTo>
                    <a:lnTo>
                      <a:pt x="681" y="676"/>
                    </a:lnTo>
                    <a:lnTo>
                      <a:pt x="672" y="685"/>
                    </a:lnTo>
                    <a:lnTo>
                      <a:pt x="533" y="701"/>
                    </a:lnTo>
                    <a:lnTo>
                      <a:pt x="512" y="714"/>
                    </a:lnTo>
                    <a:lnTo>
                      <a:pt x="340" y="889"/>
                    </a:lnTo>
                    <a:lnTo>
                      <a:pt x="270" y="943"/>
                    </a:lnTo>
                    <a:lnTo>
                      <a:pt x="165" y="927"/>
                    </a:lnTo>
                    <a:lnTo>
                      <a:pt x="155" y="927"/>
                    </a:lnTo>
                    <a:lnTo>
                      <a:pt x="121" y="850"/>
                    </a:lnTo>
                    <a:lnTo>
                      <a:pt x="121" y="826"/>
                    </a:lnTo>
                    <a:lnTo>
                      <a:pt x="128" y="806"/>
                    </a:lnTo>
                    <a:lnTo>
                      <a:pt x="128" y="787"/>
                    </a:lnTo>
                    <a:lnTo>
                      <a:pt x="138" y="764"/>
                    </a:lnTo>
                    <a:lnTo>
                      <a:pt x="128" y="722"/>
                    </a:lnTo>
                    <a:lnTo>
                      <a:pt x="121" y="676"/>
                    </a:lnTo>
                    <a:lnTo>
                      <a:pt x="121" y="672"/>
                    </a:lnTo>
                    <a:lnTo>
                      <a:pt x="115" y="668"/>
                    </a:lnTo>
                    <a:lnTo>
                      <a:pt x="222" y="557"/>
                    </a:lnTo>
                    <a:lnTo>
                      <a:pt x="228" y="484"/>
                    </a:lnTo>
                    <a:lnTo>
                      <a:pt x="242" y="373"/>
                    </a:lnTo>
                    <a:lnTo>
                      <a:pt x="121" y="294"/>
                    </a:lnTo>
                    <a:lnTo>
                      <a:pt x="15" y="294"/>
                    </a:lnTo>
                    <a:lnTo>
                      <a:pt x="0" y="280"/>
                    </a:lnTo>
                    <a:lnTo>
                      <a:pt x="48" y="188"/>
                    </a:lnTo>
                    <a:lnTo>
                      <a:pt x="151" y="185"/>
                    </a:lnTo>
                    <a:lnTo>
                      <a:pt x="155" y="179"/>
                    </a:lnTo>
                    <a:lnTo>
                      <a:pt x="138" y="156"/>
                    </a:lnTo>
                    <a:lnTo>
                      <a:pt x="138" y="150"/>
                    </a:lnTo>
                    <a:lnTo>
                      <a:pt x="424" y="64"/>
                    </a:lnTo>
                    <a:lnTo>
                      <a:pt x="443" y="60"/>
                    </a:lnTo>
                    <a:lnTo>
                      <a:pt x="526" y="92"/>
                    </a:lnTo>
                    <a:lnTo>
                      <a:pt x="574" y="60"/>
                    </a:lnTo>
                    <a:lnTo>
                      <a:pt x="691" y="112"/>
                    </a:lnTo>
                    <a:lnTo>
                      <a:pt x="695" y="67"/>
                    </a:lnTo>
                    <a:lnTo>
                      <a:pt x="695" y="60"/>
                    </a:lnTo>
                    <a:lnTo>
                      <a:pt x="890" y="0"/>
                    </a:lnTo>
                    <a:lnTo>
                      <a:pt x="1100" y="41"/>
                    </a:lnTo>
                    <a:lnTo>
                      <a:pt x="1100" y="106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Freeform 200"/>
              <p:cNvSpPr>
                <a:spLocks/>
              </p:cNvSpPr>
              <p:nvPr/>
            </p:nvSpPr>
            <p:spPr bwMode="gray">
              <a:xfrm>
                <a:off x="2500" y="1369"/>
                <a:ext cx="140" cy="45"/>
              </a:xfrm>
              <a:custGeom>
                <a:avLst/>
                <a:gdLst>
                  <a:gd name="T0" fmla="*/ 55 w 280"/>
                  <a:gd name="T1" fmla="*/ 0 h 90"/>
                  <a:gd name="T2" fmla="*/ 70 w 280"/>
                  <a:gd name="T3" fmla="*/ 14 h 90"/>
                  <a:gd name="T4" fmla="*/ 70 w 280"/>
                  <a:gd name="T5" fmla="*/ 15 h 90"/>
                  <a:gd name="T6" fmla="*/ 21 w 280"/>
                  <a:gd name="T7" fmla="*/ 23 h 90"/>
                  <a:gd name="T8" fmla="*/ 0 w 280"/>
                  <a:gd name="T9" fmla="*/ 20 h 90"/>
                  <a:gd name="T10" fmla="*/ 0 w 280"/>
                  <a:gd name="T11" fmla="*/ 5 h 90"/>
                  <a:gd name="T12" fmla="*/ 6 w 280"/>
                  <a:gd name="T13" fmla="*/ 0 h 90"/>
                  <a:gd name="T14" fmla="*/ 27 w 280"/>
                  <a:gd name="T15" fmla="*/ 5 h 90"/>
                  <a:gd name="T16" fmla="*/ 55 w 280"/>
                  <a:gd name="T17" fmla="*/ 0 h 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0"/>
                  <a:gd name="T28" fmla="*/ 0 h 90"/>
                  <a:gd name="T29" fmla="*/ 280 w 280"/>
                  <a:gd name="T30" fmla="*/ 90 h 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0" h="90">
                    <a:moveTo>
                      <a:pt x="221" y="0"/>
                    </a:moveTo>
                    <a:lnTo>
                      <a:pt x="280" y="57"/>
                    </a:lnTo>
                    <a:lnTo>
                      <a:pt x="280" y="61"/>
                    </a:lnTo>
                    <a:lnTo>
                      <a:pt x="86" y="90"/>
                    </a:lnTo>
                    <a:lnTo>
                      <a:pt x="0" y="77"/>
                    </a:lnTo>
                    <a:lnTo>
                      <a:pt x="0" y="17"/>
                    </a:lnTo>
                    <a:lnTo>
                      <a:pt x="27" y="0"/>
                    </a:lnTo>
                    <a:lnTo>
                      <a:pt x="109" y="17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Freeform 201"/>
              <p:cNvSpPr>
                <a:spLocks/>
              </p:cNvSpPr>
              <p:nvPr/>
            </p:nvSpPr>
            <p:spPr bwMode="gray">
              <a:xfrm>
                <a:off x="2721" y="1522"/>
                <a:ext cx="90" cy="148"/>
              </a:xfrm>
              <a:custGeom>
                <a:avLst/>
                <a:gdLst>
                  <a:gd name="T0" fmla="*/ 20 w 181"/>
                  <a:gd name="T1" fmla="*/ 16 h 298"/>
                  <a:gd name="T2" fmla="*/ 13 w 181"/>
                  <a:gd name="T3" fmla="*/ 28 h 298"/>
                  <a:gd name="T4" fmla="*/ 17 w 181"/>
                  <a:gd name="T5" fmla="*/ 32 h 298"/>
                  <a:gd name="T6" fmla="*/ 31 w 181"/>
                  <a:gd name="T7" fmla="*/ 38 h 298"/>
                  <a:gd name="T8" fmla="*/ 33 w 181"/>
                  <a:gd name="T9" fmla="*/ 56 h 298"/>
                  <a:gd name="T10" fmla="*/ 45 w 181"/>
                  <a:gd name="T11" fmla="*/ 61 h 298"/>
                  <a:gd name="T12" fmla="*/ 45 w 181"/>
                  <a:gd name="T13" fmla="*/ 64 h 298"/>
                  <a:gd name="T14" fmla="*/ 20 w 181"/>
                  <a:gd name="T15" fmla="*/ 65 h 298"/>
                  <a:gd name="T16" fmla="*/ 0 w 181"/>
                  <a:gd name="T17" fmla="*/ 74 h 298"/>
                  <a:gd name="T18" fmla="*/ 0 w 181"/>
                  <a:gd name="T19" fmla="*/ 61 h 298"/>
                  <a:gd name="T20" fmla="*/ 7 w 181"/>
                  <a:gd name="T21" fmla="*/ 61 h 298"/>
                  <a:gd name="T22" fmla="*/ 8 w 181"/>
                  <a:gd name="T23" fmla="*/ 40 h 298"/>
                  <a:gd name="T24" fmla="*/ 0 w 181"/>
                  <a:gd name="T25" fmla="*/ 38 h 298"/>
                  <a:gd name="T26" fmla="*/ 0 w 181"/>
                  <a:gd name="T27" fmla="*/ 8 h 298"/>
                  <a:gd name="T28" fmla="*/ 10 w 181"/>
                  <a:gd name="T29" fmla="*/ 0 h 298"/>
                  <a:gd name="T30" fmla="*/ 13 w 181"/>
                  <a:gd name="T31" fmla="*/ 0 h 298"/>
                  <a:gd name="T32" fmla="*/ 20 w 181"/>
                  <a:gd name="T33" fmla="*/ 16 h 29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1"/>
                  <a:gd name="T52" fmla="*/ 0 h 298"/>
                  <a:gd name="T53" fmla="*/ 181 w 181"/>
                  <a:gd name="T54" fmla="*/ 298 h 29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1" h="298">
                    <a:moveTo>
                      <a:pt x="83" y="65"/>
                    </a:moveTo>
                    <a:lnTo>
                      <a:pt x="52" y="115"/>
                    </a:lnTo>
                    <a:lnTo>
                      <a:pt x="71" y="129"/>
                    </a:lnTo>
                    <a:lnTo>
                      <a:pt x="125" y="154"/>
                    </a:lnTo>
                    <a:lnTo>
                      <a:pt x="135" y="225"/>
                    </a:lnTo>
                    <a:lnTo>
                      <a:pt x="181" y="246"/>
                    </a:lnTo>
                    <a:lnTo>
                      <a:pt x="181" y="259"/>
                    </a:lnTo>
                    <a:lnTo>
                      <a:pt x="83" y="263"/>
                    </a:lnTo>
                    <a:lnTo>
                      <a:pt x="0" y="298"/>
                    </a:lnTo>
                    <a:lnTo>
                      <a:pt x="0" y="246"/>
                    </a:lnTo>
                    <a:lnTo>
                      <a:pt x="29" y="246"/>
                    </a:lnTo>
                    <a:lnTo>
                      <a:pt x="35" y="163"/>
                    </a:lnTo>
                    <a:lnTo>
                      <a:pt x="0" y="154"/>
                    </a:lnTo>
                    <a:lnTo>
                      <a:pt x="0" y="33"/>
                    </a:lnTo>
                    <a:lnTo>
                      <a:pt x="43" y="0"/>
                    </a:lnTo>
                    <a:lnTo>
                      <a:pt x="52" y="0"/>
                    </a:lnTo>
                    <a:lnTo>
                      <a:pt x="83" y="65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Freeform 202"/>
              <p:cNvSpPr>
                <a:spLocks/>
              </p:cNvSpPr>
              <p:nvPr/>
            </p:nvSpPr>
            <p:spPr bwMode="gray">
              <a:xfrm>
                <a:off x="2625" y="1596"/>
                <a:ext cx="79" cy="74"/>
              </a:xfrm>
              <a:custGeom>
                <a:avLst/>
                <a:gdLst>
                  <a:gd name="T0" fmla="*/ 39 w 159"/>
                  <a:gd name="T1" fmla="*/ 7 h 148"/>
                  <a:gd name="T2" fmla="*/ 35 w 159"/>
                  <a:gd name="T3" fmla="*/ 19 h 148"/>
                  <a:gd name="T4" fmla="*/ 38 w 159"/>
                  <a:gd name="T5" fmla="*/ 26 h 148"/>
                  <a:gd name="T6" fmla="*/ 39 w 159"/>
                  <a:gd name="T7" fmla="*/ 27 h 148"/>
                  <a:gd name="T8" fmla="*/ 17 w 159"/>
                  <a:gd name="T9" fmla="*/ 29 h 148"/>
                  <a:gd name="T10" fmla="*/ 12 w 159"/>
                  <a:gd name="T11" fmla="*/ 37 h 148"/>
                  <a:gd name="T12" fmla="*/ 0 w 159"/>
                  <a:gd name="T13" fmla="*/ 37 h 148"/>
                  <a:gd name="T14" fmla="*/ 14 w 159"/>
                  <a:gd name="T15" fmla="*/ 25 h 148"/>
                  <a:gd name="T16" fmla="*/ 14 w 159"/>
                  <a:gd name="T17" fmla="*/ 19 h 148"/>
                  <a:gd name="T18" fmla="*/ 12 w 159"/>
                  <a:gd name="T19" fmla="*/ 10 h 148"/>
                  <a:gd name="T20" fmla="*/ 12 w 159"/>
                  <a:gd name="T21" fmla="*/ 7 h 148"/>
                  <a:gd name="T22" fmla="*/ 26 w 159"/>
                  <a:gd name="T23" fmla="*/ 0 h 148"/>
                  <a:gd name="T24" fmla="*/ 35 w 159"/>
                  <a:gd name="T25" fmla="*/ 0 h 148"/>
                  <a:gd name="T26" fmla="*/ 39 w 159"/>
                  <a:gd name="T27" fmla="*/ 7 h 1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9"/>
                  <a:gd name="T43" fmla="*/ 0 h 148"/>
                  <a:gd name="T44" fmla="*/ 159 w 159"/>
                  <a:gd name="T45" fmla="*/ 148 h 1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9" h="148">
                    <a:moveTo>
                      <a:pt x="159" y="30"/>
                    </a:moveTo>
                    <a:lnTo>
                      <a:pt x="142" y="73"/>
                    </a:lnTo>
                    <a:lnTo>
                      <a:pt x="153" y="107"/>
                    </a:lnTo>
                    <a:lnTo>
                      <a:pt x="159" y="111"/>
                    </a:lnTo>
                    <a:lnTo>
                      <a:pt x="71" y="119"/>
                    </a:lnTo>
                    <a:lnTo>
                      <a:pt x="48" y="148"/>
                    </a:lnTo>
                    <a:lnTo>
                      <a:pt x="0" y="148"/>
                    </a:lnTo>
                    <a:lnTo>
                      <a:pt x="57" y="100"/>
                    </a:lnTo>
                    <a:lnTo>
                      <a:pt x="57" y="77"/>
                    </a:lnTo>
                    <a:lnTo>
                      <a:pt x="48" y="40"/>
                    </a:lnTo>
                    <a:lnTo>
                      <a:pt x="48" y="30"/>
                    </a:lnTo>
                    <a:lnTo>
                      <a:pt x="105" y="0"/>
                    </a:lnTo>
                    <a:lnTo>
                      <a:pt x="142" y="0"/>
                    </a:lnTo>
                    <a:lnTo>
                      <a:pt x="159" y="3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Freeform 203"/>
              <p:cNvSpPr>
                <a:spLocks/>
              </p:cNvSpPr>
              <p:nvPr/>
            </p:nvSpPr>
            <p:spPr bwMode="gray">
              <a:xfrm>
                <a:off x="2917" y="1867"/>
                <a:ext cx="33" cy="39"/>
              </a:xfrm>
              <a:custGeom>
                <a:avLst/>
                <a:gdLst>
                  <a:gd name="T0" fmla="*/ 16 w 67"/>
                  <a:gd name="T1" fmla="*/ 7 h 79"/>
                  <a:gd name="T2" fmla="*/ 14 w 67"/>
                  <a:gd name="T3" fmla="*/ 10 h 79"/>
                  <a:gd name="T4" fmla="*/ 16 w 67"/>
                  <a:gd name="T5" fmla="*/ 18 h 79"/>
                  <a:gd name="T6" fmla="*/ 11 w 67"/>
                  <a:gd name="T7" fmla="*/ 19 h 79"/>
                  <a:gd name="T8" fmla="*/ 0 w 67"/>
                  <a:gd name="T9" fmla="*/ 1 h 79"/>
                  <a:gd name="T10" fmla="*/ 1 w 67"/>
                  <a:gd name="T11" fmla="*/ 0 h 79"/>
                  <a:gd name="T12" fmla="*/ 10 w 67"/>
                  <a:gd name="T13" fmla="*/ 0 h 79"/>
                  <a:gd name="T14" fmla="*/ 16 w 67"/>
                  <a:gd name="T15" fmla="*/ 7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7"/>
                  <a:gd name="T25" fmla="*/ 0 h 79"/>
                  <a:gd name="T26" fmla="*/ 67 w 67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7" h="79">
                    <a:moveTo>
                      <a:pt x="67" y="31"/>
                    </a:moveTo>
                    <a:lnTo>
                      <a:pt x="58" y="42"/>
                    </a:lnTo>
                    <a:lnTo>
                      <a:pt x="67" y="73"/>
                    </a:lnTo>
                    <a:lnTo>
                      <a:pt x="44" y="79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40" y="0"/>
                    </a:lnTo>
                    <a:lnTo>
                      <a:pt x="67" y="31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Freeform 204"/>
              <p:cNvSpPr>
                <a:spLocks/>
              </p:cNvSpPr>
              <p:nvPr/>
            </p:nvSpPr>
            <p:spPr bwMode="gray">
              <a:xfrm>
                <a:off x="3007" y="1945"/>
                <a:ext cx="42" cy="26"/>
              </a:xfrm>
              <a:custGeom>
                <a:avLst/>
                <a:gdLst>
                  <a:gd name="T0" fmla="*/ 21 w 85"/>
                  <a:gd name="T1" fmla="*/ 11 h 52"/>
                  <a:gd name="T2" fmla="*/ 14 w 85"/>
                  <a:gd name="T3" fmla="*/ 13 h 52"/>
                  <a:gd name="T4" fmla="*/ 0 w 85"/>
                  <a:gd name="T5" fmla="*/ 7 h 52"/>
                  <a:gd name="T6" fmla="*/ 0 w 85"/>
                  <a:gd name="T7" fmla="*/ 7 h 52"/>
                  <a:gd name="T8" fmla="*/ 17 w 85"/>
                  <a:gd name="T9" fmla="*/ 0 h 52"/>
                  <a:gd name="T10" fmla="*/ 21 w 85"/>
                  <a:gd name="T11" fmla="*/ 0 h 52"/>
                  <a:gd name="T12" fmla="*/ 21 w 85"/>
                  <a:gd name="T13" fmla="*/ 11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"/>
                  <a:gd name="T22" fmla="*/ 0 h 52"/>
                  <a:gd name="T23" fmla="*/ 85 w 85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" h="52">
                    <a:moveTo>
                      <a:pt x="85" y="43"/>
                    </a:moveTo>
                    <a:lnTo>
                      <a:pt x="58" y="52"/>
                    </a:lnTo>
                    <a:lnTo>
                      <a:pt x="2" y="29"/>
                    </a:lnTo>
                    <a:lnTo>
                      <a:pt x="0" y="27"/>
                    </a:lnTo>
                    <a:lnTo>
                      <a:pt x="68" y="0"/>
                    </a:lnTo>
                    <a:lnTo>
                      <a:pt x="85" y="0"/>
                    </a:lnTo>
                    <a:lnTo>
                      <a:pt x="85" y="43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Freeform 205"/>
              <p:cNvSpPr>
                <a:spLocks/>
              </p:cNvSpPr>
              <p:nvPr/>
            </p:nvSpPr>
            <p:spPr bwMode="gray">
              <a:xfrm>
                <a:off x="3183" y="1972"/>
                <a:ext cx="42" cy="8"/>
              </a:xfrm>
              <a:custGeom>
                <a:avLst/>
                <a:gdLst>
                  <a:gd name="T0" fmla="*/ 22 w 82"/>
                  <a:gd name="T1" fmla="*/ 4 h 17"/>
                  <a:gd name="T2" fmla="*/ 2 w 82"/>
                  <a:gd name="T3" fmla="*/ 4 h 17"/>
                  <a:gd name="T4" fmla="*/ 0 w 82"/>
                  <a:gd name="T5" fmla="*/ 2 h 17"/>
                  <a:gd name="T6" fmla="*/ 10 w 82"/>
                  <a:gd name="T7" fmla="*/ 0 h 17"/>
                  <a:gd name="T8" fmla="*/ 18 w 82"/>
                  <a:gd name="T9" fmla="*/ 4 h 17"/>
                  <a:gd name="T10" fmla="*/ 22 w 82"/>
                  <a:gd name="T11" fmla="*/ 4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2"/>
                  <a:gd name="T19" fmla="*/ 0 h 17"/>
                  <a:gd name="T20" fmla="*/ 82 w 82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2" h="17">
                    <a:moveTo>
                      <a:pt x="82" y="17"/>
                    </a:moveTo>
                    <a:lnTo>
                      <a:pt x="5" y="16"/>
                    </a:lnTo>
                    <a:lnTo>
                      <a:pt x="0" y="10"/>
                    </a:lnTo>
                    <a:lnTo>
                      <a:pt x="40" y="0"/>
                    </a:lnTo>
                    <a:lnTo>
                      <a:pt x="71" y="16"/>
                    </a:lnTo>
                    <a:lnTo>
                      <a:pt x="82" y="17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Freeform 206"/>
              <p:cNvSpPr>
                <a:spLocks/>
              </p:cNvSpPr>
              <p:nvPr/>
            </p:nvSpPr>
            <p:spPr bwMode="gray">
              <a:xfrm>
                <a:off x="1827" y="1040"/>
                <a:ext cx="326" cy="112"/>
              </a:xfrm>
              <a:custGeom>
                <a:avLst/>
                <a:gdLst>
                  <a:gd name="T0" fmla="*/ 160 w 651"/>
                  <a:gd name="T1" fmla="*/ 11 h 224"/>
                  <a:gd name="T2" fmla="*/ 116 w 651"/>
                  <a:gd name="T3" fmla="*/ 34 h 224"/>
                  <a:gd name="T4" fmla="*/ 112 w 651"/>
                  <a:gd name="T5" fmla="*/ 27 h 224"/>
                  <a:gd name="T6" fmla="*/ 110 w 651"/>
                  <a:gd name="T7" fmla="*/ 27 h 224"/>
                  <a:gd name="T8" fmla="*/ 59 w 651"/>
                  <a:gd name="T9" fmla="*/ 56 h 224"/>
                  <a:gd name="T10" fmla="*/ 15 w 651"/>
                  <a:gd name="T11" fmla="*/ 43 h 224"/>
                  <a:gd name="T12" fmla="*/ 14 w 651"/>
                  <a:gd name="T13" fmla="*/ 43 h 224"/>
                  <a:gd name="T14" fmla="*/ 24 w 651"/>
                  <a:gd name="T15" fmla="*/ 41 h 224"/>
                  <a:gd name="T16" fmla="*/ 36 w 651"/>
                  <a:gd name="T17" fmla="*/ 40 h 224"/>
                  <a:gd name="T18" fmla="*/ 36 w 651"/>
                  <a:gd name="T19" fmla="*/ 40 h 224"/>
                  <a:gd name="T20" fmla="*/ 39 w 651"/>
                  <a:gd name="T21" fmla="*/ 38 h 224"/>
                  <a:gd name="T22" fmla="*/ 36 w 651"/>
                  <a:gd name="T23" fmla="*/ 28 h 224"/>
                  <a:gd name="T24" fmla="*/ 33 w 651"/>
                  <a:gd name="T25" fmla="*/ 26 h 224"/>
                  <a:gd name="T26" fmla="*/ 25 w 651"/>
                  <a:gd name="T27" fmla="*/ 34 h 224"/>
                  <a:gd name="T28" fmla="*/ 9 w 651"/>
                  <a:gd name="T29" fmla="*/ 34 h 224"/>
                  <a:gd name="T30" fmla="*/ 0 w 651"/>
                  <a:gd name="T31" fmla="*/ 26 h 224"/>
                  <a:gd name="T32" fmla="*/ 71 w 651"/>
                  <a:gd name="T33" fmla="*/ 0 h 224"/>
                  <a:gd name="T34" fmla="*/ 163 w 651"/>
                  <a:gd name="T35" fmla="*/ 0 h 224"/>
                  <a:gd name="T36" fmla="*/ 160 w 651"/>
                  <a:gd name="T37" fmla="*/ 11 h 2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1"/>
                  <a:gd name="T58" fmla="*/ 0 h 224"/>
                  <a:gd name="T59" fmla="*/ 651 w 651"/>
                  <a:gd name="T60" fmla="*/ 224 h 2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1" h="224">
                    <a:moveTo>
                      <a:pt x="640" y="44"/>
                    </a:moveTo>
                    <a:lnTo>
                      <a:pt x="463" y="136"/>
                    </a:lnTo>
                    <a:lnTo>
                      <a:pt x="446" y="107"/>
                    </a:lnTo>
                    <a:lnTo>
                      <a:pt x="438" y="107"/>
                    </a:lnTo>
                    <a:lnTo>
                      <a:pt x="236" y="224"/>
                    </a:lnTo>
                    <a:lnTo>
                      <a:pt x="58" y="172"/>
                    </a:lnTo>
                    <a:lnTo>
                      <a:pt x="54" y="172"/>
                    </a:lnTo>
                    <a:lnTo>
                      <a:pt x="96" y="161"/>
                    </a:lnTo>
                    <a:lnTo>
                      <a:pt x="141" y="157"/>
                    </a:lnTo>
                    <a:lnTo>
                      <a:pt x="144" y="157"/>
                    </a:lnTo>
                    <a:lnTo>
                      <a:pt x="154" y="149"/>
                    </a:lnTo>
                    <a:lnTo>
                      <a:pt x="141" y="111"/>
                    </a:lnTo>
                    <a:lnTo>
                      <a:pt x="131" y="101"/>
                    </a:lnTo>
                    <a:lnTo>
                      <a:pt x="100" y="136"/>
                    </a:lnTo>
                    <a:lnTo>
                      <a:pt x="33" y="136"/>
                    </a:lnTo>
                    <a:lnTo>
                      <a:pt x="0" y="101"/>
                    </a:lnTo>
                    <a:lnTo>
                      <a:pt x="284" y="0"/>
                    </a:lnTo>
                    <a:lnTo>
                      <a:pt x="651" y="0"/>
                    </a:lnTo>
                    <a:lnTo>
                      <a:pt x="640" y="44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Freeform 207"/>
              <p:cNvSpPr>
                <a:spLocks/>
              </p:cNvSpPr>
              <p:nvPr/>
            </p:nvSpPr>
            <p:spPr bwMode="gray">
              <a:xfrm>
                <a:off x="1763" y="1132"/>
                <a:ext cx="152" cy="48"/>
              </a:xfrm>
              <a:custGeom>
                <a:avLst/>
                <a:gdLst>
                  <a:gd name="T0" fmla="*/ 27 w 303"/>
                  <a:gd name="T1" fmla="*/ 13 h 96"/>
                  <a:gd name="T2" fmla="*/ 76 w 303"/>
                  <a:gd name="T3" fmla="*/ 13 h 96"/>
                  <a:gd name="T4" fmla="*/ 68 w 303"/>
                  <a:gd name="T5" fmla="*/ 23 h 96"/>
                  <a:gd name="T6" fmla="*/ 9 w 303"/>
                  <a:gd name="T7" fmla="*/ 24 h 96"/>
                  <a:gd name="T8" fmla="*/ 0 w 303"/>
                  <a:gd name="T9" fmla="*/ 12 h 96"/>
                  <a:gd name="T10" fmla="*/ 10 w 303"/>
                  <a:gd name="T11" fmla="*/ 0 h 96"/>
                  <a:gd name="T12" fmla="*/ 25 w 303"/>
                  <a:gd name="T13" fmla="*/ 0 h 96"/>
                  <a:gd name="T14" fmla="*/ 27 w 303"/>
                  <a:gd name="T15" fmla="*/ 13 h 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3"/>
                  <a:gd name="T25" fmla="*/ 0 h 96"/>
                  <a:gd name="T26" fmla="*/ 303 w 303"/>
                  <a:gd name="T27" fmla="*/ 96 h 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3" h="96">
                    <a:moveTo>
                      <a:pt x="105" y="52"/>
                    </a:moveTo>
                    <a:lnTo>
                      <a:pt x="303" y="52"/>
                    </a:lnTo>
                    <a:lnTo>
                      <a:pt x="270" y="92"/>
                    </a:lnTo>
                    <a:lnTo>
                      <a:pt x="34" y="96"/>
                    </a:lnTo>
                    <a:lnTo>
                      <a:pt x="0" y="46"/>
                    </a:lnTo>
                    <a:lnTo>
                      <a:pt x="38" y="0"/>
                    </a:lnTo>
                    <a:lnTo>
                      <a:pt x="98" y="0"/>
                    </a:lnTo>
                    <a:lnTo>
                      <a:pt x="105" y="52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Freeform 208"/>
              <p:cNvSpPr>
                <a:spLocks/>
              </p:cNvSpPr>
              <p:nvPr/>
            </p:nvSpPr>
            <p:spPr bwMode="gray">
              <a:xfrm>
                <a:off x="1587" y="1170"/>
                <a:ext cx="106" cy="57"/>
              </a:xfrm>
              <a:custGeom>
                <a:avLst/>
                <a:gdLst>
                  <a:gd name="T0" fmla="*/ 37 w 211"/>
                  <a:gd name="T1" fmla="*/ 25 h 113"/>
                  <a:gd name="T2" fmla="*/ 15 w 211"/>
                  <a:gd name="T3" fmla="*/ 28 h 113"/>
                  <a:gd name="T4" fmla="*/ 9 w 211"/>
                  <a:gd name="T5" fmla="*/ 29 h 113"/>
                  <a:gd name="T6" fmla="*/ 0 w 211"/>
                  <a:gd name="T7" fmla="*/ 17 h 113"/>
                  <a:gd name="T8" fmla="*/ 41 w 211"/>
                  <a:gd name="T9" fmla="*/ 0 h 113"/>
                  <a:gd name="T10" fmla="*/ 53 w 211"/>
                  <a:gd name="T11" fmla="*/ 16 h 113"/>
                  <a:gd name="T12" fmla="*/ 37 w 211"/>
                  <a:gd name="T13" fmla="*/ 25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1"/>
                  <a:gd name="T22" fmla="*/ 0 h 113"/>
                  <a:gd name="T23" fmla="*/ 211 w 211"/>
                  <a:gd name="T24" fmla="*/ 113 h 1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1" h="113">
                    <a:moveTo>
                      <a:pt x="147" y="97"/>
                    </a:moveTo>
                    <a:lnTo>
                      <a:pt x="59" y="109"/>
                    </a:lnTo>
                    <a:lnTo>
                      <a:pt x="34" y="113"/>
                    </a:lnTo>
                    <a:lnTo>
                      <a:pt x="0" y="67"/>
                    </a:lnTo>
                    <a:lnTo>
                      <a:pt x="161" y="0"/>
                    </a:lnTo>
                    <a:lnTo>
                      <a:pt x="211" y="63"/>
                    </a:lnTo>
                    <a:lnTo>
                      <a:pt x="147" y="97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Freeform 209"/>
              <p:cNvSpPr>
                <a:spLocks/>
              </p:cNvSpPr>
              <p:nvPr/>
            </p:nvSpPr>
            <p:spPr bwMode="gray">
              <a:xfrm>
                <a:off x="1418" y="1210"/>
                <a:ext cx="158" cy="64"/>
              </a:xfrm>
              <a:custGeom>
                <a:avLst/>
                <a:gdLst>
                  <a:gd name="T0" fmla="*/ 80 w 314"/>
                  <a:gd name="T1" fmla="*/ 19 h 129"/>
                  <a:gd name="T2" fmla="*/ 64 w 314"/>
                  <a:gd name="T3" fmla="*/ 32 h 129"/>
                  <a:gd name="T4" fmla="*/ 30 w 314"/>
                  <a:gd name="T5" fmla="*/ 19 h 129"/>
                  <a:gd name="T6" fmla="*/ 5 w 314"/>
                  <a:gd name="T7" fmla="*/ 28 h 129"/>
                  <a:gd name="T8" fmla="*/ 0 w 314"/>
                  <a:gd name="T9" fmla="*/ 21 h 129"/>
                  <a:gd name="T10" fmla="*/ 0 w 314"/>
                  <a:gd name="T11" fmla="*/ 19 h 129"/>
                  <a:gd name="T12" fmla="*/ 15 w 314"/>
                  <a:gd name="T13" fmla="*/ 5 h 129"/>
                  <a:gd name="T14" fmla="*/ 15 w 314"/>
                  <a:gd name="T15" fmla="*/ 4 h 129"/>
                  <a:gd name="T16" fmla="*/ 14 w 314"/>
                  <a:gd name="T17" fmla="*/ 4 h 129"/>
                  <a:gd name="T18" fmla="*/ 11 w 314"/>
                  <a:gd name="T19" fmla="*/ 4 h 129"/>
                  <a:gd name="T20" fmla="*/ 53 w 314"/>
                  <a:gd name="T21" fmla="*/ 7 h 129"/>
                  <a:gd name="T22" fmla="*/ 71 w 314"/>
                  <a:gd name="T23" fmla="*/ 0 h 129"/>
                  <a:gd name="T24" fmla="*/ 73 w 314"/>
                  <a:gd name="T25" fmla="*/ 13 h 129"/>
                  <a:gd name="T26" fmla="*/ 80 w 314"/>
                  <a:gd name="T27" fmla="*/ 19 h 12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4"/>
                  <a:gd name="T43" fmla="*/ 0 h 129"/>
                  <a:gd name="T44" fmla="*/ 314 w 314"/>
                  <a:gd name="T45" fmla="*/ 129 h 12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4" h="129">
                    <a:moveTo>
                      <a:pt x="314" y="77"/>
                    </a:moveTo>
                    <a:lnTo>
                      <a:pt x="255" y="129"/>
                    </a:lnTo>
                    <a:lnTo>
                      <a:pt x="117" y="77"/>
                    </a:lnTo>
                    <a:lnTo>
                      <a:pt x="17" y="115"/>
                    </a:lnTo>
                    <a:lnTo>
                      <a:pt x="0" y="87"/>
                    </a:lnTo>
                    <a:lnTo>
                      <a:pt x="0" y="77"/>
                    </a:lnTo>
                    <a:lnTo>
                      <a:pt x="57" y="23"/>
                    </a:lnTo>
                    <a:lnTo>
                      <a:pt x="57" y="18"/>
                    </a:lnTo>
                    <a:lnTo>
                      <a:pt x="53" y="16"/>
                    </a:lnTo>
                    <a:lnTo>
                      <a:pt x="42" y="16"/>
                    </a:lnTo>
                    <a:lnTo>
                      <a:pt x="211" y="31"/>
                    </a:lnTo>
                    <a:lnTo>
                      <a:pt x="280" y="0"/>
                    </a:lnTo>
                    <a:lnTo>
                      <a:pt x="290" y="52"/>
                    </a:lnTo>
                    <a:lnTo>
                      <a:pt x="314" y="77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Freeform 210"/>
              <p:cNvSpPr>
                <a:spLocks/>
              </p:cNvSpPr>
              <p:nvPr/>
            </p:nvSpPr>
            <p:spPr bwMode="gray">
              <a:xfrm>
                <a:off x="1534" y="1132"/>
                <a:ext cx="95" cy="48"/>
              </a:xfrm>
              <a:custGeom>
                <a:avLst/>
                <a:gdLst>
                  <a:gd name="T0" fmla="*/ 47 w 192"/>
                  <a:gd name="T1" fmla="*/ 1 h 96"/>
                  <a:gd name="T2" fmla="*/ 47 w 192"/>
                  <a:gd name="T3" fmla="*/ 13 h 96"/>
                  <a:gd name="T4" fmla="*/ 8 w 192"/>
                  <a:gd name="T5" fmla="*/ 24 h 96"/>
                  <a:gd name="T6" fmla="*/ 0 w 192"/>
                  <a:gd name="T7" fmla="*/ 13 h 96"/>
                  <a:gd name="T8" fmla="*/ 11 w 192"/>
                  <a:gd name="T9" fmla="*/ 0 h 96"/>
                  <a:gd name="T10" fmla="*/ 22 w 192"/>
                  <a:gd name="T11" fmla="*/ 3 h 96"/>
                  <a:gd name="T12" fmla="*/ 47 w 192"/>
                  <a:gd name="T13" fmla="*/ 1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2"/>
                  <a:gd name="T22" fmla="*/ 0 h 96"/>
                  <a:gd name="T23" fmla="*/ 192 w 192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2" h="96">
                    <a:moveTo>
                      <a:pt x="192" y="4"/>
                    </a:moveTo>
                    <a:lnTo>
                      <a:pt x="192" y="52"/>
                    </a:lnTo>
                    <a:lnTo>
                      <a:pt x="35" y="96"/>
                    </a:lnTo>
                    <a:lnTo>
                      <a:pt x="0" y="52"/>
                    </a:lnTo>
                    <a:lnTo>
                      <a:pt x="46" y="0"/>
                    </a:lnTo>
                    <a:lnTo>
                      <a:pt x="88" y="15"/>
                    </a:lnTo>
                    <a:lnTo>
                      <a:pt x="192" y="4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Freeform 211"/>
              <p:cNvSpPr>
                <a:spLocks/>
              </p:cNvSpPr>
              <p:nvPr/>
            </p:nvSpPr>
            <p:spPr bwMode="gray">
              <a:xfrm>
                <a:off x="1702" y="1132"/>
                <a:ext cx="42" cy="29"/>
              </a:xfrm>
              <a:custGeom>
                <a:avLst/>
                <a:gdLst>
                  <a:gd name="T0" fmla="*/ 8 w 82"/>
                  <a:gd name="T1" fmla="*/ 13 h 57"/>
                  <a:gd name="T2" fmla="*/ 4 w 82"/>
                  <a:gd name="T3" fmla="*/ 15 h 57"/>
                  <a:gd name="T4" fmla="*/ 0 w 82"/>
                  <a:gd name="T5" fmla="*/ 0 h 57"/>
                  <a:gd name="T6" fmla="*/ 22 w 82"/>
                  <a:gd name="T7" fmla="*/ 0 h 57"/>
                  <a:gd name="T8" fmla="*/ 8 w 82"/>
                  <a:gd name="T9" fmla="*/ 13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57"/>
                  <a:gd name="T17" fmla="*/ 82 w 82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57">
                    <a:moveTo>
                      <a:pt x="31" y="52"/>
                    </a:moveTo>
                    <a:lnTo>
                      <a:pt x="13" y="57"/>
                    </a:lnTo>
                    <a:lnTo>
                      <a:pt x="0" y="0"/>
                    </a:lnTo>
                    <a:lnTo>
                      <a:pt x="82" y="0"/>
                    </a:lnTo>
                    <a:lnTo>
                      <a:pt x="31" y="52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Freeform 212"/>
              <p:cNvSpPr>
                <a:spLocks/>
              </p:cNvSpPr>
              <p:nvPr/>
            </p:nvSpPr>
            <p:spPr bwMode="gray">
              <a:xfrm>
                <a:off x="1366" y="1163"/>
                <a:ext cx="131" cy="54"/>
              </a:xfrm>
              <a:custGeom>
                <a:avLst/>
                <a:gdLst>
                  <a:gd name="T0" fmla="*/ 65 w 263"/>
                  <a:gd name="T1" fmla="*/ 11 h 110"/>
                  <a:gd name="T2" fmla="*/ 15 w 263"/>
                  <a:gd name="T3" fmla="*/ 27 h 110"/>
                  <a:gd name="T4" fmla="*/ 1 w 263"/>
                  <a:gd name="T5" fmla="*/ 19 h 110"/>
                  <a:gd name="T6" fmla="*/ 0 w 263"/>
                  <a:gd name="T7" fmla="*/ 19 h 110"/>
                  <a:gd name="T8" fmla="*/ 39 w 263"/>
                  <a:gd name="T9" fmla="*/ 0 h 110"/>
                  <a:gd name="T10" fmla="*/ 65 w 263"/>
                  <a:gd name="T11" fmla="*/ 0 h 110"/>
                  <a:gd name="T12" fmla="*/ 65 w 263"/>
                  <a:gd name="T13" fmla="*/ 11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3"/>
                  <a:gd name="T22" fmla="*/ 0 h 110"/>
                  <a:gd name="T23" fmla="*/ 263 w 263"/>
                  <a:gd name="T24" fmla="*/ 110 h 1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3" h="110">
                    <a:moveTo>
                      <a:pt x="263" y="46"/>
                    </a:moveTo>
                    <a:lnTo>
                      <a:pt x="63" y="110"/>
                    </a:lnTo>
                    <a:lnTo>
                      <a:pt x="4" y="79"/>
                    </a:lnTo>
                    <a:lnTo>
                      <a:pt x="0" y="79"/>
                    </a:lnTo>
                    <a:lnTo>
                      <a:pt x="159" y="0"/>
                    </a:lnTo>
                    <a:lnTo>
                      <a:pt x="263" y="0"/>
                    </a:lnTo>
                    <a:lnTo>
                      <a:pt x="263" y="46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Freeform 213"/>
              <p:cNvSpPr>
                <a:spLocks/>
              </p:cNvSpPr>
              <p:nvPr/>
            </p:nvSpPr>
            <p:spPr bwMode="gray">
              <a:xfrm>
                <a:off x="1869" y="1682"/>
                <a:ext cx="98" cy="92"/>
              </a:xfrm>
              <a:custGeom>
                <a:avLst/>
                <a:gdLst>
                  <a:gd name="T0" fmla="*/ 36 w 196"/>
                  <a:gd name="T1" fmla="*/ 5 h 184"/>
                  <a:gd name="T2" fmla="*/ 29 w 196"/>
                  <a:gd name="T3" fmla="*/ 7 h 184"/>
                  <a:gd name="T4" fmla="*/ 37 w 196"/>
                  <a:gd name="T5" fmla="*/ 12 h 184"/>
                  <a:gd name="T6" fmla="*/ 40 w 196"/>
                  <a:gd name="T7" fmla="*/ 12 h 184"/>
                  <a:gd name="T8" fmla="*/ 40 w 196"/>
                  <a:gd name="T9" fmla="*/ 23 h 184"/>
                  <a:gd name="T10" fmla="*/ 46 w 196"/>
                  <a:gd name="T11" fmla="*/ 24 h 184"/>
                  <a:gd name="T12" fmla="*/ 49 w 196"/>
                  <a:gd name="T13" fmla="*/ 24 h 184"/>
                  <a:gd name="T14" fmla="*/ 42 w 196"/>
                  <a:gd name="T15" fmla="*/ 44 h 184"/>
                  <a:gd name="T16" fmla="*/ 42 w 196"/>
                  <a:gd name="T17" fmla="*/ 45 h 184"/>
                  <a:gd name="T18" fmla="*/ 40 w 196"/>
                  <a:gd name="T19" fmla="*/ 46 h 184"/>
                  <a:gd name="T20" fmla="*/ 25 w 196"/>
                  <a:gd name="T21" fmla="*/ 33 h 184"/>
                  <a:gd name="T22" fmla="*/ 27 w 196"/>
                  <a:gd name="T23" fmla="*/ 26 h 184"/>
                  <a:gd name="T24" fmla="*/ 28 w 196"/>
                  <a:gd name="T25" fmla="*/ 25 h 184"/>
                  <a:gd name="T26" fmla="*/ 3 w 196"/>
                  <a:gd name="T27" fmla="*/ 24 h 184"/>
                  <a:gd name="T28" fmla="*/ 0 w 196"/>
                  <a:gd name="T29" fmla="*/ 24 h 184"/>
                  <a:gd name="T30" fmla="*/ 9 w 196"/>
                  <a:gd name="T31" fmla="*/ 12 h 184"/>
                  <a:gd name="T32" fmla="*/ 12 w 196"/>
                  <a:gd name="T33" fmla="*/ 7 h 184"/>
                  <a:gd name="T34" fmla="*/ 34 w 196"/>
                  <a:gd name="T35" fmla="*/ 0 h 184"/>
                  <a:gd name="T36" fmla="*/ 36 w 196"/>
                  <a:gd name="T37" fmla="*/ 0 h 184"/>
                  <a:gd name="T38" fmla="*/ 36 w 196"/>
                  <a:gd name="T39" fmla="*/ 5 h 1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96"/>
                  <a:gd name="T61" fmla="*/ 0 h 184"/>
                  <a:gd name="T62" fmla="*/ 196 w 196"/>
                  <a:gd name="T63" fmla="*/ 184 h 18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96" h="184">
                    <a:moveTo>
                      <a:pt x="144" y="17"/>
                    </a:moveTo>
                    <a:lnTo>
                      <a:pt x="117" y="28"/>
                    </a:lnTo>
                    <a:lnTo>
                      <a:pt x="148" y="49"/>
                    </a:lnTo>
                    <a:lnTo>
                      <a:pt x="159" y="49"/>
                    </a:lnTo>
                    <a:lnTo>
                      <a:pt x="159" y="94"/>
                    </a:lnTo>
                    <a:lnTo>
                      <a:pt x="182" y="99"/>
                    </a:lnTo>
                    <a:lnTo>
                      <a:pt x="196" y="99"/>
                    </a:lnTo>
                    <a:lnTo>
                      <a:pt x="165" y="176"/>
                    </a:lnTo>
                    <a:lnTo>
                      <a:pt x="165" y="180"/>
                    </a:lnTo>
                    <a:lnTo>
                      <a:pt x="159" y="184"/>
                    </a:lnTo>
                    <a:lnTo>
                      <a:pt x="98" y="130"/>
                    </a:lnTo>
                    <a:lnTo>
                      <a:pt x="111" y="107"/>
                    </a:lnTo>
                    <a:lnTo>
                      <a:pt x="113" y="103"/>
                    </a:lnTo>
                    <a:lnTo>
                      <a:pt x="13" y="99"/>
                    </a:lnTo>
                    <a:lnTo>
                      <a:pt x="0" y="99"/>
                    </a:lnTo>
                    <a:lnTo>
                      <a:pt x="36" y="46"/>
                    </a:lnTo>
                    <a:lnTo>
                      <a:pt x="50" y="28"/>
                    </a:lnTo>
                    <a:lnTo>
                      <a:pt x="134" y="0"/>
                    </a:lnTo>
                    <a:lnTo>
                      <a:pt x="144" y="0"/>
                    </a:lnTo>
                    <a:lnTo>
                      <a:pt x="144" y="17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Freeform 214"/>
              <p:cNvSpPr>
                <a:spLocks/>
              </p:cNvSpPr>
              <p:nvPr/>
            </p:nvSpPr>
            <p:spPr bwMode="gray">
              <a:xfrm>
                <a:off x="1268" y="2266"/>
                <a:ext cx="173" cy="65"/>
              </a:xfrm>
              <a:custGeom>
                <a:avLst/>
                <a:gdLst>
                  <a:gd name="T0" fmla="*/ 64 w 348"/>
                  <a:gd name="T1" fmla="*/ 17 h 131"/>
                  <a:gd name="T2" fmla="*/ 86 w 348"/>
                  <a:gd name="T3" fmla="*/ 31 h 131"/>
                  <a:gd name="T4" fmla="*/ 54 w 348"/>
                  <a:gd name="T5" fmla="*/ 32 h 131"/>
                  <a:gd name="T6" fmla="*/ 51 w 348"/>
                  <a:gd name="T7" fmla="*/ 26 h 131"/>
                  <a:gd name="T8" fmla="*/ 24 w 348"/>
                  <a:gd name="T9" fmla="*/ 13 h 131"/>
                  <a:gd name="T10" fmla="*/ 4 w 348"/>
                  <a:gd name="T11" fmla="*/ 11 h 131"/>
                  <a:gd name="T12" fmla="*/ 0 w 348"/>
                  <a:gd name="T13" fmla="*/ 5 h 131"/>
                  <a:gd name="T14" fmla="*/ 5 w 348"/>
                  <a:gd name="T15" fmla="*/ 1 h 131"/>
                  <a:gd name="T16" fmla="*/ 7 w 348"/>
                  <a:gd name="T17" fmla="*/ 0 h 131"/>
                  <a:gd name="T18" fmla="*/ 20 w 348"/>
                  <a:gd name="T19" fmla="*/ 3 h 131"/>
                  <a:gd name="T20" fmla="*/ 64 w 348"/>
                  <a:gd name="T21" fmla="*/ 17 h 1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8"/>
                  <a:gd name="T34" fmla="*/ 0 h 131"/>
                  <a:gd name="T35" fmla="*/ 348 w 348"/>
                  <a:gd name="T36" fmla="*/ 131 h 1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8" h="131">
                    <a:moveTo>
                      <a:pt x="259" y="68"/>
                    </a:moveTo>
                    <a:lnTo>
                      <a:pt x="348" y="127"/>
                    </a:lnTo>
                    <a:lnTo>
                      <a:pt x="219" y="131"/>
                    </a:lnTo>
                    <a:lnTo>
                      <a:pt x="206" y="104"/>
                    </a:lnTo>
                    <a:lnTo>
                      <a:pt x="98" y="52"/>
                    </a:lnTo>
                    <a:lnTo>
                      <a:pt x="18" y="46"/>
                    </a:lnTo>
                    <a:lnTo>
                      <a:pt x="0" y="21"/>
                    </a:lnTo>
                    <a:lnTo>
                      <a:pt x="21" y="4"/>
                    </a:lnTo>
                    <a:lnTo>
                      <a:pt x="29" y="0"/>
                    </a:lnTo>
                    <a:lnTo>
                      <a:pt x="81" y="12"/>
                    </a:lnTo>
                    <a:lnTo>
                      <a:pt x="259" y="68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Freeform 215"/>
              <p:cNvSpPr>
                <a:spLocks/>
              </p:cNvSpPr>
              <p:nvPr/>
            </p:nvSpPr>
            <p:spPr bwMode="gray">
              <a:xfrm>
                <a:off x="1437" y="2341"/>
                <a:ext cx="104" cy="36"/>
              </a:xfrm>
              <a:custGeom>
                <a:avLst/>
                <a:gdLst>
                  <a:gd name="T0" fmla="*/ 51 w 209"/>
                  <a:gd name="T1" fmla="*/ 4 h 71"/>
                  <a:gd name="T2" fmla="*/ 52 w 209"/>
                  <a:gd name="T3" fmla="*/ 18 h 71"/>
                  <a:gd name="T4" fmla="*/ 37 w 209"/>
                  <a:gd name="T5" fmla="*/ 8 h 71"/>
                  <a:gd name="T6" fmla="*/ 36 w 209"/>
                  <a:gd name="T7" fmla="*/ 8 h 71"/>
                  <a:gd name="T8" fmla="*/ 29 w 209"/>
                  <a:gd name="T9" fmla="*/ 17 h 71"/>
                  <a:gd name="T10" fmla="*/ 27 w 209"/>
                  <a:gd name="T11" fmla="*/ 18 h 71"/>
                  <a:gd name="T12" fmla="*/ 20 w 209"/>
                  <a:gd name="T13" fmla="*/ 8 h 71"/>
                  <a:gd name="T14" fmla="*/ 1 w 209"/>
                  <a:gd name="T15" fmla="*/ 18 h 71"/>
                  <a:gd name="T16" fmla="*/ 0 w 209"/>
                  <a:gd name="T17" fmla="*/ 8 h 71"/>
                  <a:gd name="T18" fmla="*/ 16 w 209"/>
                  <a:gd name="T19" fmla="*/ 1 h 71"/>
                  <a:gd name="T20" fmla="*/ 19 w 209"/>
                  <a:gd name="T21" fmla="*/ 0 h 71"/>
                  <a:gd name="T22" fmla="*/ 45 w 209"/>
                  <a:gd name="T23" fmla="*/ 1 h 71"/>
                  <a:gd name="T24" fmla="*/ 51 w 209"/>
                  <a:gd name="T25" fmla="*/ 4 h 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9"/>
                  <a:gd name="T40" fmla="*/ 0 h 71"/>
                  <a:gd name="T41" fmla="*/ 209 w 209"/>
                  <a:gd name="T42" fmla="*/ 71 h 7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9" h="71">
                    <a:moveTo>
                      <a:pt x="207" y="13"/>
                    </a:moveTo>
                    <a:lnTo>
                      <a:pt x="209" y="71"/>
                    </a:lnTo>
                    <a:lnTo>
                      <a:pt x="148" y="31"/>
                    </a:lnTo>
                    <a:lnTo>
                      <a:pt x="144" y="29"/>
                    </a:lnTo>
                    <a:lnTo>
                      <a:pt x="117" y="67"/>
                    </a:lnTo>
                    <a:lnTo>
                      <a:pt x="111" y="71"/>
                    </a:lnTo>
                    <a:lnTo>
                      <a:pt x="81" y="29"/>
                    </a:lnTo>
                    <a:lnTo>
                      <a:pt x="4" y="71"/>
                    </a:lnTo>
                    <a:lnTo>
                      <a:pt x="0" y="29"/>
                    </a:lnTo>
                    <a:lnTo>
                      <a:pt x="65" y="4"/>
                    </a:lnTo>
                    <a:lnTo>
                      <a:pt x="77" y="0"/>
                    </a:lnTo>
                    <a:lnTo>
                      <a:pt x="183" y="4"/>
                    </a:lnTo>
                    <a:lnTo>
                      <a:pt x="207" y="13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Freeform 216"/>
              <p:cNvSpPr>
                <a:spLocks/>
              </p:cNvSpPr>
              <p:nvPr/>
            </p:nvSpPr>
            <p:spPr bwMode="gray">
              <a:xfrm>
                <a:off x="1366" y="2349"/>
                <a:ext cx="43" cy="40"/>
              </a:xfrm>
              <a:custGeom>
                <a:avLst/>
                <a:gdLst>
                  <a:gd name="T0" fmla="*/ 22 w 86"/>
                  <a:gd name="T1" fmla="*/ 14 h 81"/>
                  <a:gd name="T2" fmla="*/ 22 w 86"/>
                  <a:gd name="T3" fmla="*/ 16 h 81"/>
                  <a:gd name="T4" fmla="*/ 15 w 86"/>
                  <a:gd name="T5" fmla="*/ 18 h 81"/>
                  <a:gd name="T6" fmla="*/ 14 w 86"/>
                  <a:gd name="T7" fmla="*/ 20 h 81"/>
                  <a:gd name="T8" fmla="*/ 0 w 86"/>
                  <a:gd name="T9" fmla="*/ 5 h 81"/>
                  <a:gd name="T10" fmla="*/ 0 w 86"/>
                  <a:gd name="T11" fmla="*/ 3 h 81"/>
                  <a:gd name="T12" fmla="*/ 3 w 86"/>
                  <a:gd name="T13" fmla="*/ 0 h 81"/>
                  <a:gd name="T14" fmla="*/ 14 w 86"/>
                  <a:gd name="T15" fmla="*/ 0 h 81"/>
                  <a:gd name="T16" fmla="*/ 22 w 86"/>
                  <a:gd name="T17" fmla="*/ 14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81"/>
                  <a:gd name="T29" fmla="*/ 86 w 86"/>
                  <a:gd name="T30" fmla="*/ 81 h 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81">
                    <a:moveTo>
                      <a:pt x="86" y="56"/>
                    </a:moveTo>
                    <a:lnTo>
                      <a:pt x="86" y="66"/>
                    </a:lnTo>
                    <a:lnTo>
                      <a:pt x="60" y="75"/>
                    </a:lnTo>
                    <a:lnTo>
                      <a:pt x="58" y="81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15" y="0"/>
                    </a:lnTo>
                    <a:lnTo>
                      <a:pt x="58" y="0"/>
                    </a:lnTo>
                    <a:lnTo>
                      <a:pt x="86" y="56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Freeform 217"/>
              <p:cNvSpPr>
                <a:spLocks/>
              </p:cNvSpPr>
              <p:nvPr/>
            </p:nvSpPr>
            <p:spPr bwMode="gray">
              <a:xfrm>
                <a:off x="1908" y="3896"/>
                <a:ext cx="59" cy="19"/>
              </a:xfrm>
              <a:custGeom>
                <a:avLst/>
                <a:gdLst>
                  <a:gd name="T0" fmla="*/ 29 w 119"/>
                  <a:gd name="T1" fmla="*/ 1 h 39"/>
                  <a:gd name="T2" fmla="*/ 29 w 119"/>
                  <a:gd name="T3" fmla="*/ 4 h 39"/>
                  <a:gd name="T4" fmla="*/ 19 w 119"/>
                  <a:gd name="T5" fmla="*/ 9 h 39"/>
                  <a:gd name="T6" fmla="*/ 0 w 119"/>
                  <a:gd name="T7" fmla="*/ 9 h 39"/>
                  <a:gd name="T8" fmla="*/ 18 w 119"/>
                  <a:gd name="T9" fmla="*/ 0 h 39"/>
                  <a:gd name="T10" fmla="*/ 29 w 119"/>
                  <a:gd name="T11" fmla="*/ 0 h 39"/>
                  <a:gd name="T12" fmla="*/ 29 w 119"/>
                  <a:gd name="T13" fmla="*/ 1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9"/>
                  <a:gd name="T22" fmla="*/ 0 h 39"/>
                  <a:gd name="T23" fmla="*/ 119 w 119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9" h="39">
                    <a:moveTo>
                      <a:pt x="119" y="6"/>
                    </a:moveTo>
                    <a:lnTo>
                      <a:pt x="119" y="16"/>
                    </a:lnTo>
                    <a:lnTo>
                      <a:pt x="78" y="37"/>
                    </a:lnTo>
                    <a:lnTo>
                      <a:pt x="0" y="39"/>
                    </a:lnTo>
                    <a:lnTo>
                      <a:pt x="74" y="0"/>
                    </a:lnTo>
                    <a:lnTo>
                      <a:pt x="117" y="0"/>
                    </a:lnTo>
                    <a:lnTo>
                      <a:pt x="119" y="6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" name="Rectangle 6"/>
            <p:cNvSpPr/>
            <p:nvPr>
              <p:custDataLst>
                <p:tags r:id="rId66"/>
              </p:custDataLst>
            </p:nvPr>
          </p:nvSpPr>
          <p:spPr>
            <a:xfrm>
              <a:off x="9094278" y="1184400"/>
              <a:ext cx="515360" cy="326608"/>
            </a:xfrm>
            <a:prstGeom prst="rect">
              <a:avLst/>
            </a:prstGeom>
            <a:noFill/>
            <a:ln w="9525">
              <a:solidFill>
                <a:srgbClr val="B2B2B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fr-FR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0" name="takeaway_box"/>
          <p:cNvSpPr>
            <a:spLocks noChangeArrowheads="1"/>
          </p:cNvSpPr>
          <p:nvPr/>
        </p:nvSpPr>
        <p:spPr bwMode="gray">
          <a:xfrm>
            <a:off x="1982788" y="5776913"/>
            <a:ext cx="5942012" cy="531812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 type="none" w="lg" len="lg"/>
            <a:tailEnd type="none" w="lg" len="lg"/>
          </a:ln>
        </p:spPr>
        <p:txBody>
          <a:bodyPr anchor="ctr" anchorCtr="1"/>
          <a:lstStyle/>
          <a:p>
            <a:pPr algn="ctr"/>
            <a:r>
              <a:rPr lang="fr-FR" sz="16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Un potentiel encore sous-exploité par l'Europe</a:t>
            </a:r>
            <a:endParaRPr lang="fr-FR" sz="16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ColumnHeader"/>
          <p:cNvSpPr>
            <a:spLocks noChangeArrowheads="1"/>
          </p:cNvSpPr>
          <p:nvPr/>
        </p:nvSpPr>
        <p:spPr bwMode="gray">
          <a:xfrm>
            <a:off x="455613" y="1446295"/>
            <a:ext cx="8992799" cy="4308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Dépenses annuelles en </a:t>
            </a:r>
            <a:r>
              <a:rPr lang="fr-FR" sz="1600" b="1" dirty="0" err="1" smtClean="0">
                <a:solidFill>
                  <a:srgbClr val="DC6E00"/>
                </a:solidFill>
                <a:latin typeface="Arial" pitchFamily="34" charset="0"/>
                <a:cs typeface="Arial" pitchFamily="34" charset="0"/>
              </a:rPr>
              <a:t>ITO</a:t>
            </a:r>
            <a:r>
              <a:rPr lang="fr-FR" sz="1600" b="1" dirty="0" smtClean="0">
                <a:solidFill>
                  <a:srgbClr val="DC6E00"/>
                </a:solidFill>
                <a:latin typeface="Arial" pitchFamily="34" charset="0"/>
                <a:cs typeface="Arial" pitchFamily="34" charset="0"/>
              </a:rPr>
              <a:t> offshore</a:t>
            </a:r>
            <a:r>
              <a:rPr lang="fr-F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(2006 – 2016E)</a:t>
            </a:r>
            <a:endParaRPr lang="fr-FR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3"/>
          <p:cNvSpPr>
            <a:spLocks noChangeArrowheads="1"/>
          </p:cNvSpPr>
          <p:nvPr/>
        </p:nvSpPr>
        <p:spPr bwMode="gray">
          <a:xfrm>
            <a:off x="455613" y="6324600"/>
            <a:ext cx="8994775" cy="3286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fr-FR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Utilisation du taux de change historique moyen sur chaque année pour 2006 – 2013 et application du taux de change moyen du premier trimestre 2014 pour les estimations 2014, 2015 et 2016 </a:t>
            </a:r>
          </a:p>
          <a:p>
            <a:pPr>
              <a:lnSpc>
                <a:spcPct val="90000"/>
              </a:lnSpc>
            </a:pPr>
            <a:r>
              <a:rPr lang="fr-FR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 Taux de croissance annuel moyen</a:t>
            </a:r>
          </a:p>
          <a:p>
            <a:pPr>
              <a:lnSpc>
                <a:spcPct val="90000"/>
              </a:lnSpc>
            </a:pPr>
            <a:r>
              <a:rPr lang="fr-FR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Source: IDC 2013, </a:t>
            </a:r>
            <a:r>
              <a:rPr lang="fr-FR" sz="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Oanda</a:t>
            </a:r>
            <a:endParaRPr lang="fr-FR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1" name="Object 200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714500" y="2057400"/>
          <a:ext cx="7829635" cy="3048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6" name="Chart" r:id="rId71" imgW="7829635" imgH="3048090" progId="MSGraph.Chart.8">
                  <p:embed followColorScheme="full"/>
                </p:oleObj>
              </mc:Choice>
              <mc:Fallback>
                <p:oleObj name="Chart" r:id="rId71" imgW="7829635" imgH="3048090" progId="MSGraph.Chart.8">
                  <p:embed followColorScheme="full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2057400"/>
                        <a:ext cx="7829635" cy="30480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8" name="Straight Connector 197"/>
          <p:cNvCxnSpPr/>
          <p:nvPr>
            <p:custDataLst>
              <p:tags r:id="rId5"/>
            </p:custDataLst>
          </p:nvPr>
        </p:nvCxnSpPr>
        <p:spPr bwMode="gray">
          <a:xfrm flipV="1">
            <a:off x="2181226" y="3079750"/>
            <a:ext cx="4838700" cy="1000125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Placeholder 14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6873875" y="5080000"/>
            <a:ext cx="292100" cy="152400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C19D848-208F-4E05-8FE3-A1C7EB31A943}" type="datetime'''''''''''''2''''''''''01''''''''''''''''3'''''''''''''''">
              <a:rPr lang="fr-FR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2013</a:t>
            </a:fld>
            <a:endParaRPr lang="fr-FR" sz="1000" b="0">
              <a:latin typeface="Arial"/>
              <a:sym typeface="Arial"/>
            </a:endParaRPr>
          </a:p>
        </p:txBody>
      </p:sp>
      <p:sp>
        <p:nvSpPr>
          <p:cNvPr id="104" name="Text Placeholder 27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6924675" y="3200400"/>
            <a:ext cx="19050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0B07466-F2B8-40FC-A684-3D63C9343DCD}" type="datetime'''''''''''4''''''2'''''''''''''''''''''''''''''''''''''''''''">
              <a:rPr lang="en-US" sz="10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fr-FR" sz="1000">
              <a:sym typeface="+mn-lt"/>
            </a:endParaRPr>
          </a:p>
        </p:txBody>
      </p:sp>
      <p:sp>
        <p:nvSpPr>
          <p:cNvPr id="82" name="Text Placeholder 13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6183312" y="5080000"/>
            <a:ext cx="292100" cy="152400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46CEE71-2C87-4C25-B44B-C9CD40336058}" type="datetime'2''''''0''''''1''''''2'''''''''''''''''''''''''">
              <a:rPr lang="fr-FR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2012</a:t>
            </a:fld>
            <a:endParaRPr lang="fr-FR" sz="1000" b="0">
              <a:latin typeface="Arial"/>
              <a:sym typeface="Arial"/>
            </a:endParaRPr>
          </a:p>
        </p:txBody>
      </p:sp>
      <p:sp>
        <p:nvSpPr>
          <p:cNvPr id="125" name="Text Placeholder 44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6826250" y="4262437"/>
            <a:ext cx="388937" cy="3048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EF5A9D0-8B5B-4F38-BD8F-C18A4B4EFFB1}" type="datetime'''''''''''''3''''''''''''''0'''''''">
              <a:rPr lang="en-US" sz="1000" b="0" smtClean="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30</a:t>
            </a:fld>
            <a:r>
              <a:rPr lang="fr-FR" sz="1000" b="0" smtClean="0">
                <a:solidFill>
                  <a:schemeClr val="bg1"/>
                </a:solidFill>
                <a:sym typeface="+mn-lt"/>
              </a:rPr>
              <a:t/>
            </a:r>
            <a:br>
              <a:rPr lang="fr-FR" sz="1000" b="0" smtClean="0">
                <a:solidFill>
                  <a:schemeClr val="bg1"/>
                </a:solidFill>
                <a:sym typeface="+mn-lt"/>
              </a:rPr>
            </a:br>
            <a:r>
              <a:rPr lang="fr-FR" sz="1000" b="0" smtClean="0">
                <a:solidFill>
                  <a:schemeClr val="bg1"/>
                </a:solidFill>
                <a:sym typeface="+mn-lt"/>
              </a:rPr>
              <a:t>(</a:t>
            </a:r>
            <a:fld id="{9C283AF5-AE55-4ADD-BC51-63C6A604384D}" type="datetime'''''''''''7''''''''''''1''''''%'''''''''''''''''''''''''''''''">
              <a:rPr lang="fr-FR" sz="1000" b="0" smtClean="0">
                <a:solidFill>
                  <a:schemeClr val="bg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71%</a:t>
            </a:fld>
            <a:r>
              <a:rPr lang="fr-FR" sz="1000" b="0" smtClean="0">
                <a:solidFill>
                  <a:schemeClr val="bg1"/>
                </a:solidFill>
                <a:sym typeface="+mn-lt"/>
              </a:rPr>
              <a:t>)</a:t>
            </a:r>
            <a:endParaRPr lang="fr-FR" sz="1000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11" name="Text Placeholder 67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6826250" y="3505200"/>
            <a:ext cx="388937" cy="3048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B8146DE-1C4D-459A-AAA9-BF5081256720}" type="datetime'''''''''''''''''''''''1''''''''''''''''''''''''''1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11</a:t>
            </a:fld>
            <a:r>
              <a:rPr lang="fr-FR" sz="1000" b="0" smtClean="0">
                <a:sym typeface="+mn-lt"/>
              </a:rPr>
              <a:t/>
            </a:r>
            <a:br>
              <a:rPr lang="fr-FR" sz="1000" b="0" smtClean="0">
                <a:sym typeface="+mn-lt"/>
              </a:rPr>
            </a:br>
            <a:r>
              <a:rPr lang="fr-FR" sz="1000" b="0" smtClean="0">
                <a:sym typeface="+mn-lt"/>
              </a:rPr>
              <a:t>(</a:t>
            </a:r>
            <a:fld id="{65FEF314-B254-4B0A-AB61-75A3FB2074F1}" type="datetime'''''''''2''''''''''7''''''''''''''''''''''''''''''''''''''%'''">
              <a:rPr lang="fr-FR" sz="1000" b="0" smtClean="0"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27%</a:t>
            </a:fld>
            <a:r>
              <a:rPr lang="fr-FR" sz="1000" b="0" smtClean="0">
                <a:sym typeface="+mn-lt"/>
              </a:rPr>
              <a:t>)</a:t>
            </a:r>
            <a:endParaRPr lang="fr-FR" sz="1000" b="0">
              <a:sym typeface="+mn-lt"/>
            </a:endParaRPr>
          </a:p>
        </p:txBody>
      </p:sp>
      <p:sp>
        <p:nvSpPr>
          <p:cNvPr id="111" name="Text Placeholder 34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6959600" y="3352800"/>
            <a:ext cx="120650" cy="152400"/>
          </a:xfrm>
          <a:prstGeom prst="rect">
            <a:avLst/>
          </a:prstGeom>
          <a:solidFill>
            <a:srgbClr val="D2E0E6"/>
          </a:solidFill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347E92A-9B97-48C0-9867-451A1BCC1D65}" type="datetime'''''''''''''''''''''''1''''''''''''''''''''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 sz="1000" b="0">
              <a:sym typeface="+mn-lt"/>
            </a:endParaRPr>
          </a:p>
        </p:txBody>
      </p:sp>
      <p:sp>
        <p:nvSpPr>
          <p:cNvPr id="103" name="Text Placeholder 26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6234112" y="3371850"/>
            <a:ext cx="19050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5BFB8E1-A2F8-4E64-A9A4-1E518053BA7D}" type="datetime'''''''''''''''''''''3''''''7'''''''''''''''''''">
              <a:rPr lang="en-US" sz="10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fr-FR" sz="1000">
              <a:sym typeface="+mn-lt"/>
            </a:endParaRPr>
          </a:p>
        </p:txBody>
      </p:sp>
      <p:sp>
        <p:nvSpPr>
          <p:cNvPr id="124" name="Text Placeholder 43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6135687" y="4324350"/>
            <a:ext cx="388937" cy="3048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5CE0ACC-0E82-4257-BC12-8FADFB93680D}" type="datetime'''''''''2''6'''''''''''''''''''''''''''''''''''''''''''''''">
              <a:rPr lang="en-US" sz="1000" b="0" smtClean="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26</a:t>
            </a:fld>
            <a:r>
              <a:rPr lang="fr-FR" sz="1000" b="0" smtClean="0">
                <a:solidFill>
                  <a:schemeClr val="bg1"/>
                </a:solidFill>
                <a:sym typeface="+mn-lt"/>
              </a:rPr>
              <a:t/>
            </a:r>
            <a:br>
              <a:rPr lang="fr-FR" sz="1000" b="0" smtClean="0">
                <a:solidFill>
                  <a:schemeClr val="bg1"/>
                </a:solidFill>
                <a:sym typeface="+mn-lt"/>
              </a:rPr>
            </a:br>
            <a:r>
              <a:rPr lang="fr-FR" sz="1000" b="0" smtClean="0">
                <a:solidFill>
                  <a:schemeClr val="bg1"/>
                </a:solidFill>
                <a:sym typeface="+mn-lt"/>
              </a:rPr>
              <a:t>(</a:t>
            </a:r>
            <a:fld id="{EBB0EADF-333E-4F3E-A4F3-FD34232913AF}" type="datetime'''''''7''0''''''''''''''''''''''''''''''''''''''''''''''%'''''">
              <a:rPr lang="fr-FR" sz="1000" b="0" smtClean="0">
                <a:solidFill>
                  <a:schemeClr val="bg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70%</a:t>
            </a:fld>
            <a:r>
              <a:rPr lang="fr-FR" sz="1000" b="0" smtClean="0">
                <a:solidFill>
                  <a:schemeClr val="bg1"/>
                </a:solidFill>
                <a:sym typeface="+mn-lt"/>
              </a:rPr>
              <a:t>)</a:t>
            </a:r>
            <a:endParaRPr lang="fr-FR" sz="1000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10" name="Text Placeholder 66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6027737" y="3652837"/>
            <a:ext cx="388937" cy="304800"/>
          </a:xfrm>
          <a:prstGeom prst="rect">
            <a:avLst/>
          </a:prstGeom>
          <a:solidFill>
            <a:srgbClr val="96CCEE"/>
          </a:solidFill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72338FE-AA36-46F3-8D92-984925B8458B}" type="datetime'''''1''''''0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10</a:t>
            </a:fld>
            <a:r>
              <a:rPr lang="fr-FR" sz="1000" b="0" smtClean="0">
                <a:sym typeface="+mn-lt"/>
              </a:rPr>
              <a:t/>
            </a:r>
            <a:br>
              <a:rPr lang="fr-FR" sz="1000" b="0" smtClean="0">
                <a:sym typeface="+mn-lt"/>
              </a:rPr>
            </a:br>
            <a:r>
              <a:rPr lang="fr-FR" sz="1000" b="0" smtClean="0">
                <a:sym typeface="+mn-lt"/>
              </a:rPr>
              <a:t>(</a:t>
            </a:r>
            <a:fld id="{C2E33514-D6CF-474E-9FE6-0E6CE6601265}" type="datetime'''''''''''''''''''''''''''2''''''''''''''''''7%'''''''">
              <a:rPr lang="fr-FR" sz="1000" b="0" smtClean="0"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27%</a:t>
            </a:fld>
            <a:r>
              <a:rPr lang="fr-FR" sz="1000" b="0" smtClean="0">
                <a:sym typeface="+mn-lt"/>
              </a:rPr>
              <a:t>)</a:t>
            </a:r>
            <a:endParaRPr lang="fr-FR" sz="1000" b="0">
              <a:sym typeface="+mn-lt"/>
            </a:endParaRPr>
          </a:p>
        </p:txBody>
      </p:sp>
      <p:sp>
        <p:nvSpPr>
          <p:cNvPr id="138" name="Text Placeholder 19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6375400" y="3524250"/>
            <a:ext cx="120650" cy="152400"/>
          </a:xfrm>
          <a:prstGeom prst="rect">
            <a:avLst/>
          </a:prstGeom>
          <a:solidFill>
            <a:srgbClr val="D2E0E6"/>
          </a:solidFill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676A36C-1367-466B-A6F2-1011A9A3F956}" type="datetime'''1'''''''">
              <a:rPr lang="en-US" sz="1000" b="0" smtClean="0">
                <a:latin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 sz="1000" b="0">
              <a:latin typeface="Arial"/>
              <a:sym typeface="Arial"/>
            </a:endParaRPr>
          </a:p>
        </p:txBody>
      </p:sp>
      <p:sp>
        <p:nvSpPr>
          <p:cNvPr id="81" name="Text Placeholder 12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5492750" y="5080000"/>
            <a:ext cx="292100" cy="152400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1067973-C09A-4FCA-B10C-BEB175025D16}" type="datetime'''''''''''''''''''20''''''''''''''''''1''''1'''''''''''''''''">
              <a:rPr lang="fr-FR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2011</a:t>
            </a:fld>
            <a:endParaRPr lang="fr-FR" sz="1000" b="0">
              <a:latin typeface="Arial"/>
              <a:sym typeface="Arial"/>
            </a:endParaRPr>
          </a:p>
        </p:txBody>
      </p:sp>
      <p:sp>
        <p:nvSpPr>
          <p:cNvPr id="102" name="Text Placeholder 25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5543550" y="3652837"/>
            <a:ext cx="19050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FAA2D75-45A8-4876-BA45-A26EB9CBC80F}" type="datetime'''''''''''''''''''3''''''''''''0'''''''''''''''''''''">
              <a:rPr lang="en-US" sz="10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fr-FR" sz="1000">
              <a:sym typeface="+mn-lt"/>
            </a:endParaRPr>
          </a:p>
        </p:txBody>
      </p:sp>
      <p:sp>
        <p:nvSpPr>
          <p:cNvPr id="123" name="Text Placeholder 42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5445125" y="4429125"/>
            <a:ext cx="388937" cy="3048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0A7494A-7DFF-4D5F-A7D3-FE19B50C2C52}" type="datetime'''''''''''2''''''1'''">
              <a:rPr lang="en-US" sz="1000" b="0" smtClean="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21</a:t>
            </a:fld>
            <a:r>
              <a:rPr lang="fr-FR" sz="1000" b="0" smtClean="0">
                <a:solidFill>
                  <a:schemeClr val="bg1"/>
                </a:solidFill>
                <a:sym typeface="+mn-lt"/>
              </a:rPr>
              <a:t/>
            </a:r>
            <a:br>
              <a:rPr lang="fr-FR" sz="1000" b="0" smtClean="0">
                <a:solidFill>
                  <a:schemeClr val="bg1"/>
                </a:solidFill>
                <a:sym typeface="+mn-lt"/>
              </a:rPr>
            </a:br>
            <a:r>
              <a:rPr lang="fr-FR" sz="1000" b="0" smtClean="0">
                <a:solidFill>
                  <a:schemeClr val="bg1"/>
                </a:solidFill>
                <a:sym typeface="+mn-lt"/>
              </a:rPr>
              <a:t>(</a:t>
            </a:r>
            <a:fld id="{07BA4B19-1BFE-41B0-A4B1-963AFFC36458}" type="datetime'''''''''''''''''''6''''''9''''''''''''''''''''''''''''''%'''">
              <a:rPr lang="fr-FR" sz="1000" b="0" smtClean="0">
                <a:solidFill>
                  <a:schemeClr val="bg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69%</a:t>
            </a:fld>
            <a:r>
              <a:rPr lang="fr-FR" sz="1000" b="0" smtClean="0">
                <a:solidFill>
                  <a:schemeClr val="bg1"/>
                </a:solidFill>
                <a:sym typeface="+mn-lt"/>
              </a:rPr>
              <a:t>)</a:t>
            </a:r>
            <a:endParaRPr lang="fr-FR" sz="1000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09" name="Text Placeholder 65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5335587" y="3895725"/>
            <a:ext cx="388937" cy="304800"/>
          </a:xfrm>
          <a:prstGeom prst="rect">
            <a:avLst/>
          </a:prstGeom>
          <a:solidFill>
            <a:srgbClr val="96CCEE"/>
          </a:solidFill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B5D17B1-E518-4FD6-88E7-20FEBBBD29F2}" type="datetime'''''8''''''''''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8</a:t>
            </a:fld>
            <a:r>
              <a:rPr lang="fr-FR" sz="1000" b="0" smtClean="0">
                <a:sym typeface="+mn-lt"/>
              </a:rPr>
              <a:t/>
            </a:r>
            <a:br>
              <a:rPr lang="fr-FR" sz="1000" b="0" smtClean="0">
                <a:sym typeface="+mn-lt"/>
              </a:rPr>
            </a:br>
            <a:r>
              <a:rPr lang="fr-FR" sz="1000" b="0" smtClean="0">
                <a:sym typeface="+mn-lt"/>
              </a:rPr>
              <a:t>(</a:t>
            </a:r>
            <a:fld id="{A41F096A-E648-4EAA-90BA-D3550A4276B3}" type="datetime'''''''''''2''''''''''''''''''''''''''8''''''''''''''%'''''">
              <a:rPr lang="fr-FR" sz="1000" b="0" smtClean="0"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28%</a:t>
            </a:fld>
            <a:r>
              <a:rPr lang="fr-FR" sz="1000" b="0" smtClean="0">
                <a:sym typeface="+mn-lt"/>
              </a:rPr>
              <a:t>)</a:t>
            </a:r>
            <a:endParaRPr lang="fr-FR" sz="1000" b="0">
              <a:sym typeface="+mn-lt"/>
            </a:endParaRPr>
          </a:p>
        </p:txBody>
      </p:sp>
      <p:sp>
        <p:nvSpPr>
          <p:cNvPr id="140" name="Text Placeholder 20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5688012" y="3805237"/>
            <a:ext cx="120650" cy="152400"/>
          </a:xfrm>
          <a:prstGeom prst="rect">
            <a:avLst/>
          </a:prstGeom>
          <a:solidFill>
            <a:srgbClr val="D2E0E6"/>
          </a:solidFill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47797E8-86DB-4E43-B35D-08919FD12590}" type="datetime'''''''''''''1'''''''''''''''''">
              <a:rPr lang="en-US" sz="1000" b="0" smtClean="0">
                <a:latin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 sz="1000" b="0">
              <a:latin typeface="Arial"/>
              <a:sym typeface="Arial"/>
            </a:endParaRPr>
          </a:p>
        </p:txBody>
      </p:sp>
      <p:sp>
        <p:nvSpPr>
          <p:cNvPr id="80" name="Text Placeholder 11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4802187" y="5080000"/>
            <a:ext cx="292100" cy="152400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D16C228-3D36-46B1-968C-E31198A400B6}" type="datetime'''''''''''''''''2010'''''''''''''''''''''''''''''''''">
              <a:rPr lang="fr-FR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2010</a:t>
            </a:fld>
            <a:endParaRPr lang="fr-FR" sz="1000" b="0">
              <a:latin typeface="Arial"/>
              <a:sym typeface="Arial"/>
            </a:endParaRPr>
          </a:p>
        </p:txBody>
      </p:sp>
      <p:sp>
        <p:nvSpPr>
          <p:cNvPr id="101" name="Text Placeholder 24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4852987" y="3795712"/>
            <a:ext cx="19050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23E2166-84A2-461D-A8DB-EE7FAC18F724}" type="datetime'''''''''''''''''''2''''''''''''''''''''''''''''''''''''''6'''">
              <a:rPr lang="en-US" sz="10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fr-FR" sz="1000">
              <a:sym typeface="+mn-lt"/>
            </a:endParaRPr>
          </a:p>
        </p:txBody>
      </p:sp>
      <p:sp>
        <p:nvSpPr>
          <p:cNvPr id="122" name="Text Placeholder 41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4754562" y="4476750"/>
            <a:ext cx="388937" cy="3048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08443B8-CF45-470C-8FBD-C0A1CA9BAD6F}" type="datetime'''''''''''''''''''''''''''1''''''''8'''''">
              <a:rPr lang="en-US" sz="1000" b="0" smtClean="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18</a:t>
            </a:fld>
            <a:r>
              <a:rPr lang="fr-FR" sz="1000" b="0" smtClean="0">
                <a:solidFill>
                  <a:schemeClr val="bg1"/>
                </a:solidFill>
                <a:sym typeface="+mn-lt"/>
              </a:rPr>
              <a:t/>
            </a:r>
            <a:br>
              <a:rPr lang="fr-FR" sz="1000" b="0" smtClean="0">
                <a:solidFill>
                  <a:schemeClr val="bg1"/>
                </a:solidFill>
                <a:sym typeface="+mn-lt"/>
              </a:rPr>
            </a:br>
            <a:r>
              <a:rPr lang="fr-FR" sz="1000" b="0" smtClean="0">
                <a:solidFill>
                  <a:schemeClr val="bg1"/>
                </a:solidFill>
                <a:sym typeface="+mn-lt"/>
              </a:rPr>
              <a:t>(</a:t>
            </a:r>
            <a:fld id="{F36149B0-889E-4AC6-A569-509F1BD5EF27}" type="datetime'''''''''''7''''''0''''''''''''''''%'''''''">
              <a:rPr lang="fr-FR" sz="1000" b="0" smtClean="0">
                <a:solidFill>
                  <a:schemeClr val="bg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70%</a:t>
            </a:fld>
            <a:r>
              <a:rPr lang="fr-FR" sz="1000" b="0" smtClean="0">
                <a:solidFill>
                  <a:schemeClr val="bg1"/>
                </a:solidFill>
                <a:sym typeface="+mn-lt"/>
              </a:rPr>
              <a:t>)</a:t>
            </a:r>
            <a:endParaRPr lang="fr-FR" sz="1000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08" name="Text Placeholder 64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4646612" y="4014787"/>
            <a:ext cx="388937" cy="304800"/>
          </a:xfrm>
          <a:prstGeom prst="rect">
            <a:avLst/>
          </a:prstGeom>
          <a:solidFill>
            <a:srgbClr val="96CCEE"/>
          </a:solidFill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39D6EFD-175E-41C5-8F10-7893DEDF1FAE}" type="datetime'''''''''''''''''''''''''''''7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7</a:t>
            </a:fld>
            <a:r>
              <a:rPr lang="fr-FR" sz="1000" b="0" smtClean="0">
                <a:sym typeface="+mn-lt"/>
              </a:rPr>
              <a:t/>
            </a:r>
            <a:br>
              <a:rPr lang="fr-FR" sz="1000" b="0" smtClean="0">
                <a:sym typeface="+mn-lt"/>
              </a:rPr>
            </a:br>
            <a:r>
              <a:rPr lang="fr-FR" sz="1000" b="0" smtClean="0">
                <a:sym typeface="+mn-lt"/>
              </a:rPr>
              <a:t>(</a:t>
            </a:r>
            <a:fld id="{8CAEBA61-FDD8-4AF3-A54A-F6A1048FC0F2}" type="datetime'2''8''''''''''''''''%'''''''''''''''''''''''''''''''''''''''">
              <a:rPr lang="fr-FR" sz="1000" b="0" smtClean="0"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28%</a:t>
            </a:fld>
            <a:r>
              <a:rPr lang="fr-FR" sz="1000" b="0" smtClean="0">
                <a:sym typeface="+mn-lt"/>
              </a:rPr>
              <a:t>)</a:t>
            </a:r>
            <a:endParaRPr lang="fr-FR" sz="1000" b="0">
              <a:sym typeface="+mn-lt"/>
            </a:endParaRPr>
          </a:p>
        </p:txBody>
      </p:sp>
      <p:sp>
        <p:nvSpPr>
          <p:cNvPr id="225" name="Text Placeholder 127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4994275" y="3948112"/>
            <a:ext cx="120650" cy="152400"/>
          </a:xfrm>
          <a:prstGeom prst="rect">
            <a:avLst/>
          </a:prstGeom>
          <a:solidFill>
            <a:srgbClr val="D2E0E6"/>
          </a:solidFill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BBE70D5-74E3-4243-B2CE-F23153233D6C}" type="datetime'''''''''''''''''''''''1'''''''''">
              <a:rPr lang="fr-FR" sz="1000" b="0" smtClean="0">
                <a:latin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 sz="1000" b="0">
              <a:latin typeface="Arial"/>
              <a:sym typeface="Arial"/>
            </a:endParaRPr>
          </a:p>
        </p:txBody>
      </p:sp>
      <p:sp>
        <p:nvSpPr>
          <p:cNvPr id="79" name="Text Placeholder 10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4111625" y="5080000"/>
            <a:ext cx="292100" cy="152400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2899890-44A2-4D38-BF44-656E13E78E0B}" type="datetime'''''2''''''''''0''''''''''0''''''9'''''''''">
              <a:rPr lang="fr-FR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2009</a:t>
            </a:fld>
            <a:endParaRPr lang="fr-FR" sz="1000" b="0">
              <a:latin typeface="Arial"/>
              <a:sym typeface="Arial"/>
            </a:endParaRPr>
          </a:p>
        </p:txBody>
      </p:sp>
      <p:sp>
        <p:nvSpPr>
          <p:cNvPr id="100" name="Text Placeholder 23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4162425" y="3962400"/>
            <a:ext cx="19050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A441F5C-D7EB-4A66-8166-B52E8A0CC7A9}" type="datetime'''''''''''''''''''''''''''''''2''''''''''''''''''1'''''">
              <a:rPr lang="en-US" sz="10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fr-FR" sz="1000">
              <a:sym typeface="+mn-lt"/>
            </a:endParaRPr>
          </a:p>
        </p:txBody>
      </p:sp>
      <p:sp>
        <p:nvSpPr>
          <p:cNvPr id="121" name="Text Placeholder 40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4064000" y="4538662"/>
            <a:ext cx="388937" cy="3048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C1F4ADB-4852-4BA3-B113-B01272111518}" type="datetime'1''5'''''''''''''''''''''''">
              <a:rPr lang="en-US" sz="1000" b="0" smtClean="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15</a:t>
            </a:fld>
            <a:r>
              <a:rPr lang="fr-FR" sz="1000" b="0" smtClean="0">
                <a:solidFill>
                  <a:schemeClr val="bg1"/>
                </a:solidFill>
                <a:sym typeface="+mn-lt"/>
              </a:rPr>
              <a:t/>
            </a:r>
            <a:br>
              <a:rPr lang="fr-FR" sz="1000" b="0" smtClean="0">
                <a:solidFill>
                  <a:schemeClr val="bg1"/>
                </a:solidFill>
                <a:sym typeface="+mn-lt"/>
              </a:rPr>
            </a:br>
            <a:r>
              <a:rPr lang="fr-FR" sz="1000" b="0" smtClean="0">
                <a:solidFill>
                  <a:schemeClr val="bg1"/>
                </a:solidFill>
                <a:sym typeface="+mn-lt"/>
              </a:rPr>
              <a:t>(</a:t>
            </a:r>
            <a:fld id="{AAB04124-C99B-41A2-851D-7BF857D97AFD}" type="datetime'7''''''''''0''''''''''''''''''''%'''''''''''">
              <a:rPr lang="fr-FR" sz="1000" b="0" smtClean="0">
                <a:solidFill>
                  <a:schemeClr val="bg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70%</a:t>
            </a:fld>
            <a:r>
              <a:rPr lang="fr-FR" sz="1000" b="0" smtClean="0">
                <a:solidFill>
                  <a:schemeClr val="bg1"/>
                </a:solidFill>
                <a:sym typeface="+mn-lt"/>
              </a:rPr>
              <a:t>)</a:t>
            </a:r>
            <a:endParaRPr lang="fr-FR" sz="1000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07" name="Text Placeholder 63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3954462" y="4157662"/>
            <a:ext cx="388937" cy="304800"/>
          </a:xfrm>
          <a:prstGeom prst="rect">
            <a:avLst/>
          </a:prstGeom>
          <a:solidFill>
            <a:srgbClr val="96CCEE"/>
          </a:solidFill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58E2E50-213C-4926-906B-D1755FEC10D2}" type="datetime'''''''''6''''''''''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6</a:t>
            </a:fld>
            <a:r>
              <a:rPr lang="fr-FR" sz="1000" b="0" smtClean="0">
                <a:sym typeface="+mn-lt"/>
              </a:rPr>
              <a:t/>
            </a:r>
            <a:br>
              <a:rPr lang="fr-FR" sz="1000" b="0" smtClean="0">
                <a:sym typeface="+mn-lt"/>
              </a:rPr>
            </a:br>
            <a:r>
              <a:rPr lang="fr-FR" sz="1000" b="0" smtClean="0">
                <a:sym typeface="+mn-lt"/>
              </a:rPr>
              <a:t>(</a:t>
            </a:r>
            <a:fld id="{2FAA941B-0AEE-402B-BF82-81E5814ECCB8}" type="datetime'''''''''''''''''''''''''''2''''''''''8''''''''''''''''''%'">
              <a:rPr lang="fr-FR" sz="1000" b="0" smtClean="0"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28%</a:t>
            </a:fld>
            <a:r>
              <a:rPr lang="fr-FR" sz="1000" b="0" smtClean="0">
                <a:sym typeface="+mn-lt"/>
              </a:rPr>
              <a:t>)</a:t>
            </a:r>
            <a:endParaRPr lang="fr-FR" sz="1000" b="0">
              <a:sym typeface="+mn-lt"/>
            </a:endParaRPr>
          </a:p>
        </p:txBody>
      </p:sp>
      <p:sp>
        <p:nvSpPr>
          <p:cNvPr id="223" name="Text Placeholder 126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4306887" y="4114800"/>
            <a:ext cx="120650" cy="152400"/>
          </a:xfrm>
          <a:prstGeom prst="rect">
            <a:avLst/>
          </a:prstGeom>
          <a:solidFill>
            <a:srgbClr val="D2E0E6"/>
          </a:solidFill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A27792B-B44B-47A3-AEA7-C69CA413DE62}" type="datetime'''''''''''''''1'''''''''''''''''''''''''''''''''''">
              <a:rPr lang="fr-FR" sz="1000" b="0" smtClean="0">
                <a:latin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 sz="1000" b="0">
              <a:latin typeface="Arial"/>
              <a:sym typeface="Arial"/>
            </a:endParaRPr>
          </a:p>
        </p:txBody>
      </p:sp>
      <p:sp>
        <p:nvSpPr>
          <p:cNvPr id="75" name="Text Placeholder 6"/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3416300" y="5080000"/>
            <a:ext cx="292100" cy="152400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E5CFD0A-5510-4C16-9E6E-8CBF8756F0EC}" type="datetime'''''''''''''''''''''''''''''''2''0''''''0''''''8'''''''''''">
              <a:rPr lang="fr-FR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2008</a:t>
            </a:fld>
            <a:endParaRPr lang="fr-FR" sz="1000" b="0">
              <a:sym typeface="+mn-lt"/>
            </a:endParaRPr>
          </a:p>
        </p:txBody>
      </p:sp>
      <p:sp>
        <p:nvSpPr>
          <p:cNvPr id="99" name="Text Placeholder 22"/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3467100" y="4038600"/>
            <a:ext cx="19050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412F500-2878-455B-ABBD-6EFFD53BA355}" type="datetime'''''''2''''''''''''''''''''''''''''''''''''''''''''''''''''0'">
              <a:rPr lang="en-US" sz="10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fr-FR" sz="1000">
              <a:sym typeface="+mn-lt"/>
            </a:endParaRPr>
          </a:p>
        </p:txBody>
      </p:sp>
      <p:sp>
        <p:nvSpPr>
          <p:cNvPr id="120" name="Text Placeholder 39"/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3368675" y="4552950"/>
            <a:ext cx="388937" cy="3048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57B8076-575F-4637-BF66-EDCE0833689B}" type="datetime'''''''''''''''''1''''''''''''''''4'''''''''">
              <a:rPr lang="en-US" sz="1000" b="0" smtClean="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14</a:t>
            </a:fld>
            <a:r>
              <a:rPr lang="fr-FR" sz="1000" b="0" smtClean="0">
                <a:solidFill>
                  <a:schemeClr val="bg1"/>
                </a:solidFill>
                <a:sym typeface="+mn-lt"/>
              </a:rPr>
              <a:t/>
            </a:r>
            <a:br>
              <a:rPr lang="fr-FR" sz="1000" b="0" smtClean="0">
                <a:solidFill>
                  <a:schemeClr val="bg1"/>
                </a:solidFill>
                <a:sym typeface="+mn-lt"/>
              </a:rPr>
            </a:br>
            <a:r>
              <a:rPr lang="fr-FR" sz="1000" b="0" smtClean="0">
                <a:solidFill>
                  <a:schemeClr val="bg1"/>
                </a:solidFill>
                <a:sym typeface="+mn-lt"/>
              </a:rPr>
              <a:t>(</a:t>
            </a:r>
            <a:fld id="{9D92456B-EBEF-4CA4-A995-D9378E9C8425}" type="datetime'''''''''''''''''''7''0''''''''''''''''''''''''''%'">
              <a:rPr lang="fr-FR" sz="1000" b="0" smtClean="0">
                <a:solidFill>
                  <a:schemeClr val="bg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70%</a:t>
            </a:fld>
            <a:r>
              <a:rPr lang="fr-FR" sz="1000" b="0" smtClean="0">
                <a:solidFill>
                  <a:schemeClr val="bg1"/>
                </a:solidFill>
                <a:sym typeface="+mn-lt"/>
              </a:rPr>
              <a:t>)</a:t>
            </a:r>
            <a:endParaRPr lang="fr-FR" sz="1000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06" name="Text Placeholder 62"/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3368675" y="4191000"/>
            <a:ext cx="388937" cy="304800"/>
          </a:xfrm>
          <a:prstGeom prst="rect">
            <a:avLst/>
          </a:prstGeom>
          <a:solidFill>
            <a:srgbClr val="96CCEE"/>
          </a:solidFill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F1640B7-FE25-48BB-9341-D6A604B43D7C}" type="datetime'''5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5</a:t>
            </a:fld>
            <a:r>
              <a:rPr lang="fr-FR" sz="1000" b="0" smtClean="0">
                <a:sym typeface="+mn-lt"/>
              </a:rPr>
              <a:t/>
            </a:r>
            <a:br>
              <a:rPr lang="fr-FR" sz="1000" b="0" smtClean="0">
                <a:sym typeface="+mn-lt"/>
              </a:rPr>
            </a:br>
            <a:r>
              <a:rPr lang="fr-FR" sz="1000" b="0" smtClean="0">
                <a:sym typeface="+mn-lt"/>
              </a:rPr>
              <a:t>(</a:t>
            </a:r>
            <a:fld id="{3C2C2A48-2FA3-4C43-B873-FF0CE6B0BFA5}" type="datetime'''2''''7''''''''''''''''''''%'''''">
              <a:rPr lang="fr-FR" sz="1000" b="0" smtClean="0"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27%</a:t>
            </a:fld>
            <a:r>
              <a:rPr lang="fr-FR" sz="1000" b="0" smtClean="0">
                <a:sym typeface="+mn-lt"/>
              </a:rPr>
              <a:t>)</a:t>
            </a:r>
            <a:endParaRPr lang="fr-FR" sz="1000" b="0">
              <a:sym typeface="+mn-lt"/>
            </a:endParaRPr>
          </a:p>
        </p:txBody>
      </p:sp>
      <p:sp>
        <p:nvSpPr>
          <p:cNvPr id="74" name="Text Placeholder 5"/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2725737" y="5080000"/>
            <a:ext cx="292100" cy="152400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252443E-A992-428A-9D50-E22FBFA63164}" type="datetime'''2''''''''0''''0''''''''''''7'''">
              <a:rPr lang="fr-FR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2007</a:t>
            </a:fld>
            <a:endParaRPr lang="fr-FR" sz="1000" b="0">
              <a:sym typeface="+mn-lt"/>
            </a:endParaRPr>
          </a:p>
        </p:txBody>
      </p:sp>
      <p:sp>
        <p:nvSpPr>
          <p:cNvPr id="98" name="Text Placeholder 21"/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2776537" y="4100512"/>
            <a:ext cx="19050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A21D44E-A9EE-4552-8B2F-F3DA5CD9A4F8}" type="datetime'''1''''''''''8'''''''''''''''''''''''''''''''">
              <a:rPr lang="en-US" sz="10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fr-FR" sz="1000">
              <a:sym typeface="+mn-lt"/>
            </a:endParaRPr>
          </a:p>
        </p:txBody>
      </p:sp>
      <p:sp>
        <p:nvSpPr>
          <p:cNvPr id="119" name="Text Placeholder 38"/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2678112" y="4576762"/>
            <a:ext cx="388937" cy="3048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71C0BC6-D474-4D30-B316-1DE94A73076D}" type="datetime'''''''''''''''''''''''''''''''1''''3'">
              <a:rPr lang="en-US" sz="1000" b="0" smtClean="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13</a:t>
            </a:fld>
            <a:r>
              <a:rPr lang="fr-FR" sz="1000" b="0" smtClean="0">
                <a:solidFill>
                  <a:schemeClr val="bg1"/>
                </a:solidFill>
                <a:sym typeface="+mn-lt"/>
              </a:rPr>
              <a:t/>
            </a:r>
            <a:br>
              <a:rPr lang="fr-FR" sz="1000" b="0" smtClean="0">
                <a:solidFill>
                  <a:schemeClr val="bg1"/>
                </a:solidFill>
                <a:sym typeface="+mn-lt"/>
              </a:rPr>
            </a:br>
            <a:r>
              <a:rPr lang="fr-FR" sz="1000" b="0" smtClean="0">
                <a:solidFill>
                  <a:schemeClr val="bg1"/>
                </a:solidFill>
                <a:sym typeface="+mn-lt"/>
              </a:rPr>
              <a:t>(</a:t>
            </a:r>
            <a:fld id="{5E48F244-B591-47DD-99AD-453A09CB7981}" type="datetime'''''7''''''''''''''''''''''1''''''''''''''''%'">
              <a:rPr lang="fr-FR" sz="1000" b="0" smtClean="0">
                <a:solidFill>
                  <a:schemeClr val="bg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71%</a:t>
            </a:fld>
            <a:r>
              <a:rPr lang="fr-FR" sz="1000" b="0" smtClean="0">
                <a:solidFill>
                  <a:schemeClr val="bg1"/>
                </a:solidFill>
                <a:sym typeface="+mn-lt"/>
              </a:rPr>
              <a:t>)</a:t>
            </a:r>
            <a:endParaRPr lang="fr-FR" sz="1000" b="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05" name="Text Placeholder 61"/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2678112" y="4252912"/>
            <a:ext cx="388937" cy="304800"/>
          </a:xfrm>
          <a:prstGeom prst="rect">
            <a:avLst/>
          </a:prstGeom>
          <a:solidFill>
            <a:srgbClr val="96CCEE"/>
          </a:solidFill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E3AC84D-5575-494A-AAE3-0D3C0C955037}" type="datetime'''''''''''''5''''''''''''''''''''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5</a:t>
            </a:fld>
            <a:r>
              <a:rPr lang="fr-FR" sz="1000" b="0" smtClean="0">
                <a:sym typeface="+mn-lt"/>
              </a:rPr>
              <a:t/>
            </a:r>
            <a:br>
              <a:rPr lang="fr-FR" sz="1000" b="0" smtClean="0">
                <a:sym typeface="+mn-lt"/>
              </a:rPr>
            </a:br>
            <a:r>
              <a:rPr lang="fr-FR" sz="1000" b="0" smtClean="0">
                <a:sym typeface="+mn-lt"/>
              </a:rPr>
              <a:t>(</a:t>
            </a:r>
            <a:fld id="{81FBE4F4-9D9E-49A8-826B-67FC20A85040}" type="datetime'''''''''''''''2''''''''''''''''''''''7''''''''''''''''%'''''">
              <a:rPr lang="fr-FR" sz="1000" b="0" smtClean="0"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27%</a:t>
            </a:fld>
            <a:r>
              <a:rPr lang="fr-FR" sz="1000" b="0" smtClean="0">
                <a:sym typeface="+mn-lt"/>
              </a:rPr>
              <a:t>)</a:t>
            </a:r>
            <a:endParaRPr lang="fr-FR" sz="1000" b="0" dirty="0">
              <a:sym typeface="+mn-lt"/>
            </a:endParaRPr>
          </a:p>
        </p:txBody>
      </p:sp>
      <p:sp>
        <p:nvSpPr>
          <p:cNvPr id="73" name="Text Placeholder 4"/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2035175" y="5080000"/>
            <a:ext cx="292100" cy="152400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5BC150E-E662-4F9E-8B97-A6B3D72645CC}" type="datetime'2''''006'">
              <a:rPr lang="fr-FR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2006</a:t>
            </a:fld>
            <a:endParaRPr lang="fr-FR" sz="1000" b="0">
              <a:sym typeface="+mn-lt"/>
            </a:endParaRPr>
          </a:p>
        </p:txBody>
      </p:sp>
      <p:sp>
        <p:nvSpPr>
          <p:cNvPr id="97" name="Text Placeholder 20"/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2085975" y="4181475"/>
            <a:ext cx="19050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8319BAA-8514-43F6-93DA-7672B00E477D}" type="datetime'''1''''''''''''''''''''''''''''5'''''''">
              <a:rPr lang="en-US" sz="10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fr-FR" sz="1000" dirty="0">
              <a:sym typeface="+mn-lt"/>
            </a:endParaRPr>
          </a:p>
        </p:txBody>
      </p:sp>
      <p:sp>
        <p:nvSpPr>
          <p:cNvPr id="118" name="Text Placeholder 37"/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1878012" y="4605337"/>
            <a:ext cx="388937" cy="304800"/>
          </a:xfrm>
          <a:prstGeom prst="rect">
            <a:avLst/>
          </a:prstGeom>
          <a:solidFill>
            <a:srgbClr val="1F81BF"/>
          </a:solidFill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86C0249-2CCB-4D4B-AC9B-B2D3CBB55542}" type="datetime'''''''''''''''''''''''''''''1''''''''''''''''''''''1'''''''">
              <a:rPr lang="en-US" sz="1000" b="0" smtClean="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11</a:t>
            </a:fld>
            <a:r>
              <a:rPr lang="fr-FR" sz="1000" b="0" smtClean="0">
                <a:solidFill>
                  <a:schemeClr val="bg1"/>
                </a:solidFill>
                <a:latin typeface="Arial"/>
                <a:sym typeface="Arial"/>
              </a:rPr>
              <a:t/>
            </a:r>
            <a:br>
              <a:rPr lang="fr-FR" sz="1000" b="0" smtClean="0">
                <a:solidFill>
                  <a:schemeClr val="bg1"/>
                </a:solidFill>
                <a:latin typeface="Arial"/>
                <a:sym typeface="Arial"/>
              </a:rPr>
            </a:br>
            <a:r>
              <a:rPr lang="fr-FR" sz="1000" b="0" smtClean="0">
                <a:solidFill>
                  <a:schemeClr val="bg1"/>
                </a:solidFill>
                <a:latin typeface="Arial"/>
                <a:sym typeface="Arial"/>
              </a:rPr>
              <a:t>(</a:t>
            </a:r>
            <a:fld id="{FA11E3CD-2355-4CDE-9ACB-8DC0B10B2FF7}" type="datetime'7''''''''4''''''''''''''''''''''%'''''''''''''''''''''''">
              <a:rPr lang="fr-FR" sz="1000" b="0" smtClean="0">
                <a:solidFill>
                  <a:schemeClr val="bg1"/>
                </a:solidFill>
                <a:latin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74%</a:t>
            </a:fld>
            <a:r>
              <a:rPr lang="fr-FR" sz="1000" b="0" smtClean="0">
                <a:solidFill>
                  <a:schemeClr val="bg1"/>
                </a:solidFill>
                <a:latin typeface="Arial"/>
                <a:sym typeface="Arial"/>
              </a:rPr>
              <a:t>)</a:t>
            </a:r>
            <a:endParaRPr lang="fr-FR" sz="1000" b="0" dirty="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204" name="Text Placeholder 60"/>
          <p:cNvSpPr>
            <a:spLocks noGrp="1"/>
          </p:cNvSpPr>
          <p:nvPr>
            <p:custDataLst>
              <p:tags r:id="rId42"/>
            </p:custDataLst>
          </p:nvPr>
        </p:nvSpPr>
        <p:spPr bwMode="gray">
          <a:xfrm>
            <a:off x="2097087" y="4333875"/>
            <a:ext cx="388937" cy="304800"/>
          </a:xfrm>
          <a:prstGeom prst="rect">
            <a:avLst/>
          </a:prstGeom>
          <a:solidFill>
            <a:srgbClr val="96CCEE"/>
          </a:solidFill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FE74776-D107-4A77-88D1-9BDA86560BC0}" type="datetime'''''''''4'''''''''''''''''''''''''''''''''''''''''">
              <a:rPr lang="fr-FR" sz="1000" b="0" smtClean="0">
                <a:latin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4</a:t>
            </a:fld>
            <a:r>
              <a:rPr lang="fr-FR" sz="1000" b="0" smtClean="0">
                <a:latin typeface="Arial"/>
                <a:sym typeface="Arial"/>
              </a:rPr>
              <a:t/>
            </a:r>
            <a:br>
              <a:rPr lang="fr-FR" sz="1000" b="0" smtClean="0">
                <a:latin typeface="Arial"/>
                <a:sym typeface="Arial"/>
              </a:rPr>
            </a:br>
            <a:r>
              <a:rPr lang="fr-FR" sz="1000" b="0" smtClean="0">
                <a:latin typeface="Arial"/>
                <a:sym typeface="Arial"/>
              </a:rPr>
              <a:t>(</a:t>
            </a:r>
            <a:fld id="{06EC46C4-5AE8-4D2F-9D06-0BCF108C9F3B}" type="datetime'''''''''''''''''''''''''''''''''''2''''4''%'">
              <a:rPr lang="fr-FR" sz="1000" b="0" smtClean="0">
                <a:latin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24%</a:t>
            </a:fld>
            <a:r>
              <a:rPr lang="fr-FR" sz="1000" b="0" smtClean="0">
                <a:latin typeface="Arial"/>
                <a:sym typeface="Arial"/>
              </a:rPr>
              <a:t>)</a:t>
            </a:r>
            <a:endParaRPr lang="fr-FR" sz="1000" b="0" dirty="0">
              <a:latin typeface="Arial"/>
              <a:sym typeface="Arial"/>
            </a:endParaRPr>
          </a:p>
        </p:txBody>
      </p:sp>
      <p:sp>
        <p:nvSpPr>
          <p:cNvPr id="105" name="Text Placeholder 2"/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7527925" y="5080000"/>
            <a:ext cx="376237" cy="152400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47ED9A8-3EEE-4FA0-85B3-12C148A48DC1}" type="datetime'''''20''''''''1''''''''''''''''''''''''''4''E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2014E</a:t>
            </a:fld>
            <a:endParaRPr lang="fr-FR" sz="1000" b="0">
              <a:latin typeface="Arial"/>
              <a:sym typeface="Arial"/>
            </a:endParaRPr>
          </a:p>
        </p:txBody>
      </p:sp>
      <p:sp>
        <p:nvSpPr>
          <p:cNvPr id="197" name="Text Placeholder 58"/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3995737" y="3471862"/>
            <a:ext cx="1211262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8080"/>
            </a:solidFill>
          </a:ln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fr-FR" sz="1000" dirty="0" err="1" smtClean="0">
                <a:sym typeface="+mn-lt"/>
              </a:rPr>
              <a:t>TCAM</a:t>
            </a:r>
            <a:r>
              <a:rPr lang="fr-FR" sz="1000" dirty="0" smtClean="0">
                <a:sym typeface="+mn-lt"/>
              </a:rPr>
              <a:t> </a:t>
            </a:r>
            <a:r>
              <a:rPr lang="fr-FR" sz="1000" baseline="30000" dirty="0" smtClean="0">
                <a:sym typeface="+mn-lt"/>
              </a:rPr>
              <a:t>2</a:t>
            </a:r>
            <a:r>
              <a:rPr lang="fr-FR" sz="1000" smtClean="0">
                <a:sym typeface="+mn-lt"/>
              </a:rPr>
              <a:t>: </a:t>
            </a:r>
            <a:fld id="{EA738788-47B7-4645-AF3C-FCEB134D8EA0}" type="datetime'''''''''''+''''''''''''''''''''''1''''6''''''''''''%'''''''''">
              <a:rPr lang="en-US" sz="10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+16%</a:t>
            </a:fld>
            <a:endParaRPr lang="fr-FR" sz="1000" dirty="0">
              <a:sym typeface="+mn-lt"/>
            </a:endParaRPr>
          </a:p>
        </p:txBody>
      </p:sp>
      <p:sp>
        <p:nvSpPr>
          <p:cNvPr id="106" name="Text Placeholder 3"/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7521575" y="4195762"/>
            <a:ext cx="388937" cy="3048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1CCBE9C-3D79-4429-91AC-1D181EE92CD4}" type="datetime'3''''''''''''''''''''''''''''''''''''''''''''''''''''3'''">
              <a:rPr lang="en-US" sz="1000" b="0" smtClean="0">
                <a:solidFill>
                  <a:schemeClr val="bg1"/>
                </a:solidFill>
                <a:latin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33</a:t>
            </a:fld>
            <a:r>
              <a:rPr lang="en-US" sz="1000" b="0" smtClean="0">
                <a:solidFill>
                  <a:schemeClr val="bg1"/>
                </a:solidFill>
                <a:latin typeface="Arial"/>
                <a:sym typeface="Arial"/>
              </a:rPr>
              <a:t/>
            </a:r>
            <a:br>
              <a:rPr lang="en-US" sz="1000" b="0" smtClean="0">
                <a:solidFill>
                  <a:schemeClr val="bg1"/>
                </a:solidFill>
                <a:latin typeface="Arial"/>
                <a:sym typeface="Arial"/>
              </a:rPr>
            </a:br>
            <a:r>
              <a:rPr lang="en-US" sz="1000" b="0" smtClean="0">
                <a:solidFill>
                  <a:schemeClr val="bg1"/>
                </a:solidFill>
                <a:latin typeface="Arial"/>
                <a:sym typeface="Arial"/>
              </a:rPr>
              <a:t>(</a:t>
            </a:r>
            <a:fld id="{AA01ED25-4780-4302-BF59-14C5EF553B67}" type="datetime'7''1''''''''''''''''%'''''''''''''''''">
              <a:rPr lang="en-US" sz="1000" b="0" smtClean="0">
                <a:solidFill>
                  <a:schemeClr val="bg1"/>
                </a:solidFill>
                <a:latin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71%</a:t>
            </a:fld>
            <a:r>
              <a:rPr lang="fr-FR" sz="1000" b="0" smtClean="0">
                <a:solidFill>
                  <a:schemeClr val="bg1"/>
                </a:solidFill>
                <a:latin typeface="Arial"/>
                <a:sym typeface="Arial"/>
              </a:rPr>
              <a:t>)</a:t>
            </a:r>
            <a:endParaRPr lang="fr-FR" sz="1000" b="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107" name="Text Placeholder 4"/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>
            <a:off x="7521575" y="3348037"/>
            <a:ext cx="388937" cy="3048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3570920-1044-464F-9327-907F14D6819F}" type="datetime'1''''''''''''''''''''''''''''''''''''''3'''''''">
              <a:rPr lang="en-US" sz="1000" b="0" smtClean="0">
                <a:latin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13</a:t>
            </a:fld>
            <a:r>
              <a:rPr lang="en-US" sz="1000" b="0" smtClean="0">
                <a:latin typeface="Arial"/>
                <a:sym typeface="Arial"/>
              </a:rPr>
              <a:t/>
            </a:r>
            <a:br>
              <a:rPr lang="en-US" sz="1000" b="0" smtClean="0">
                <a:latin typeface="Arial"/>
                <a:sym typeface="Arial"/>
              </a:rPr>
            </a:br>
            <a:r>
              <a:rPr lang="en-US" sz="1000" b="0" smtClean="0">
                <a:latin typeface="Arial"/>
                <a:sym typeface="Arial"/>
              </a:rPr>
              <a:t>(</a:t>
            </a:r>
            <a:fld id="{2C6A154F-3A5C-4CE1-BED1-4C686B8234D6}" type="datetime'''''''''''''2''''''''7''''''%'''''''''''''''''''''">
              <a:rPr lang="en-US" sz="1000" b="0" smtClean="0">
                <a:latin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27%</a:t>
            </a:fld>
            <a:r>
              <a:rPr lang="fr-FR" sz="1000" b="0" smtClean="0">
                <a:latin typeface="Arial"/>
                <a:sym typeface="Arial"/>
              </a:rPr>
              <a:t>)</a:t>
            </a:r>
            <a:endParaRPr lang="fr-FR" sz="1000" b="0">
              <a:latin typeface="Arial"/>
              <a:sym typeface="Arial"/>
            </a:endParaRPr>
          </a:p>
        </p:txBody>
      </p:sp>
      <p:sp>
        <p:nvSpPr>
          <p:cNvPr id="130" name="Text Placeholder 14"/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7654925" y="3167062"/>
            <a:ext cx="120650" cy="152400"/>
          </a:xfrm>
          <a:prstGeom prst="rect">
            <a:avLst/>
          </a:prstGeom>
          <a:solidFill>
            <a:srgbClr val="D2E0E6"/>
          </a:solidFill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FBA382A-2E30-4FEC-AFD4-6A9CB693156D}" type="datetime'''''''''1'''''''''''''''''">
              <a:rPr lang="en-US" sz="1000" b="0" smtClean="0">
                <a:latin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 sz="1000" b="0">
              <a:latin typeface="Arial"/>
              <a:sym typeface="Arial"/>
            </a:endParaRPr>
          </a:p>
        </p:txBody>
      </p:sp>
      <p:sp>
        <p:nvSpPr>
          <p:cNvPr id="127" name="Text Placeholder 11"/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7620000" y="3014662"/>
            <a:ext cx="19050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051B608-05E5-4C1B-98F2-C41FDC2D83D0}" type="datetime'''''''''''''''''4''''''''''''''''''''7'''''''''''''''''''''''">
              <a:rPr lang="en-US" sz="1000" smtClean="0">
                <a:latin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fr-FR" sz="1000">
              <a:latin typeface="Arial"/>
              <a:sym typeface="Arial"/>
            </a:endParaRPr>
          </a:p>
        </p:txBody>
      </p:sp>
      <p:sp>
        <p:nvSpPr>
          <p:cNvPr id="112" name="Text Placeholder 6"/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8212137" y="4110037"/>
            <a:ext cx="388937" cy="3048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4AA79B5-407A-4262-909C-F320517C4176}" type="datetime'''''''''''''''''''''''''''3''''''''''''''''''''''''''8'''''''">
              <a:rPr lang="en-US" sz="1000" b="0" smtClean="0">
                <a:solidFill>
                  <a:schemeClr val="bg1"/>
                </a:solidFill>
                <a:latin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38</a:t>
            </a:fld>
            <a:r>
              <a:rPr lang="en-US" sz="1000" b="0" smtClean="0">
                <a:solidFill>
                  <a:schemeClr val="bg1"/>
                </a:solidFill>
                <a:latin typeface="Arial"/>
                <a:sym typeface="Arial"/>
              </a:rPr>
              <a:t/>
            </a:r>
            <a:br>
              <a:rPr lang="en-US" sz="1000" b="0" smtClean="0">
                <a:solidFill>
                  <a:schemeClr val="bg1"/>
                </a:solidFill>
                <a:latin typeface="Arial"/>
                <a:sym typeface="Arial"/>
              </a:rPr>
            </a:br>
            <a:r>
              <a:rPr lang="en-US" sz="1000" b="0" smtClean="0">
                <a:solidFill>
                  <a:schemeClr val="bg1"/>
                </a:solidFill>
                <a:latin typeface="Arial"/>
                <a:sym typeface="Arial"/>
              </a:rPr>
              <a:t>(</a:t>
            </a:r>
            <a:fld id="{944E3B6B-AA91-4F63-949C-59F3C3CD3B6F}" type="datetime'''''''''''''''''''''''''''''''''''''''7''''''''''''''''0%'''">
              <a:rPr lang="en-US" sz="1000" b="0" smtClean="0">
                <a:solidFill>
                  <a:schemeClr val="bg1"/>
                </a:solidFill>
                <a:latin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70%</a:t>
            </a:fld>
            <a:r>
              <a:rPr lang="fr-FR" sz="1000" b="0" smtClean="0">
                <a:solidFill>
                  <a:schemeClr val="bg1"/>
                </a:solidFill>
                <a:latin typeface="Arial"/>
                <a:sym typeface="Arial"/>
              </a:rPr>
              <a:t>)</a:t>
            </a:r>
            <a:endParaRPr lang="fr-FR" sz="1000" b="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113" name="Text Placeholder 7"/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>
            <a:off x="8212137" y="3148012"/>
            <a:ext cx="388937" cy="3048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33E00BF-4B4B-4686-B775-FF78292CA73A}" type="datetime'''''''''''''''''''''''''''''''''''''''''1''4'''''''''''''''">
              <a:rPr lang="en-US" sz="1000" b="0" smtClean="0">
                <a:latin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14</a:t>
            </a:fld>
            <a:r>
              <a:rPr lang="en-US" sz="1000" b="0" smtClean="0">
                <a:latin typeface="Arial"/>
                <a:sym typeface="Arial"/>
              </a:rPr>
              <a:t/>
            </a:r>
            <a:br>
              <a:rPr lang="en-US" sz="1000" b="0" smtClean="0">
                <a:latin typeface="Arial"/>
                <a:sym typeface="Arial"/>
              </a:rPr>
            </a:br>
            <a:r>
              <a:rPr lang="en-US" sz="1000" b="0" smtClean="0">
                <a:latin typeface="Arial"/>
                <a:sym typeface="Arial"/>
              </a:rPr>
              <a:t>(</a:t>
            </a:r>
            <a:fld id="{8489DC7A-4DED-4F97-A470-875586B5B61B}" type="datetime'''''''''2''7''''%'''''''''''''''">
              <a:rPr lang="en-US" sz="1000" b="0" smtClean="0">
                <a:latin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27%</a:t>
            </a:fld>
            <a:r>
              <a:rPr lang="fr-FR" sz="1000" b="0" smtClean="0">
                <a:latin typeface="Arial"/>
                <a:sym typeface="Arial"/>
              </a:rPr>
              <a:t>)</a:t>
            </a:r>
            <a:endParaRPr lang="fr-FR" sz="1000" b="0">
              <a:latin typeface="Arial"/>
              <a:sym typeface="Arial"/>
            </a:endParaRPr>
          </a:p>
        </p:txBody>
      </p:sp>
      <p:sp>
        <p:nvSpPr>
          <p:cNvPr id="136" name="Text Placeholder 17"/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8218487" y="5080000"/>
            <a:ext cx="376237" cy="152400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81D3E63-11B8-4FD0-8805-76599E35ECF6}" type="datetime'''''20''15''''E'''''''''''''''''''''''''''''''''''''">
              <a:rPr lang="en-US" sz="1000" b="0" smtClean="0">
                <a:latin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2015E</a:t>
            </a:fld>
            <a:endParaRPr lang="fr-FR" sz="1000" b="0">
              <a:latin typeface="Arial"/>
              <a:sym typeface="Arial"/>
            </a:endParaRPr>
          </a:p>
        </p:txBody>
      </p:sp>
      <p:sp>
        <p:nvSpPr>
          <p:cNvPr id="128" name="Text Placeholder 12"/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8310562" y="2776537"/>
            <a:ext cx="19050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9ED2BA5-3A43-43C9-85B8-610AAC694E13}" type="datetime'5''''''''''''4'''''''''''''''''''''''''''''''''''''''''''''">
              <a:rPr lang="en-US" sz="1000" smtClean="0">
                <a:latin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fr-FR" sz="1000">
              <a:latin typeface="Arial"/>
              <a:sym typeface="Arial"/>
            </a:endParaRPr>
          </a:p>
        </p:txBody>
      </p:sp>
      <p:sp>
        <p:nvSpPr>
          <p:cNvPr id="116" name="Text Placeholder 9"/>
          <p:cNvSpPr>
            <a:spLocks noGrp="1"/>
          </p:cNvSpPr>
          <p:nvPr>
            <p:custDataLst>
              <p:tags r:id="rId53"/>
            </p:custDataLst>
          </p:nvPr>
        </p:nvSpPr>
        <p:spPr bwMode="gray">
          <a:xfrm>
            <a:off x="8902700" y="4024312"/>
            <a:ext cx="388937" cy="3048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8B12C43-DCF2-45D6-A24E-54FAFAAF60AC}" type="datetime'''''''4''''''''2'''''''''''''''''''''''''''''">
              <a:rPr lang="en-US" sz="1000" b="0" smtClean="0">
                <a:solidFill>
                  <a:schemeClr val="bg1"/>
                </a:solidFill>
                <a:latin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42</a:t>
            </a:fld>
            <a:r>
              <a:rPr lang="en-US" sz="1000" b="0" smtClean="0">
                <a:solidFill>
                  <a:schemeClr val="bg1"/>
                </a:solidFill>
                <a:latin typeface="Arial"/>
                <a:sym typeface="Arial"/>
              </a:rPr>
              <a:t/>
            </a:r>
            <a:br>
              <a:rPr lang="en-US" sz="1000" b="0" smtClean="0">
                <a:solidFill>
                  <a:schemeClr val="bg1"/>
                </a:solidFill>
                <a:latin typeface="Arial"/>
                <a:sym typeface="Arial"/>
              </a:rPr>
            </a:br>
            <a:r>
              <a:rPr lang="en-US" sz="1000" b="0" smtClean="0">
                <a:solidFill>
                  <a:schemeClr val="bg1"/>
                </a:solidFill>
                <a:latin typeface="Arial"/>
                <a:sym typeface="Arial"/>
              </a:rPr>
              <a:t>(</a:t>
            </a:r>
            <a:fld id="{A57DAA64-201F-4368-8A3F-0BFF62C5AC06}" type="datetime'''''''''''''''''''''7''''''''''''''''0%'''''''''''">
              <a:rPr lang="en-US" sz="1000" b="0" smtClean="0">
                <a:solidFill>
                  <a:schemeClr val="bg1"/>
                </a:solidFill>
                <a:latin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70%</a:t>
            </a:fld>
            <a:r>
              <a:rPr lang="fr-FR" sz="1000" b="0" smtClean="0">
                <a:solidFill>
                  <a:schemeClr val="bg1"/>
                </a:solidFill>
                <a:latin typeface="Arial"/>
                <a:sym typeface="Arial"/>
              </a:rPr>
              <a:t>)</a:t>
            </a:r>
            <a:endParaRPr lang="fr-FR" sz="1000" b="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126" name="Text Placeholder 10"/>
          <p:cNvSpPr>
            <a:spLocks noGrp="1"/>
          </p:cNvSpPr>
          <p:nvPr>
            <p:custDataLst>
              <p:tags r:id="rId54"/>
            </p:custDataLst>
          </p:nvPr>
        </p:nvSpPr>
        <p:spPr bwMode="gray">
          <a:xfrm>
            <a:off x="8902700" y="2943225"/>
            <a:ext cx="388937" cy="3048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E21658B-026F-4962-87D2-F36E0758C682}" type="datetime'''''''''''''''''16'''''''''''''''''''''''''''''''''''''''">
              <a:rPr lang="en-US" sz="1000" b="0" smtClean="0">
                <a:latin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16</a:t>
            </a:fld>
            <a:r>
              <a:rPr lang="en-US" sz="1000" b="0" smtClean="0">
                <a:latin typeface="Arial"/>
                <a:sym typeface="Arial"/>
              </a:rPr>
              <a:t/>
            </a:r>
            <a:br>
              <a:rPr lang="en-US" sz="1000" b="0" smtClean="0">
                <a:latin typeface="Arial"/>
                <a:sym typeface="Arial"/>
              </a:rPr>
            </a:br>
            <a:r>
              <a:rPr lang="en-US" sz="1000" b="0" smtClean="0">
                <a:latin typeface="Arial"/>
                <a:sym typeface="Arial"/>
              </a:rPr>
              <a:t>(</a:t>
            </a:r>
            <a:fld id="{15E52188-7699-4833-ACA1-9A76733ED5CB}" type="datetime'''''''2''''7''''''''%'''''''''">
              <a:rPr lang="en-US" sz="1000" b="0" smtClean="0">
                <a:latin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27%</a:t>
            </a:fld>
            <a:r>
              <a:rPr lang="fr-FR" sz="1000" b="0" smtClean="0">
                <a:latin typeface="Arial"/>
                <a:sym typeface="Arial"/>
              </a:rPr>
              <a:t>)</a:t>
            </a:r>
            <a:endParaRPr lang="fr-FR" sz="1000" b="0">
              <a:latin typeface="Arial"/>
              <a:sym typeface="Arial"/>
            </a:endParaRPr>
          </a:p>
        </p:txBody>
      </p:sp>
      <p:sp>
        <p:nvSpPr>
          <p:cNvPr id="132" name="Text Placeholder 16"/>
          <p:cNvSpPr>
            <a:spLocks noGrp="1"/>
          </p:cNvSpPr>
          <p:nvPr>
            <p:custDataLst>
              <p:tags r:id="rId55"/>
            </p:custDataLst>
          </p:nvPr>
        </p:nvSpPr>
        <p:spPr bwMode="gray">
          <a:xfrm>
            <a:off x="9036050" y="2686050"/>
            <a:ext cx="120650" cy="152400"/>
          </a:xfrm>
          <a:prstGeom prst="rect">
            <a:avLst/>
          </a:prstGeom>
          <a:solidFill>
            <a:srgbClr val="D2E0E6"/>
          </a:solidFill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7CFE3CF-1068-4BD6-BFC2-DD9C6DCDBED1}" type="datetime'''''''''''''''''''''''''''2'''''''''''">
              <a:rPr lang="en-US" sz="1000" b="0" smtClean="0">
                <a:latin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 sz="1000" b="0">
              <a:latin typeface="Arial"/>
              <a:sym typeface="Arial"/>
            </a:endParaRPr>
          </a:p>
        </p:txBody>
      </p:sp>
      <p:sp>
        <p:nvSpPr>
          <p:cNvPr id="129" name="Text Placeholder 13"/>
          <p:cNvSpPr>
            <a:spLocks noGrp="1"/>
          </p:cNvSpPr>
          <p:nvPr>
            <p:custDataLst>
              <p:tags r:id="rId56"/>
            </p:custDataLst>
          </p:nvPr>
        </p:nvSpPr>
        <p:spPr bwMode="gray">
          <a:xfrm>
            <a:off x="9001125" y="2533650"/>
            <a:ext cx="190500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047C219-F7EC-4BC1-B632-880B9AB511B1}" type="datetime'''''''''''''''''''''''6''''1'''''''">
              <a:rPr lang="en-US" sz="1000" smtClean="0">
                <a:latin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fr-FR" sz="1000">
              <a:latin typeface="Arial"/>
              <a:sym typeface="Arial"/>
            </a:endParaRPr>
          </a:p>
        </p:txBody>
      </p:sp>
      <p:sp>
        <p:nvSpPr>
          <p:cNvPr id="137" name="Text Placeholder 18"/>
          <p:cNvSpPr>
            <a:spLocks noGrp="1"/>
          </p:cNvSpPr>
          <p:nvPr>
            <p:custDataLst>
              <p:tags r:id="rId57"/>
            </p:custDataLst>
          </p:nvPr>
        </p:nvSpPr>
        <p:spPr bwMode="gray">
          <a:xfrm>
            <a:off x="8909050" y="5080000"/>
            <a:ext cx="376237" cy="152400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6985400-F238-474E-A1A9-622D56B59069}" type="datetime'''2''''''''0''''1''''''''''''''''''''''''''6''E'''''''''''''''">
              <a:rPr lang="en-US" sz="1000" b="0" smtClean="0">
                <a:latin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2016E</a:t>
            </a:fld>
            <a:endParaRPr lang="fr-FR" sz="1000" b="0">
              <a:latin typeface="Arial"/>
              <a:sym typeface="Arial"/>
            </a:endParaRPr>
          </a:p>
        </p:txBody>
      </p:sp>
      <p:sp>
        <p:nvSpPr>
          <p:cNvPr id="131" name="Text Placeholder 15"/>
          <p:cNvSpPr>
            <a:spLocks noGrp="1"/>
          </p:cNvSpPr>
          <p:nvPr>
            <p:custDataLst>
              <p:tags r:id="rId58"/>
            </p:custDataLst>
          </p:nvPr>
        </p:nvSpPr>
        <p:spPr bwMode="gray">
          <a:xfrm>
            <a:off x="8345487" y="2928937"/>
            <a:ext cx="120650" cy="152400"/>
          </a:xfrm>
          <a:prstGeom prst="rect">
            <a:avLst/>
          </a:prstGeom>
          <a:solidFill>
            <a:srgbClr val="D2E0E6"/>
          </a:solidFill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700E9B1-3582-41FD-B3E2-2137B5C80BF8}" type="datetime'''''''2'''''''''''''''''''''''''''''''''''''''">
              <a:rPr lang="en-US" sz="1000" b="0" smtClean="0">
                <a:latin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 sz="1000" b="0">
              <a:latin typeface="Arial"/>
              <a:sym typeface="Arial"/>
            </a:endParaRPr>
          </a:p>
        </p:txBody>
      </p:sp>
      <p:sp>
        <p:nvSpPr>
          <p:cNvPr id="148" name="Rectangle 147"/>
          <p:cNvSpPr/>
          <p:nvPr>
            <p:custDataLst>
              <p:tags r:id="rId59"/>
            </p:custDataLst>
          </p:nvPr>
        </p:nvSpPr>
        <p:spPr bwMode="gray">
          <a:xfrm>
            <a:off x="2262187" y="5480050"/>
            <a:ext cx="179387" cy="133350"/>
          </a:xfrm>
          <a:prstGeom prst="rect">
            <a:avLst/>
          </a:prstGeom>
          <a:solidFill>
            <a:srgbClr val="96CCEE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fr-FR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Rectangle 146"/>
          <p:cNvSpPr/>
          <p:nvPr>
            <p:custDataLst>
              <p:tags r:id="rId60"/>
            </p:custDataLst>
          </p:nvPr>
        </p:nvSpPr>
        <p:spPr bwMode="gray">
          <a:xfrm>
            <a:off x="1684337" y="5480050"/>
            <a:ext cx="179387" cy="133350"/>
          </a:xfrm>
          <a:prstGeom prst="rect">
            <a:avLst/>
          </a:prstGeom>
          <a:solidFill>
            <a:srgbClr val="D2E0E6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fr-FR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Rectangle 148"/>
          <p:cNvSpPr/>
          <p:nvPr>
            <p:custDataLst>
              <p:tags r:id="rId61"/>
            </p:custDataLst>
          </p:nvPr>
        </p:nvSpPr>
        <p:spPr bwMode="gray">
          <a:xfrm>
            <a:off x="2952750" y="5480050"/>
            <a:ext cx="179387" cy="133350"/>
          </a:xfrm>
          <a:prstGeom prst="rect">
            <a:avLst/>
          </a:prstGeom>
          <a:solidFill>
            <a:srgbClr val="1F81BF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fr-FR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Text Placeholder 54"/>
          <p:cNvSpPr>
            <a:spLocks noGrp="1"/>
          </p:cNvSpPr>
          <p:nvPr>
            <p:custDataLst>
              <p:tags r:id="rId62"/>
            </p:custDataLst>
          </p:nvPr>
        </p:nvSpPr>
        <p:spPr bwMode="gray">
          <a:xfrm>
            <a:off x="3182937" y="5476875"/>
            <a:ext cx="100330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29C0894C-4642-40F3-8196-191B20B487AD}" type="datetime'''Am''''ér''''iq''''u''''''''e'''' ''''d''''u no''rd'''''''">
              <a:rPr lang="fr-FR" sz="1000" b="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Amérique du nord</a:t>
            </a:fld>
            <a:endParaRPr lang="fr-FR" sz="1000" b="0">
              <a:sym typeface="+mn-lt"/>
            </a:endParaRPr>
          </a:p>
        </p:txBody>
      </p:sp>
      <p:sp>
        <p:nvSpPr>
          <p:cNvPr id="146" name="Text Placeholder 56"/>
          <p:cNvSpPr>
            <a:spLocks noGrp="1"/>
          </p:cNvSpPr>
          <p:nvPr>
            <p:custDataLst>
              <p:tags r:id="rId63"/>
            </p:custDataLst>
          </p:nvPr>
        </p:nvSpPr>
        <p:spPr bwMode="gray">
          <a:xfrm>
            <a:off x="2492375" y="5476875"/>
            <a:ext cx="358775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859968C9-D9E3-4D42-923C-B9083C53A19A}" type="datetime'''''''''''''''''''''''E''''''''''''''ME''''''''''A'''''''''''">
              <a:rPr lang="fr-FR" sz="1000" b="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EMEA</a:t>
            </a:fld>
            <a:endParaRPr lang="fr-FR" sz="1000" b="0">
              <a:sym typeface="+mn-lt"/>
            </a:endParaRPr>
          </a:p>
        </p:txBody>
      </p:sp>
      <p:sp>
        <p:nvSpPr>
          <p:cNvPr id="145" name="Text Placeholder 55"/>
          <p:cNvSpPr>
            <a:spLocks noGrp="1"/>
          </p:cNvSpPr>
          <p:nvPr>
            <p:custDataLst>
              <p:tags r:id="rId64"/>
            </p:custDataLst>
          </p:nvPr>
        </p:nvSpPr>
        <p:spPr bwMode="gray">
          <a:xfrm>
            <a:off x="1914525" y="5476875"/>
            <a:ext cx="246062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801537FC-B4FA-44DD-A626-8B210C82B1F4}" type="datetime'''''''''''''''A''''''''''''''''s''''''''''i''''''''''e'''">
              <a:rPr lang="fr-FR" sz="1000" b="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Asie</a:t>
            </a:fld>
            <a:endParaRPr lang="fr-FR" sz="1000" b="0">
              <a:sym typeface="+mn-lt"/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8277897" y="5349875"/>
            <a:ext cx="1170515" cy="331788"/>
          </a:xfrm>
          <a:prstGeom prst="rect">
            <a:avLst/>
          </a:prstGeom>
          <a:noFill/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99" rIns="0" bIns="89999" rtlCol="0" anchor="ctr" anchorCtr="0"/>
          <a:lstStyle/>
          <a:p>
            <a:pPr algn="ctr"/>
            <a:r>
              <a:rPr lang="fr-FR" sz="1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Montant dépensé</a:t>
            </a:r>
          </a:p>
          <a:p>
            <a:pPr algn="ctr"/>
            <a:r>
              <a:rPr lang="fr-FR" sz="1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(% du total)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506412" y="5494337"/>
            <a:ext cx="2501900" cy="11747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99" rIns="0" bIns="89999" rtlCol="0" anchor="ctr" anchorCtr="0"/>
          <a:lstStyle/>
          <a:p>
            <a:r>
              <a:rPr lang="fr-FR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Marché émetteur :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506411" y="2057400"/>
            <a:ext cx="2676526" cy="297873"/>
          </a:xfrm>
          <a:prstGeom prst="rect">
            <a:avLst/>
          </a:prstGeom>
          <a:solidFill>
            <a:srgbClr val="E7C7C7"/>
          </a:solidFill>
          <a:ln w="9525">
            <a:solidFill>
              <a:srgbClr val="E7C7C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fr-FR" sz="1400" b="1" i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Chiffres en milliards d'euros</a:t>
            </a:r>
            <a:r>
              <a:rPr lang="fr-FR" sz="1400" b="1" i="1" baseline="300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1</a:t>
            </a:r>
            <a:r>
              <a:rPr lang="fr-FR" sz="1400" b="1" i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7487844" y="2192337"/>
            <a:ext cx="1822538" cy="178377"/>
          </a:xfrm>
          <a:prstGeom prst="rect">
            <a:avLst/>
          </a:prstGeom>
          <a:ln w="9525">
            <a:solidFill>
              <a:srgbClr val="4D4D4D">
                <a:alpha val="75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fr-FR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Estimation</a:t>
            </a:r>
          </a:p>
        </p:txBody>
      </p:sp>
      <p:cxnSp>
        <p:nvCxnSpPr>
          <p:cNvPr id="152" name="Straight Connector 151"/>
          <p:cNvCxnSpPr/>
          <p:nvPr/>
        </p:nvCxnSpPr>
        <p:spPr>
          <a:xfrm>
            <a:off x="7372350" y="2192337"/>
            <a:ext cx="0" cy="3052763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4373561" y="6472239"/>
            <a:ext cx="1071563" cy="366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Object 6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54" name="think-cell Slide" r:id="rId67" imgW="270" imgH="270" progId="TCLayout.ActiveDocument.1">
                  <p:embed/>
                </p:oleObj>
              </mc:Choice>
              <mc:Fallback>
                <p:oleObj name="think-cell Slide" r:id="rId67" imgW="270" imgH="27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69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fr-FR" sz="1000" dirty="0" smtClea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999"/>
            <a:ext cx="8992799" cy="831600"/>
          </a:xfrm>
          <a:noFill/>
          <a:effectLst/>
        </p:spPr>
        <p:txBody>
          <a:bodyPr wrap="square"/>
          <a:lstStyle/>
          <a:p>
            <a:pPr lvl="0"/>
            <a:r>
              <a:rPr lang="fr-FR" dirty="0" err="1" smtClean="0">
                <a:solidFill>
                  <a:srgbClr val="1164A6"/>
                </a:solidFill>
                <a:latin typeface="Arial"/>
              </a:rPr>
              <a:t>Offshoring</a:t>
            </a:r>
            <a:r>
              <a:rPr lang="fr-FR" dirty="0" smtClean="0">
                <a:solidFill>
                  <a:srgbClr val="1164A6"/>
                </a:solidFill>
                <a:latin typeface="Arial"/>
              </a:rPr>
              <a:t> / </a:t>
            </a:r>
            <a:r>
              <a:rPr lang="fr-FR" dirty="0" err="1" smtClean="0">
                <a:solidFill>
                  <a:srgbClr val="1164A6"/>
                </a:solidFill>
                <a:latin typeface="Arial"/>
              </a:rPr>
              <a:t>Nearshoring</a:t>
            </a:r>
            <a:r>
              <a:rPr lang="fr-FR" dirty="0" smtClean="0">
                <a:solidFill>
                  <a:srgbClr val="1164A6"/>
                </a:solidFill>
                <a:latin typeface="Arial"/>
              </a:rPr>
              <a:t> (2/6)</a:t>
            </a:r>
            <a:br>
              <a:rPr lang="fr-FR" dirty="0" smtClean="0">
                <a:solidFill>
                  <a:srgbClr val="1164A6"/>
                </a:solidFill>
                <a:latin typeface="Arial"/>
              </a:rPr>
            </a:br>
            <a:r>
              <a:rPr lang="fr-FR" sz="1600" b="0" dirty="0" smtClean="0">
                <a:solidFill>
                  <a:srgbClr val="1164A6"/>
                </a:solidFill>
                <a:latin typeface="Arial"/>
              </a:rPr>
              <a:t>Un secteur en forte croissance sous l'impulsion du marché américain (zoom </a:t>
            </a:r>
            <a:r>
              <a:rPr lang="fr-FR" sz="1600" b="0" dirty="0" err="1" smtClean="0">
                <a:solidFill>
                  <a:srgbClr val="1164A6"/>
                </a:solidFill>
                <a:latin typeface="Arial"/>
              </a:rPr>
              <a:t>BPO</a:t>
            </a:r>
            <a:r>
              <a:rPr lang="fr-FR" sz="1600" b="0" dirty="0" smtClean="0">
                <a:solidFill>
                  <a:srgbClr val="1164A6"/>
                </a:solidFill>
                <a:latin typeface="Arial"/>
              </a:rPr>
              <a:t> et CRM)</a:t>
            </a:r>
            <a:endParaRPr lang="en-US" sz="1600" b="0" dirty="0">
              <a:solidFill>
                <a:srgbClr val="1164A6"/>
              </a:solidFill>
              <a:latin typeface="Arial"/>
            </a:endParaRPr>
          </a:p>
        </p:txBody>
      </p:sp>
      <p:grpSp>
        <p:nvGrpSpPr>
          <p:cNvPr id="3" name="Group 103"/>
          <p:cNvGrpSpPr/>
          <p:nvPr/>
        </p:nvGrpSpPr>
        <p:grpSpPr>
          <a:xfrm>
            <a:off x="8934639" y="161999"/>
            <a:ext cx="515360" cy="326608"/>
            <a:chOff x="9094278" y="1184400"/>
            <a:chExt cx="515360" cy="326608"/>
          </a:xfrm>
        </p:grpSpPr>
        <p:grpSp>
          <p:nvGrpSpPr>
            <p:cNvPr id="4" name="map_world"/>
            <p:cNvGrpSpPr>
              <a:grpSpLocks/>
            </p:cNvGrpSpPr>
            <p:nvPr>
              <p:custDataLst>
                <p:tags r:id="rId64"/>
              </p:custDataLst>
            </p:nvPr>
          </p:nvGrpSpPr>
          <p:grpSpPr bwMode="gray">
            <a:xfrm>
              <a:off x="9094278" y="1184400"/>
              <a:ext cx="515360" cy="326608"/>
              <a:chOff x="543" y="1020"/>
              <a:chExt cx="5164" cy="2895"/>
            </a:xfrm>
            <a:effectLst/>
          </p:grpSpPr>
          <p:sp>
            <p:nvSpPr>
              <p:cNvPr id="8" name="Freeform 176"/>
              <p:cNvSpPr>
                <a:spLocks/>
              </p:cNvSpPr>
              <p:nvPr/>
            </p:nvSpPr>
            <p:spPr bwMode="gray">
              <a:xfrm>
                <a:off x="543" y="1189"/>
                <a:ext cx="1610" cy="2718"/>
              </a:xfrm>
              <a:custGeom>
                <a:avLst/>
                <a:gdLst>
                  <a:gd name="T0" fmla="*/ 452 w 3219"/>
                  <a:gd name="T1" fmla="*/ 47 h 5435"/>
                  <a:gd name="T2" fmla="*/ 501 w 3219"/>
                  <a:gd name="T3" fmla="*/ 62 h 5435"/>
                  <a:gd name="T4" fmla="*/ 725 w 3219"/>
                  <a:gd name="T5" fmla="*/ 81 h 5435"/>
                  <a:gd name="T6" fmla="*/ 616 w 3219"/>
                  <a:gd name="T7" fmla="*/ 93 h 5435"/>
                  <a:gd name="T8" fmla="*/ 634 w 3219"/>
                  <a:gd name="T9" fmla="*/ 47 h 5435"/>
                  <a:gd name="T10" fmla="*/ 571 w 3219"/>
                  <a:gd name="T11" fmla="*/ 81 h 5435"/>
                  <a:gd name="T12" fmla="*/ 577 w 3219"/>
                  <a:gd name="T13" fmla="*/ 90 h 5435"/>
                  <a:gd name="T14" fmla="*/ 534 w 3219"/>
                  <a:gd name="T15" fmla="*/ 108 h 5435"/>
                  <a:gd name="T16" fmla="*/ 466 w 3219"/>
                  <a:gd name="T17" fmla="*/ 175 h 5435"/>
                  <a:gd name="T18" fmla="*/ 501 w 3219"/>
                  <a:gd name="T19" fmla="*/ 225 h 5435"/>
                  <a:gd name="T20" fmla="*/ 538 w 3219"/>
                  <a:gd name="T21" fmla="*/ 196 h 5435"/>
                  <a:gd name="T22" fmla="*/ 585 w 3219"/>
                  <a:gd name="T23" fmla="*/ 137 h 5435"/>
                  <a:gd name="T24" fmla="*/ 635 w 3219"/>
                  <a:gd name="T25" fmla="*/ 158 h 5435"/>
                  <a:gd name="T26" fmla="*/ 674 w 3219"/>
                  <a:gd name="T27" fmla="*/ 155 h 5435"/>
                  <a:gd name="T28" fmla="*/ 653 w 3219"/>
                  <a:gd name="T29" fmla="*/ 254 h 5435"/>
                  <a:gd name="T30" fmla="*/ 616 w 3219"/>
                  <a:gd name="T31" fmla="*/ 268 h 5435"/>
                  <a:gd name="T32" fmla="*/ 638 w 3219"/>
                  <a:gd name="T33" fmla="*/ 282 h 5435"/>
                  <a:gd name="T34" fmla="*/ 585 w 3219"/>
                  <a:gd name="T35" fmla="*/ 319 h 5435"/>
                  <a:gd name="T36" fmla="*/ 555 w 3219"/>
                  <a:gd name="T37" fmla="*/ 319 h 5435"/>
                  <a:gd name="T38" fmla="*/ 509 w 3219"/>
                  <a:gd name="T39" fmla="*/ 365 h 5435"/>
                  <a:gd name="T40" fmla="*/ 484 w 3219"/>
                  <a:gd name="T41" fmla="*/ 390 h 5435"/>
                  <a:gd name="T42" fmla="*/ 409 w 3219"/>
                  <a:gd name="T43" fmla="*/ 474 h 5435"/>
                  <a:gd name="T44" fmla="*/ 391 w 3219"/>
                  <a:gd name="T45" fmla="*/ 467 h 5435"/>
                  <a:gd name="T46" fmla="*/ 343 w 3219"/>
                  <a:gd name="T47" fmla="*/ 479 h 5435"/>
                  <a:gd name="T48" fmla="*/ 234 w 3219"/>
                  <a:gd name="T49" fmla="*/ 560 h 5435"/>
                  <a:gd name="T50" fmla="*/ 298 w 3219"/>
                  <a:gd name="T51" fmla="*/ 556 h 5435"/>
                  <a:gd name="T52" fmla="*/ 333 w 3219"/>
                  <a:gd name="T53" fmla="*/ 575 h 5435"/>
                  <a:gd name="T54" fmla="*/ 311 w 3219"/>
                  <a:gd name="T55" fmla="*/ 605 h 5435"/>
                  <a:gd name="T56" fmla="*/ 368 w 3219"/>
                  <a:gd name="T57" fmla="*/ 690 h 5435"/>
                  <a:gd name="T58" fmla="*/ 409 w 3219"/>
                  <a:gd name="T59" fmla="*/ 691 h 5435"/>
                  <a:gd name="T60" fmla="*/ 553 w 3219"/>
                  <a:gd name="T61" fmla="*/ 668 h 5435"/>
                  <a:gd name="T62" fmla="*/ 646 w 3219"/>
                  <a:gd name="T63" fmla="*/ 724 h 5435"/>
                  <a:gd name="T64" fmla="*/ 675 w 3219"/>
                  <a:gd name="T65" fmla="*/ 785 h 5435"/>
                  <a:gd name="T66" fmla="*/ 774 w 3219"/>
                  <a:gd name="T67" fmla="*/ 917 h 5435"/>
                  <a:gd name="T68" fmla="*/ 703 w 3219"/>
                  <a:gd name="T69" fmla="*/ 1074 h 5435"/>
                  <a:gd name="T70" fmla="*/ 648 w 3219"/>
                  <a:gd name="T71" fmla="*/ 1143 h 5435"/>
                  <a:gd name="T72" fmla="*/ 634 w 3219"/>
                  <a:gd name="T73" fmla="*/ 1266 h 5435"/>
                  <a:gd name="T74" fmla="*/ 691 w 3219"/>
                  <a:gd name="T75" fmla="*/ 1349 h 5435"/>
                  <a:gd name="T76" fmla="*/ 554 w 3219"/>
                  <a:gd name="T77" fmla="*/ 1236 h 5435"/>
                  <a:gd name="T78" fmla="*/ 369 w 3219"/>
                  <a:gd name="T79" fmla="*/ 841 h 5435"/>
                  <a:gd name="T80" fmla="*/ 414 w 3219"/>
                  <a:gd name="T81" fmla="*/ 743 h 5435"/>
                  <a:gd name="T82" fmla="*/ 372 w 3219"/>
                  <a:gd name="T83" fmla="*/ 701 h 5435"/>
                  <a:gd name="T84" fmla="*/ 184 w 3219"/>
                  <a:gd name="T85" fmla="*/ 583 h 5435"/>
                  <a:gd name="T86" fmla="*/ 170 w 3219"/>
                  <a:gd name="T87" fmla="*/ 556 h 5435"/>
                  <a:gd name="T88" fmla="*/ 134 w 3219"/>
                  <a:gd name="T89" fmla="*/ 442 h 5435"/>
                  <a:gd name="T90" fmla="*/ 140 w 3219"/>
                  <a:gd name="T91" fmla="*/ 529 h 5435"/>
                  <a:gd name="T92" fmla="*/ 114 w 3219"/>
                  <a:gd name="T93" fmla="*/ 474 h 5435"/>
                  <a:gd name="T94" fmla="*/ 109 w 3219"/>
                  <a:gd name="T95" fmla="*/ 329 h 5435"/>
                  <a:gd name="T96" fmla="*/ 170 w 3219"/>
                  <a:gd name="T97" fmla="*/ 254 h 5435"/>
                  <a:gd name="T98" fmla="*/ 183 w 3219"/>
                  <a:gd name="T99" fmla="*/ 225 h 5435"/>
                  <a:gd name="T100" fmla="*/ 112 w 3219"/>
                  <a:gd name="T101" fmla="*/ 113 h 5435"/>
                  <a:gd name="T102" fmla="*/ 17 w 3219"/>
                  <a:gd name="T103" fmla="*/ 137 h 5435"/>
                  <a:gd name="T104" fmla="*/ 53 w 3219"/>
                  <a:gd name="T105" fmla="*/ 80 h 5435"/>
                  <a:gd name="T106" fmla="*/ 103 w 3219"/>
                  <a:gd name="T107" fmla="*/ 53 h 5435"/>
                  <a:gd name="T108" fmla="*/ 139 w 3219"/>
                  <a:gd name="T109" fmla="*/ 34 h 5435"/>
                  <a:gd name="T110" fmla="*/ 250 w 3219"/>
                  <a:gd name="T111" fmla="*/ 1 h 543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219"/>
                  <a:gd name="T169" fmla="*/ 0 h 5435"/>
                  <a:gd name="T170" fmla="*/ 3219 w 3219"/>
                  <a:gd name="T171" fmla="*/ 5435 h 543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219" h="5435">
                    <a:moveTo>
                      <a:pt x="1196" y="75"/>
                    </a:moveTo>
                    <a:lnTo>
                      <a:pt x="1488" y="81"/>
                    </a:lnTo>
                    <a:lnTo>
                      <a:pt x="1670" y="154"/>
                    </a:lnTo>
                    <a:lnTo>
                      <a:pt x="1705" y="188"/>
                    </a:lnTo>
                    <a:lnTo>
                      <a:pt x="1806" y="188"/>
                    </a:lnTo>
                    <a:lnTo>
                      <a:pt x="1810" y="184"/>
                    </a:lnTo>
                    <a:lnTo>
                      <a:pt x="1810" y="173"/>
                    </a:lnTo>
                    <a:lnTo>
                      <a:pt x="1914" y="173"/>
                    </a:lnTo>
                    <a:lnTo>
                      <a:pt x="1996" y="238"/>
                    </a:lnTo>
                    <a:lnTo>
                      <a:pt x="2004" y="248"/>
                    </a:lnTo>
                    <a:lnTo>
                      <a:pt x="2338" y="40"/>
                    </a:lnTo>
                    <a:lnTo>
                      <a:pt x="2710" y="40"/>
                    </a:lnTo>
                    <a:lnTo>
                      <a:pt x="2885" y="173"/>
                    </a:lnTo>
                    <a:lnTo>
                      <a:pt x="2900" y="307"/>
                    </a:lnTo>
                    <a:lnTo>
                      <a:pt x="2900" y="324"/>
                    </a:lnTo>
                    <a:lnTo>
                      <a:pt x="2701" y="516"/>
                    </a:lnTo>
                    <a:lnTo>
                      <a:pt x="2693" y="526"/>
                    </a:lnTo>
                    <a:lnTo>
                      <a:pt x="2578" y="426"/>
                    </a:lnTo>
                    <a:lnTo>
                      <a:pt x="2467" y="376"/>
                    </a:lnTo>
                    <a:lnTo>
                      <a:pt x="2463" y="372"/>
                    </a:lnTo>
                    <a:lnTo>
                      <a:pt x="2463" y="359"/>
                    </a:lnTo>
                    <a:lnTo>
                      <a:pt x="2584" y="359"/>
                    </a:lnTo>
                    <a:lnTo>
                      <a:pt x="2687" y="248"/>
                    </a:lnTo>
                    <a:lnTo>
                      <a:pt x="2601" y="173"/>
                    </a:lnTo>
                    <a:lnTo>
                      <a:pt x="2534" y="188"/>
                    </a:lnTo>
                    <a:lnTo>
                      <a:pt x="2534" y="163"/>
                    </a:lnTo>
                    <a:lnTo>
                      <a:pt x="2530" y="157"/>
                    </a:lnTo>
                    <a:lnTo>
                      <a:pt x="2486" y="217"/>
                    </a:lnTo>
                    <a:lnTo>
                      <a:pt x="2426" y="320"/>
                    </a:lnTo>
                    <a:lnTo>
                      <a:pt x="2282" y="324"/>
                    </a:lnTo>
                    <a:lnTo>
                      <a:pt x="2232" y="340"/>
                    </a:lnTo>
                    <a:lnTo>
                      <a:pt x="2232" y="372"/>
                    </a:lnTo>
                    <a:lnTo>
                      <a:pt x="2254" y="372"/>
                    </a:lnTo>
                    <a:lnTo>
                      <a:pt x="2292" y="359"/>
                    </a:lnTo>
                    <a:lnTo>
                      <a:pt x="2305" y="359"/>
                    </a:lnTo>
                    <a:lnTo>
                      <a:pt x="2338" y="426"/>
                    </a:lnTo>
                    <a:lnTo>
                      <a:pt x="2319" y="445"/>
                    </a:lnTo>
                    <a:lnTo>
                      <a:pt x="2292" y="445"/>
                    </a:lnTo>
                    <a:lnTo>
                      <a:pt x="2236" y="413"/>
                    </a:lnTo>
                    <a:lnTo>
                      <a:pt x="2133" y="432"/>
                    </a:lnTo>
                    <a:lnTo>
                      <a:pt x="1914" y="526"/>
                    </a:lnTo>
                    <a:lnTo>
                      <a:pt x="1831" y="618"/>
                    </a:lnTo>
                    <a:lnTo>
                      <a:pt x="1850" y="633"/>
                    </a:lnTo>
                    <a:lnTo>
                      <a:pt x="1854" y="633"/>
                    </a:lnTo>
                    <a:lnTo>
                      <a:pt x="1864" y="699"/>
                    </a:lnTo>
                    <a:lnTo>
                      <a:pt x="2017" y="787"/>
                    </a:lnTo>
                    <a:lnTo>
                      <a:pt x="2039" y="787"/>
                    </a:lnTo>
                    <a:lnTo>
                      <a:pt x="2071" y="825"/>
                    </a:lnTo>
                    <a:lnTo>
                      <a:pt x="2004" y="835"/>
                    </a:lnTo>
                    <a:lnTo>
                      <a:pt x="2004" y="898"/>
                    </a:lnTo>
                    <a:lnTo>
                      <a:pt x="2025" y="906"/>
                    </a:lnTo>
                    <a:lnTo>
                      <a:pt x="2042" y="925"/>
                    </a:lnTo>
                    <a:lnTo>
                      <a:pt x="2108" y="925"/>
                    </a:lnTo>
                    <a:lnTo>
                      <a:pt x="2127" y="796"/>
                    </a:lnTo>
                    <a:lnTo>
                      <a:pt x="2150" y="781"/>
                    </a:lnTo>
                    <a:lnTo>
                      <a:pt x="2227" y="737"/>
                    </a:lnTo>
                    <a:lnTo>
                      <a:pt x="2250" y="716"/>
                    </a:lnTo>
                    <a:lnTo>
                      <a:pt x="2232" y="639"/>
                    </a:lnTo>
                    <a:lnTo>
                      <a:pt x="2325" y="558"/>
                    </a:lnTo>
                    <a:lnTo>
                      <a:pt x="2338" y="545"/>
                    </a:lnTo>
                    <a:lnTo>
                      <a:pt x="2338" y="526"/>
                    </a:lnTo>
                    <a:lnTo>
                      <a:pt x="2478" y="507"/>
                    </a:lnTo>
                    <a:lnTo>
                      <a:pt x="2572" y="526"/>
                    </a:lnTo>
                    <a:lnTo>
                      <a:pt x="2584" y="526"/>
                    </a:lnTo>
                    <a:lnTo>
                      <a:pt x="2538" y="629"/>
                    </a:lnTo>
                    <a:lnTo>
                      <a:pt x="2534" y="633"/>
                    </a:lnTo>
                    <a:lnTo>
                      <a:pt x="2568" y="653"/>
                    </a:lnTo>
                    <a:lnTo>
                      <a:pt x="2611" y="653"/>
                    </a:lnTo>
                    <a:lnTo>
                      <a:pt x="2685" y="620"/>
                    </a:lnTo>
                    <a:lnTo>
                      <a:pt x="2693" y="620"/>
                    </a:lnTo>
                    <a:lnTo>
                      <a:pt x="2743" y="716"/>
                    </a:lnTo>
                    <a:lnTo>
                      <a:pt x="2743" y="787"/>
                    </a:lnTo>
                    <a:lnTo>
                      <a:pt x="2812" y="846"/>
                    </a:lnTo>
                    <a:lnTo>
                      <a:pt x="2762" y="925"/>
                    </a:lnTo>
                    <a:lnTo>
                      <a:pt x="2611" y="1013"/>
                    </a:lnTo>
                    <a:lnTo>
                      <a:pt x="2426" y="1019"/>
                    </a:lnTo>
                    <a:lnTo>
                      <a:pt x="2338" y="1034"/>
                    </a:lnTo>
                    <a:lnTo>
                      <a:pt x="2338" y="1065"/>
                    </a:lnTo>
                    <a:lnTo>
                      <a:pt x="2449" y="1071"/>
                    </a:lnTo>
                    <a:lnTo>
                      <a:pt x="2463" y="1071"/>
                    </a:lnTo>
                    <a:lnTo>
                      <a:pt x="2463" y="1090"/>
                    </a:lnTo>
                    <a:lnTo>
                      <a:pt x="2426" y="1125"/>
                    </a:lnTo>
                    <a:lnTo>
                      <a:pt x="2457" y="1194"/>
                    </a:lnTo>
                    <a:lnTo>
                      <a:pt x="2467" y="1201"/>
                    </a:lnTo>
                    <a:lnTo>
                      <a:pt x="2551" y="1128"/>
                    </a:lnTo>
                    <a:lnTo>
                      <a:pt x="2584" y="1178"/>
                    </a:lnTo>
                    <a:lnTo>
                      <a:pt x="2551" y="1207"/>
                    </a:lnTo>
                    <a:lnTo>
                      <a:pt x="2449" y="1261"/>
                    </a:lnTo>
                    <a:lnTo>
                      <a:pt x="2342" y="1280"/>
                    </a:lnTo>
                    <a:lnTo>
                      <a:pt x="2338" y="1276"/>
                    </a:lnTo>
                    <a:lnTo>
                      <a:pt x="2338" y="1261"/>
                    </a:lnTo>
                    <a:lnTo>
                      <a:pt x="2401" y="1226"/>
                    </a:lnTo>
                    <a:lnTo>
                      <a:pt x="2407" y="1221"/>
                    </a:lnTo>
                    <a:lnTo>
                      <a:pt x="2365" y="1201"/>
                    </a:lnTo>
                    <a:lnTo>
                      <a:pt x="2219" y="1276"/>
                    </a:lnTo>
                    <a:lnTo>
                      <a:pt x="2192" y="1340"/>
                    </a:lnTo>
                    <a:lnTo>
                      <a:pt x="2183" y="1370"/>
                    </a:lnTo>
                    <a:lnTo>
                      <a:pt x="2133" y="1380"/>
                    </a:lnTo>
                    <a:lnTo>
                      <a:pt x="2042" y="1393"/>
                    </a:lnTo>
                    <a:lnTo>
                      <a:pt x="2035" y="1457"/>
                    </a:lnTo>
                    <a:lnTo>
                      <a:pt x="2008" y="1497"/>
                    </a:lnTo>
                    <a:lnTo>
                      <a:pt x="2000" y="1507"/>
                    </a:lnTo>
                    <a:lnTo>
                      <a:pt x="1937" y="1507"/>
                    </a:lnTo>
                    <a:lnTo>
                      <a:pt x="1933" y="1547"/>
                    </a:lnTo>
                    <a:lnTo>
                      <a:pt x="1933" y="1560"/>
                    </a:lnTo>
                    <a:lnTo>
                      <a:pt x="1900" y="1547"/>
                    </a:lnTo>
                    <a:lnTo>
                      <a:pt x="1895" y="1606"/>
                    </a:lnTo>
                    <a:lnTo>
                      <a:pt x="1645" y="1835"/>
                    </a:lnTo>
                    <a:lnTo>
                      <a:pt x="1636" y="1856"/>
                    </a:lnTo>
                    <a:lnTo>
                      <a:pt x="1636" y="1894"/>
                    </a:lnTo>
                    <a:lnTo>
                      <a:pt x="1649" y="1963"/>
                    </a:lnTo>
                    <a:lnTo>
                      <a:pt x="1634" y="2071"/>
                    </a:lnTo>
                    <a:lnTo>
                      <a:pt x="1603" y="2071"/>
                    </a:lnTo>
                    <a:lnTo>
                      <a:pt x="1564" y="1969"/>
                    </a:lnTo>
                    <a:lnTo>
                      <a:pt x="1564" y="1865"/>
                    </a:lnTo>
                    <a:lnTo>
                      <a:pt x="1467" y="1856"/>
                    </a:lnTo>
                    <a:lnTo>
                      <a:pt x="1422" y="1825"/>
                    </a:lnTo>
                    <a:lnTo>
                      <a:pt x="1346" y="1839"/>
                    </a:lnTo>
                    <a:lnTo>
                      <a:pt x="1336" y="1848"/>
                    </a:lnTo>
                    <a:lnTo>
                      <a:pt x="1371" y="1915"/>
                    </a:lnTo>
                    <a:lnTo>
                      <a:pt x="1136" y="1875"/>
                    </a:lnTo>
                    <a:lnTo>
                      <a:pt x="1012" y="1961"/>
                    </a:lnTo>
                    <a:lnTo>
                      <a:pt x="944" y="2184"/>
                    </a:lnTo>
                    <a:lnTo>
                      <a:pt x="931" y="2209"/>
                    </a:lnTo>
                    <a:lnTo>
                      <a:pt x="935" y="2238"/>
                    </a:lnTo>
                    <a:lnTo>
                      <a:pt x="960" y="2301"/>
                    </a:lnTo>
                    <a:lnTo>
                      <a:pt x="977" y="2318"/>
                    </a:lnTo>
                    <a:lnTo>
                      <a:pt x="1031" y="2332"/>
                    </a:lnTo>
                    <a:lnTo>
                      <a:pt x="1136" y="2332"/>
                    </a:lnTo>
                    <a:lnTo>
                      <a:pt x="1192" y="2224"/>
                    </a:lnTo>
                    <a:lnTo>
                      <a:pt x="1317" y="2219"/>
                    </a:lnTo>
                    <a:lnTo>
                      <a:pt x="1332" y="2232"/>
                    </a:lnTo>
                    <a:lnTo>
                      <a:pt x="1319" y="2263"/>
                    </a:lnTo>
                    <a:lnTo>
                      <a:pt x="1332" y="2288"/>
                    </a:lnTo>
                    <a:lnTo>
                      <a:pt x="1332" y="2297"/>
                    </a:lnTo>
                    <a:lnTo>
                      <a:pt x="1277" y="2309"/>
                    </a:lnTo>
                    <a:lnTo>
                      <a:pt x="1271" y="2309"/>
                    </a:lnTo>
                    <a:lnTo>
                      <a:pt x="1261" y="2322"/>
                    </a:lnTo>
                    <a:lnTo>
                      <a:pt x="1248" y="2414"/>
                    </a:lnTo>
                    <a:lnTo>
                      <a:pt x="1242" y="2418"/>
                    </a:lnTo>
                    <a:lnTo>
                      <a:pt x="1332" y="2434"/>
                    </a:lnTo>
                    <a:lnTo>
                      <a:pt x="1421" y="2443"/>
                    </a:lnTo>
                    <a:lnTo>
                      <a:pt x="1371" y="2520"/>
                    </a:lnTo>
                    <a:lnTo>
                      <a:pt x="1421" y="2700"/>
                    </a:lnTo>
                    <a:lnTo>
                      <a:pt x="1470" y="2758"/>
                    </a:lnTo>
                    <a:lnTo>
                      <a:pt x="1476" y="2723"/>
                    </a:lnTo>
                    <a:lnTo>
                      <a:pt x="1476" y="2710"/>
                    </a:lnTo>
                    <a:lnTo>
                      <a:pt x="1624" y="2758"/>
                    </a:lnTo>
                    <a:lnTo>
                      <a:pt x="1628" y="2758"/>
                    </a:lnTo>
                    <a:lnTo>
                      <a:pt x="1634" y="2764"/>
                    </a:lnTo>
                    <a:lnTo>
                      <a:pt x="1705" y="2614"/>
                    </a:lnTo>
                    <a:lnTo>
                      <a:pt x="1854" y="2597"/>
                    </a:lnTo>
                    <a:lnTo>
                      <a:pt x="1868" y="2597"/>
                    </a:lnTo>
                    <a:lnTo>
                      <a:pt x="2000" y="2689"/>
                    </a:lnTo>
                    <a:lnTo>
                      <a:pt x="2211" y="2670"/>
                    </a:lnTo>
                    <a:lnTo>
                      <a:pt x="2227" y="2733"/>
                    </a:lnTo>
                    <a:lnTo>
                      <a:pt x="2227" y="2754"/>
                    </a:lnTo>
                    <a:lnTo>
                      <a:pt x="2282" y="2792"/>
                    </a:lnTo>
                    <a:lnTo>
                      <a:pt x="2376" y="2833"/>
                    </a:lnTo>
                    <a:lnTo>
                      <a:pt x="2584" y="2896"/>
                    </a:lnTo>
                    <a:lnTo>
                      <a:pt x="2637" y="3096"/>
                    </a:lnTo>
                    <a:lnTo>
                      <a:pt x="2678" y="3101"/>
                    </a:lnTo>
                    <a:lnTo>
                      <a:pt x="2687" y="3101"/>
                    </a:lnTo>
                    <a:lnTo>
                      <a:pt x="2687" y="3134"/>
                    </a:lnTo>
                    <a:lnTo>
                      <a:pt x="2697" y="3140"/>
                    </a:lnTo>
                    <a:lnTo>
                      <a:pt x="2804" y="3159"/>
                    </a:lnTo>
                    <a:lnTo>
                      <a:pt x="3219" y="3328"/>
                    </a:lnTo>
                    <a:lnTo>
                      <a:pt x="3219" y="3458"/>
                    </a:lnTo>
                    <a:lnTo>
                      <a:pt x="3148" y="3480"/>
                    </a:lnTo>
                    <a:lnTo>
                      <a:pt x="3096" y="3666"/>
                    </a:lnTo>
                    <a:lnTo>
                      <a:pt x="3096" y="3890"/>
                    </a:lnTo>
                    <a:lnTo>
                      <a:pt x="3012" y="4036"/>
                    </a:lnTo>
                    <a:lnTo>
                      <a:pt x="2937" y="4044"/>
                    </a:lnTo>
                    <a:lnTo>
                      <a:pt x="2816" y="4136"/>
                    </a:lnTo>
                    <a:lnTo>
                      <a:pt x="2812" y="4293"/>
                    </a:lnTo>
                    <a:lnTo>
                      <a:pt x="2762" y="4380"/>
                    </a:lnTo>
                    <a:lnTo>
                      <a:pt x="2757" y="4464"/>
                    </a:lnTo>
                    <a:lnTo>
                      <a:pt x="2693" y="4562"/>
                    </a:lnTo>
                    <a:lnTo>
                      <a:pt x="2593" y="4568"/>
                    </a:lnTo>
                    <a:lnTo>
                      <a:pt x="2590" y="4572"/>
                    </a:lnTo>
                    <a:lnTo>
                      <a:pt x="2637" y="4641"/>
                    </a:lnTo>
                    <a:lnTo>
                      <a:pt x="2478" y="4825"/>
                    </a:lnTo>
                    <a:lnTo>
                      <a:pt x="2463" y="4852"/>
                    </a:lnTo>
                    <a:lnTo>
                      <a:pt x="2463" y="5051"/>
                    </a:lnTo>
                    <a:lnTo>
                      <a:pt x="2534" y="5061"/>
                    </a:lnTo>
                    <a:lnTo>
                      <a:pt x="2551" y="5130"/>
                    </a:lnTo>
                    <a:lnTo>
                      <a:pt x="2534" y="5149"/>
                    </a:lnTo>
                    <a:lnTo>
                      <a:pt x="2584" y="5263"/>
                    </a:lnTo>
                    <a:lnTo>
                      <a:pt x="2697" y="5362"/>
                    </a:lnTo>
                    <a:lnTo>
                      <a:pt x="2762" y="5393"/>
                    </a:lnTo>
                    <a:lnTo>
                      <a:pt x="2693" y="5435"/>
                    </a:lnTo>
                    <a:lnTo>
                      <a:pt x="2463" y="5393"/>
                    </a:lnTo>
                    <a:lnTo>
                      <a:pt x="2305" y="5199"/>
                    </a:lnTo>
                    <a:lnTo>
                      <a:pt x="2213" y="5055"/>
                    </a:lnTo>
                    <a:lnTo>
                      <a:pt x="2213" y="4942"/>
                    </a:lnTo>
                    <a:lnTo>
                      <a:pt x="2127" y="4748"/>
                    </a:lnTo>
                    <a:lnTo>
                      <a:pt x="2004" y="4000"/>
                    </a:lnTo>
                    <a:lnTo>
                      <a:pt x="1914" y="3890"/>
                    </a:lnTo>
                    <a:lnTo>
                      <a:pt x="1778" y="3758"/>
                    </a:lnTo>
                    <a:lnTo>
                      <a:pt x="1476" y="3364"/>
                    </a:lnTo>
                    <a:lnTo>
                      <a:pt x="1541" y="3272"/>
                    </a:lnTo>
                    <a:lnTo>
                      <a:pt x="1528" y="3263"/>
                    </a:lnTo>
                    <a:lnTo>
                      <a:pt x="1478" y="3253"/>
                    </a:lnTo>
                    <a:lnTo>
                      <a:pt x="1478" y="3242"/>
                    </a:lnTo>
                    <a:lnTo>
                      <a:pt x="1653" y="2969"/>
                    </a:lnTo>
                    <a:lnTo>
                      <a:pt x="1603" y="2796"/>
                    </a:lnTo>
                    <a:lnTo>
                      <a:pt x="1603" y="2792"/>
                    </a:lnTo>
                    <a:lnTo>
                      <a:pt x="1593" y="2783"/>
                    </a:lnTo>
                    <a:lnTo>
                      <a:pt x="1526" y="2787"/>
                    </a:lnTo>
                    <a:lnTo>
                      <a:pt x="1488" y="2802"/>
                    </a:lnTo>
                    <a:lnTo>
                      <a:pt x="1463" y="2796"/>
                    </a:lnTo>
                    <a:lnTo>
                      <a:pt x="1323" y="2720"/>
                    </a:lnTo>
                    <a:lnTo>
                      <a:pt x="1021" y="2474"/>
                    </a:lnTo>
                    <a:lnTo>
                      <a:pt x="918" y="2437"/>
                    </a:lnTo>
                    <a:lnTo>
                      <a:pt x="735" y="2332"/>
                    </a:lnTo>
                    <a:lnTo>
                      <a:pt x="670" y="2245"/>
                    </a:lnTo>
                    <a:lnTo>
                      <a:pt x="666" y="2242"/>
                    </a:lnTo>
                    <a:lnTo>
                      <a:pt x="666" y="2232"/>
                    </a:lnTo>
                    <a:lnTo>
                      <a:pt x="670" y="2232"/>
                    </a:lnTo>
                    <a:lnTo>
                      <a:pt x="680" y="2224"/>
                    </a:lnTo>
                    <a:lnTo>
                      <a:pt x="635" y="2046"/>
                    </a:lnTo>
                    <a:lnTo>
                      <a:pt x="607" y="1958"/>
                    </a:lnTo>
                    <a:lnTo>
                      <a:pt x="566" y="1850"/>
                    </a:lnTo>
                    <a:lnTo>
                      <a:pt x="545" y="1775"/>
                    </a:lnTo>
                    <a:lnTo>
                      <a:pt x="536" y="1766"/>
                    </a:lnTo>
                    <a:lnTo>
                      <a:pt x="493" y="1766"/>
                    </a:lnTo>
                    <a:lnTo>
                      <a:pt x="493" y="1781"/>
                    </a:lnTo>
                    <a:lnTo>
                      <a:pt x="539" y="1856"/>
                    </a:lnTo>
                    <a:lnTo>
                      <a:pt x="545" y="2055"/>
                    </a:lnTo>
                    <a:lnTo>
                      <a:pt x="559" y="2115"/>
                    </a:lnTo>
                    <a:lnTo>
                      <a:pt x="559" y="2125"/>
                    </a:lnTo>
                    <a:lnTo>
                      <a:pt x="539" y="2125"/>
                    </a:lnTo>
                    <a:lnTo>
                      <a:pt x="476" y="1988"/>
                    </a:lnTo>
                    <a:lnTo>
                      <a:pt x="434" y="1919"/>
                    </a:lnTo>
                    <a:lnTo>
                      <a:pt x="455" y="1894"/>
                    </a:lnTo>
                    <a:lnTo>
                      <a:pt x="468" y="1879"/>
                    </a:lnTo>
                    <a:lnTo>
                      <a:pt x="451" y="1829"/>
                    </a:lnTo>
                    <a:lnTo>
                      <a:pt x="451" y="1645"/>
                    </a:lnTo>
                    <a:lnTo>
                      <a:pt x="401" y="1581"/>
                    </a:lnTo>
                    <a:lnTo>
                      <a:pt x="434" y="1315"/>
                    </a:lnTo>
                    <a:lnTo>
                      <a:pt x="553" y="1173"/>
                    </a:lnTo>
                    <a:lnTo>
                      <a:pt x="645" y="1071"/>
                    </a:lnTo>
                    <a:lnTo>
                      <a:pt x="645" y="998"/>
                    </a:lnTo>
                    <a:lnTo>
                      <a:pt x="662" y="998"/>
                    </a:lnTo>
                    <a:lnTo>
                      <a:pt x="680" y="1013"/>
                    </a:lnTo>
                    <a:lnTo>
                      <a:pt x="726" y="1013"/>
                    </a:lnTo>
                    <a:lnTo>
                      <a:pt x="726" y="992"/>
                    </a:lnTo>
                    <a:lnTo>
                      <a:pt x="666" y="850"/>
                    </a:lnTo>
                    <a:lnTo>
                      <a:pt x="718" y="889"/>
                    </a:lnTo>
                    <a:lnTo>
                      <a:pt x="731" y="900"/>
                    </a:lnTo>
                    <a:lnTo>
                      <a:pt x="751" y="549"/>
                    </a:lnTo>
                    <a:lnTo>
                      <a:pt x="680" y="545"/>
                    </a:lnTo>
                    <a:lnTo>
                      <a:pt x="680" y="472"/>
                    </a:lnTo>
                    <a:lnTo>
                      <a:pt x="576" y="432"/>
                    </a:lnTo>
                    <a:lnTo>
                      <a:pt x="447" y="451"/>
                    </a:lnTo>
                    <a:lnTo>
                      <a:pt x="434" y="451"/>
                    </a:lnTo>
                    <a:lnTo>
                      <a:pt x="447" y="426"/>
                    </a:lnTo>
                    <a:lnTo>
                      <a:pt x="447" y="422"/>
                    </a:lnTo>
                    <a:lnTo>
                      <a:pt x="420" y="422"/>
                    </a:lnTo>
                    <a:lnTo>
                      <a:pt x="65" y="545"/>
                    </a:lnTo>
                    <a:lnTo>
                      <a:pt x="0" y="545"/>
                    </a:lnTo>
                    <a:lnTo>
                      <a:pt x="234" y="436"/>
                    </a:lnTo>
                    <a:lnTo>
                      <a:pt x="290" y="344"/>
                    </a:lnTo>
                    <a:lnTo>
                      <a:pt x="290" y="340"/>
                    </a:lnTo>
                    <a:lnTo>
                      <a:pt x="209" y="320"/>
                    </a:lnTo>
                    <a:lnTo>
                      <a:pt x="294" y="226"/>
                    </a:lnTo>
                    <a:lnTo>
                      <a:pt x="388" y="242"/>
                    </a:lnTo>
                    <a:lnTo>
                      <a:pt x="409" y="242"/>
                    </a:lnTo>
                    <a:lnTo>
                      <a:pt x="430" y="228"/>
                    </a:lnTo>
                    <a:lnTo>
                      <a:pt x="409" y="211"/>
                    </a:lnTo>
                    <a:lnTo>
                      <a:pt x="369" y="194"/>
                    </a:lnTo>
                    <a:lnTo>
                      <a:pt x="369" y="175"/>
                    </a:lnTo>
                    <a:lnTo>
                      <a:pt x="395" y="138"/>
                    </a:lnTo>
                    <a:lnTo>
                      <a:pt x="405" y="129"/>
                    </a:lnTo>
                    <a:lnTo>
                      <a:pt x="553" y="134"/>
                    </a:lnTo>
                    <a:lnTo>
                      <a:pt x="562" y="125"/>
                    </a:lnTo>
                    <a:lnTo>
                      <a:pt x="576" y="59"/>
                    </a:lnTo>
                    <a:lnTo>
                      <a:pt x="708" y="25"/>
                    </a:lnTo>
                    <a:lnTo>
                      <a:pt x="787" y="0"/>
                    </a:lnTo>
                    <a:lnTo>
                      <a:pt x="998" y="2"/>
                    </a:lnTo>
                    <a:lnTo>
                      <a:pt x="1196" y="75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Freeform 177"/>
              <p:cNvSpPr>
                <a:spLocks/>
              </p:cNvSpPr>
              <p:nvPr/>
            </p:nvSpPr>
            <p:spPr bwMode="gray">
              <a:xfrm>
                <a:off x="2491" y="1076"/>
                <a:ext cx="2739" cy="2340"/>
              </a:xfrm>
              <a:custGeom>
                <a:avLst/>
                <a:gdLst>
                  <a:gd name="T0" fmla="*/ 956 w 5476"/>
                  <a:gd name="T1" fmla="*/ 43 h 4679"/>
                  <a:gd name="T2" fmla="*/ 1366 w 5476"/>
                  <a:gd name="T3" fmla="*/ 29 h 4679"/>
                  <a:gd name="T4" fmla="*/ 1321 w 5476"/>
                  <a:gd name="T5" fmla="*/ 66 h 4679"/>
                  <a:gd name="T6" fmla="*/ 1308 w 5476"/>
                  <a:gd name="T7" fmla="*/ 103 h 4679"/>
                  <a:gd name="T8" fmla="*/ 1336 w 5476"/>
                  <a:gd name="T9" fmla="*/ 166 h 4679"/>
                  <a:gd name="T10" fmla="*/ 1242 w 5476"/>
                  <a:gd name="T11" fmla="*/ 100 h 4679"/>
                  <a:gd name="T12" fmla="*/ 1205 w 5476"/>
                  <a:gd name="T13" fmla="*/ 141 h 4679"/>
                  <a:gd name="T14" fmla="*/ 1223 w 5476"/>
                  <a:gd name="T15" fmla="*/ 212 h 4679"/>
                  <a:gd name="T16" fmla="*/ 1242 w 5476"/>
                  <a:gd name="T17" fmla="*/ 234 h 4679"/>
                  <a:gd name="T18" fmla="*/ 1216 w 5476"/>
                  <a:gd name="T19" fmla="*/ 325 h 4679"/>
                  <a:gd name="T20" fmla="*/ 1217 w 5476"/>
                  <a:gd name="T21" fmla="*/ 383 h 4679"/>
                  <a:gd name="T22" fmla="*/ 1163 w 5476"/>
                  <a:gd name="T23" fmla="*/ 354 h 4679"/>
                  <a:gd name="T24" fmla="*/ 1177 w 5476"/>
                  <a:gd name="T25" fmla="*/ 399 h 4679"/>
                  <a:gd name="T26" fmla="*/ 1215 w 5476"/>
                  <a:gd name="T27" fmla="*/ 464 h 4679"/>
                  <a:gd name="T28" fmla="*/ 1150 w 5476"/>
                  <a:gd name="T29" fmla="*/ 590 h 4679"/>
                  <a:gd name="T30" fmla="*/ 1114 w 5476"/>
                  <a:gd name="T31" fmla="*/ 591 h 4679"/>
                  <a:gd name="T32" fmla="*/ 1088 w 5476"/>
                  <a:gd name="T33" fmla="*/ 658 h 4679"/>
                  <a:gd name="T34" fmla="*/ 1121 w 5476"/>
                  <a:gd name="T35" fmla="*/ 767 h 4679"/>
                  <a:gd name="T36" fmla="*/ 1046 w 5476"/>
                  <a:gd name="T37" fmla="*/ 646 h 4679"/>
                  <a:gd name="T38" fmla="*/ 926 w 5476"/>
                  <a:gd name="T39" fmla="*/ 595 h 4679"/>
                  <a:gd name="T40" fmla="*/ 848 w 5476"/>
                  <a:gd name="T41" fmla="*/ 683 h 4679"/>
                  <a:gd name="T42" fmla="*/ 743 w 5476"/>
                  <a:gd name="T43" fmla="*/ 546 h 4679"/>
                  <a:gd name="T44" fmla="*/ 609 w 5476"/>
                  <a:gd name="T45" fmla="*/ 546 h 4679"/>
                  <a:gd name="T46" fmla="*/ 679 w 5476"/>
                  <a:gd name="T47" fmla="*/ 600 h 4679"/>
                  <a:gd name="T48" fmla="*/ 480 w 5476"/>
                  <a:gd name="T49" fmla="*/ 562 h 4679"/>
                  <a:gd name="T50" fmla="*/ 482 w 5476"/>
                  <a:gd name="T51" fmla="*/ 616 h 4679"/>
                  <a:gd name="T52" fmla="*/ 601 w 5476"/>
                  <a:gd name="T53" fmla="*/ 734 h 4679"/>
                  <a:gd name="T54" fmla="*/ 535 w 5476"/>
                  <a:gd name="T55" fmla="*/ 964 h 4679"/>
                  <a:gd name="T56" fmla="*/ 381 w 5476"/>
                  <a:gd name="T57" fmla="*/ 1170 h 4679"/>
                  <a:gd name="T58" fmla="*/ 282 w 5476"/>
                  <a:gd name="T59" fmla="*/ 926 h 4679"/>
                  <a:gd name="T60" fmla="*/ 176 w 5476"/>
                  <a:gd name="T61" fmla="*/ 752 h 4679"/>
                  <a:gd name="T62" fmla="*/ 5 w 5476"/>
                  <a:gd name="T63" fmla="*/ 652 h 4679"/>
                  <a:gd name="T64" fmla="*/ 76 w 5476"/>
                  <a:gd name="T65" fmla="*/ 482 h 4679"/>
                  <a:gd name="T66" fmla="*/ 245 w 5476"/>
                  <a:gd name="T67" fmla="*/ 451 h 4679"/>
                  <a:gd name="T68" fmla="*/ 332 w 5476"/>
                  <a:gd name="T69" fmla="*/ 486 h 4679"/>
                  <a:gd name="T70" fmla="*/ 407 w 5476"/>
                  <a:gd name="T71" fmla="*/ 513 h 4679"/>
                  <a:gd name="T72" fmla="*/ 426 w 5476"/>
                  <a:gd name="T73" fmla="*/ 451 h 4679"/>
                  <a:gd name="T74" fmla="*/ 447 w 5476"/>
                  <a:gd name="T75" fmla="*/ 381 h 4679"/>
                  <a:gd name="T76" fmla="*/ 456 w 5476"/>
                  <a:gd name="T77" fmla="*/ 359 h 4679"/>
                  <a:gd name="T78" fmla="*/ 379 w 5476"/>
                  <a:gd name="T79" fmla="*/ 379 h 4679"/>
                  <a:gd name="T80" fmla="*/ 350 w 5476"/>
                  <a:gd name="T81" fmla="*/ 446 h 4679"/>
                  <a:gd name="T82" fmla="*/ 259 w 5476"/>
                  <a:gd name="T83" fmla="*/ 379 h 4679"/>
                  <a:gd name="T84" fmla="*/ 251 w 5476"/>
                  <a:gd name="T85" fmla="*/ 399 h 4679"/>
                  <a:gd name="T86" fmla="*/ 125 w 5476"/>
                  <a:gd name="T87" fmla="*/ 451 h 4679"/>
                  <a:gd name="T88" fmla="*/ 136 w 5476"/>
                  <a:gd name="T89" fmla="*/ 381 h 4679"/>
                  <a:gd name="T90" fmla="*/ 225 w 5476"/>
                  <a:gd name="T91" fmla="*/ 264 h 4679"/>
                  <a:gd name="T92" fmla="*/ 287 w 5476"/>
                  <a:gd name="T93" fmla="*/ 276 h 4679"/>
                  <a:gd name="T94" fmla="*/ 351 w 5476"/>
                  <a:gd name="T95" fmla="*/ 214 h 4679"/>
                  <a:gd name="T96" fmla="*/ 331 w 5476"/>
                  <a:gd name="T97" fmla="*/ 165 h 4679"/>
                  <a:gd name="T98" fmla="*/ 279 w 5476"/>
                  <a:gd name="T99" fmla="*/ 241 h 4679"/>
                  <a:gd name="T100" fmla="*/ 198 w 5476"/>
                  <a:gd name="T101" fmla="*/ 217 h 4679"/>
                  <a:gd name="T102" fmla="*/ 357 w 5476"/>
                  <a:gd name="T103" fmla="*/ 98 h 4679"/>
                  <a:gd name="T104" fmla="*/ 400 w 5476"/>
                  <a:gd name="T105" fmla="*/ 145 h 4679"/>
                  <a:gd name="T106" fmla="*/ 531 w 5476"/>
                  <a:gd name="T107" fmla="*/ 112 h 4679"/>
                  <a:gd name="T108" fmla="*/ 592 w 5476"/>
                  <a:gd name="T109" fmla="*/ 67 h 4679"/>
                  <a:gd name="T110" fmla="*/ 654 w 5476"/>
                  <a:gd name="T111" fmla="*/ 105 h 4679"/>
                  <a:gd name="T112" fmla="*/ 654 w 5476"/>
                  <a:gd name="T113" fmla="*/ 67 h 4679"/>
                  <a:gd name="T114" fmla="*/ 767 w 5476"/>
                  <a:gd name="T115" fmla="*/ 5 h 467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476"/>
                  <a:gd name="T175" fmla="*/ 0 h 4679"/>
                  <a:gd name="T176" fmla="*/ 5476 w 5476"/>
                  <a:gd name="T177" fmla="*/ 4679 h 467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476" h="4679">
                    <a:moveTo>
                      <a:pt x="3288" y="40"/>
                    </a:moveTo>
                    <a:lnTo>
                      <a:pt x="3301" y="99"/>
                    </a:lnTo>
                    <a:lnTo>
                      <a:pt x="3301" y="103"/>
                    </a:lnTo>
                    <a:lnTo>
                      <a:pt x="3307" y="113"/>
                    </a:lnTo>
                    <a:lnTo>
                      <a:pt x="3666" y="109"/>
                    </a:lnTo>
                    <a:lnTo>
                      <a:pt x="3743" y="94"/>
                    </a:lnTo>
                    <a:lnTo>
                      <a:pt x="3821" y="172"/>
                    </a:lnTo>
                    <a:lnTo>
                      <a:pt x="4046" y="113"/>
                    </a:lnTo>
                    <a:lnTo>
                      <a:pt x="4063" y="94"/>
                    </a:lnTo>
                    <a:lnTo>
                      <a:pt x="4171" y="80"/>
                    </a:lnTo>
                    <a:lnTo>
                      <a:pt x="4286" y="80"/>
                    </a:lnTo>
                    <a:lnTo>
                      <a:pt x="4823" y="113"/>
                    </a:lnTo>
                    <a:lnTo>
                      <a:pt x="4973" y="76"/>
                    </a:lnTo>
                    <a:lnTo>
                      <a:pt x="5461" y="113"/>
                    </a:lnTo>
                    <a:lnTo>
                      <a:pt x="5476" y="174"/>
                    </a:lnTo>
                    <a:lnTo>
                      <a:pt x="5476" y="190"/>
                    </a:lnTo>
                    <a:lnTo>
                      <a:pt x="5392" y="190"/>
                    </a:lnTo>
                    <a:lnTo>
                      <a:pt x="5374" y="172"/>
                    </a:lnTo>
                    <a:lnTo>
                      <a:pt x="5286" y="190"/>
                    </a:lnTo>
                    <a:lnTo>
                      <a:pt x="5280" y="253"/>
                    </a:lnTo>
                    <a:lnTo>
                      <a:pt x="5280" y="262"/>
                    </a:lnTo>
                    <a:lnTo>
                      <a:pt x="5359" y="266"/>
                    </a:lnTo>
                    <a:lnTo>
                      <a:pt x="5369" y="295"/>
                    </a:lnTo>
                    <a:lnTo>
                      <a:pt x="5336" y="378"/>
                    </a:lnTo>
                    <a:lnTo>
                      <a:pt x="5353" y="408"/>
                    </a:lnTo>
                    <a:lnTo>
                      <a:pt x="5294" y="452"/>
                    </a:lnTo>
                    <a:lnTo>
                      <a:pt x="5267" y="468"/>
                    </a:lnTo>
                    <a:lnTo>
                      <a:pt x="5230" y="412"/>
                    </a:lnTo>
                    <a:lnTo>
                      <a:pt x="5182" y="451"/>
                    </a:lnTo>
                    <a:lnTo>
                      <a:pt x="5234" y="472"/>
                    </a:lnTo>
                    <a:lnTo>
                      <a:pt x="5263" y="504"/>
                    </a:lnTo>
                    <a:lnTo>
                      <a:pt x="5263" y="558"/>
                    </a:lnTo>
                    <a:lnTo>
                      <a:pt x="5273" y="566"/>
                    </a:lnTo>
                    <a:lnTo>
                      <a:pt x="5332" y="579"/>
                    </a:lnTo>
                    <a:lnTo>
                      <a:pt x="5340" y="662"/>
                    </a:lnTo>
                    <a:lnTo>
                      <a:pt x="5369" y="677"/>
                    </a:lnTo>
                    <a:lnTo>
                      <a:pt x="5369" y="771"/>
                    </a:lnTo>
                    <a:lnTo>
                      <a:pt x="5259" y="748"/>
                    </a:lnTo>
                    <a:lnTo>
                      <a:pt x="5092" y="604"/>
                    </a:lnTo>
                    <a:lnTo>
                      <a:pt x="5140" y="452"/>
                    </a:lnTo>
                    <a:lnTo>
                      <a:pt x="5075" y="397"/>
                    </a:lnTo>
                    <a:lnTo>
                      <a:pt x="4964" y="397"/>
                    </a:lnTo>
                    <a:lnTo>
                      <a:pt x="4935" y="412"/>
                    </a:lnTo>
                    <a:lnTo>
                      <a:pt x="4931" y="504"/>
                    </a:lnTo>
                    <a:lnTo>
                      <a:pt x="4950" y="506"/>
                    </a:lnTo>
                    <a:lnTo>
                      <a:pt x="4964" y="506"/>
                    </a:lnTo>
                    <a:lnTo>
                      <a:pt x="4964" y="545"/>
                    </a:lnTo>
                    <a:lnTo>
                      <a:pt x="4839" y="545"/>
                    </a:lnTo>
                    <a:lnTo>
                      <a:pt x="4816" y="564"/>
                    </a:lnTo>
                    <a:lnTo>
                      <a:pt x="4704" y="564"/>
                    </a:lnTo>
                    <a:lnTo>
                      <a:pt x="4695" y="662"/>
                    </a:lnTo>
                    <a:lnTo>
                      <a:pt x="4635" y="742"/>
                    </a:lnTo>
                    <a:lnTo>
                      <a:pt x="4632" y="748"/>
                    </a:lnTo>
                    <a:lnTo>
                      <a:pt x="4789" y="752"/>
                    </a:lnTo>
                    <a:lnTo>
                      <a:pt x="4862" y="846"/>
                    </a:lnTo>
                    <a:lnTo>
                      <a:pt x="4891" y="846"/>
                    </a:lnTo>
                    <a:lnTo>
                      <a:pt x="4895" y="752"/>
                    </a:lnTo>
                    <a:lnTo>
                      <a:pt x="4964" y="877"/>
                    </a:lnTo>
                    <a:lnTo>
                      <a:pt x="5131" y="1021"/>
                    </a:lnTo>
                    <a:lnTo>
                      <a:pt x="5136" y="1030"/>
                    </a:lnTo>
                    <a:lnTo>
                      <a:pt x="5140" y="1030"/>
                    </a:lnTo>
                    <a:lnTo>
                      <a:pt x="5092" y="1053"/>
                    </a:lnTo>
                    <a:lnTo>
                      <a:pt x="4964" y="936"/>
                    </a:lnTo>
                    <a:lnTo>
                      <a:pt x="4935" y="871"/>
                    </a:lnTo>
                    <a:lnTo>
                      <a:pt x="4935" y="963"/>
                    </a:lnTo>
                    <a:lnTo>
                      <a:pt x="4967" y="1017"/>
                    </a:lnTo>
                    <a:lnTo>
                      <a:pt x="4977" y="1080"/>
                    </a:lnTo>
                    <a:lnTo>
                      <a:pt x="5002" y="1222"/>
                    </a:lnTo>
                    <a:lnTo>
                      <a:pt x="4946" y="1297"/>
                    </a:lnTo>
                    <a:lnTo>
                      <a:pt x="4862" y="1297"/>
                    </a:lnTo>
                    <a:lnTo>
                      <a:pt x="4848" y="1351"/>
                    </a:lnTo>
                    <a:lnTo>
                      <a:pt x="4845" y="1402"/>
                    </a:lnTo>
                    <a:lnTo>
                      <a:pt x="4839" y="1404"/>
                    </a:lnTo>
                    <a:lnTo>
                      <a:pt x="5002" y="1575"/>
                    </a:lnTo>
                    <a:lnTo>
                      <a:pt x="4935" y="1635"/>
                    </a:lnTo>
                    <a:lnTo>
                      <a:pt x="4891" y="1589"/>
                    </a:lnTo>
                    <a:lnTo>
                      <a:pt x="4866" y="1531"/>
                    </a:lnTo>
                    <a:lnTo>
                      <a:pt x="4852" y="1516"/>
                    </a:lnTo>
                    <a:lnTo>
                      <a:pt x="4793" y="1504"/>
                    </a:lnTo>
                    <a:lnTo>
                      <a:pt x="4754" y="1449"/>
                    </a:lnTo>
                    <a:lnTo>
                      <a:pt x="4704" y="1481"/>
                    </a:lnTo>
                    <a:lnTo>
                      <a:pt x="4681" y="1449"/>
                    </a:lnTo>
                    <a:lnTo>
                      <a:pt x="4681" y="1433"/>
                    </a:lnTo>
                    <a:lnTo>
                      <a:pt x="4649" y="1414"/>
                    </a:lnTo>
                    <a:lnTo>
                      <a:pt x="4632" y="1410"/>
                    </a:lnTo>
                    <a:lnTo>
                      <a:pt x="4593" y="1481"/>
                    </a:lnTo>
                    <a:lnTo>
                      <a:pt x="4593" y="1516"/>
                    </a:lnTo>
                    <a:lnTo>
                      <a:pt x="4639" y="1535"/>
                    </a:lnTo>
                    <a:lnTo>
                      <a:pt x="4751" y="1539"/>
                    </a:lnTo>
                    <a:lnTo>
                      <a:pt x="4751" y="1594"/>
                    </a:lnTo>
                    <a:lnTo>
                      <a:pt x="4704" y="1594"/>
                    </a:lnTo>
                    <a:lnTo>
                      <a:pt x="4701" y="1658"/>
                    </a:lnTo>
                    <a:lnTo>
                      <a:pt x="4701" y="1667"/>
                    </a:lnTo>
                    <a:lnTo>
                      <a:pt x="4760" y="1677"/>
                    </a:lnTo>
                    <a:lnTo>
                      <a:pt x="4852" y="1794"/>
                    </a:lnTo>
                    <a:lnTo>
                      <a:pt x="4858" y="1796"/>
                    </a:lnTo>
                    <a:lnTo>
                      <a:pt x="4810" y="1806"/>
                    </a:lnTo>
                    <a:lnTo>
                      <a:pt x="4858" y="1855"/>
                    </a:lnTo>
                    <a:lnTo>
                      <a:pt x="4806" y="2139"/>
                    </a:lnTo>
                    <a:lnTo>
                      <a:pt x="4632" y="2235"/>
                    </a:lnTo>
                    <a:lnTo>
                      <a:pt x="4597" y="2203"/>
                    </a:lnTo>
                    <a:lnTo>
                      <a:pt x="4593" y="2197"/>
                    </a:lnTo>
                    <a:lnTo>
                      <a:pt x="4576" y="2230"/>
                    </a:lnTo>
                    <a:lnTo>
                      <a:pt x="4626" y="2295"/>
                    </a:lnTo>
                    <a:lnTo>
                      <a:pt x="4597" y="2360"/>
                    </a:lnTo>
                    <a:lnTo>
                      <a:pt x="4580" y="2360"/>
                    </a:lnTo>
                    <a:lnTo>
                      <a:pt x="4561" y="2349"/>
                    </a:lnTo>
                    <a:lnTo>
                      <a:pt x="4576" y="2251"/>
                    </a:lnTo>
                    <a:lnTo>
                      <a:pt x="4561" y="2235"/>
                    </a:lnTo>
                    <a:lnTo>
                      <a:pt x="4474" y="2235"/>
                    </a:lnTo>
                    <a:lnTo>
                      <a:pt x="4465" y="2247"/>
                    </a:lnTo>
                    <a:lnTo>
                      <a:pt x="4453" y="2364"/>
                    </a:lnTo>
                    <a:lnTo>
                      <a:pt x="4593" y="2537"/>
                    </a:lnTo>
                    <a:lnTo>
                      <a:pt x="4593" y="2667"/>
                    </a:lnTo>
                    <a:lnTo>
                      <a:pt x="4488" y="2744"/>
                    </a:lnTo>
                    <a:lnTo>
                      <a:pt x="4401" y="2667"/>
                    </a:lnTo>
                    <a:lnTo>
                      <a:pt x="4388" y="2635"/>
                    </a:lnTo>
                    <a:lnTo>
                      <a:pt x="4361" y="2631"/>
                    </a:lnTo>
                    <a:lnTo>
                      <a:pt x="4349" y="2631"/>
                    </a:lnTo>
                    <a:lnTo>
                      <a:pt x="4280" y="2542"/>
                    </a:lnTo>
                    <a:lnTo>
                      <a:pt x="4280" y="2625"/>
                    </a:lnTo>
                    <a:lnTo>
                      <a:pt x="4294" y="2761"/>
                    </a:lnTo>
                    <a:lnTo>
                      <a:pt x="4294" y="2798"/>
                    </a:lnTo>
                    <a:lnTo>
                      <a:pt x="4415" y="2919"/>
                    </a:lnTo>
                    <a:lnTo>
                      <a:pt x="4465" y="2947"/>
                    </a:lnTo>
                    <a:lnTo>
                      <a:pt x="4482" y="3065"/>
                    </a:lnTo>
                    <a:lnTo>
                      <a:pt x="4488" y="3080"/>
                    </a:lnTo>
                    <a:lnTo>
                      <a:pt x="4465" y="3084"/>
                    </a:lnTo>
                    <a:lnTo>
                      <a:pt x="4453" y="3084"/>
                    </a:lnTo>
                    <a:lnTo>
                      <a:pt x="4346" y="2898"/>
                    </a:lnTo>
                    <a:lnTo>
                      <a:pt x="4276" y="2798"/>
                    </a:lnTo>
                    <a:lnTo>
                      <a:pt x="4192" y="2744"/>
                    </a:lnTo>
                    <a:lnTo>
                      <a:pt x="4182" y="2581"/>
                    </a:lnTo>
                    <a:lnTo>
                      <a:pt x="4171" y="2533"/>
                    </a:lnTo>
                    <a:lnTo>
                      <a:pt x="4171" y="2483"/>
                    </a:lnTo>
                    <a:lnTo>
                      <a:pt x="4063" y="2477"/>
                    </a:lnTo>
                    <a:lnTo>
                      <a:pt x="3962" y="2299"/>
                    </a:lnTo>
                    <a:lnTo>
                      <a:pt x="3893" y="2257"/>
                    </a:lnTo>
                    <a:lnTo>
                      <a:pt x="3846" y="2280"/>
                    </a:lnTo>
                    <a:lnTo>
                      <a:pt x="3701" y="2379"/>
                    </a:lnTo>
                    <a:lnTo>
                      <a:pt x="3566" y="2537"/>
                    </a:lnTo>
                    <a:lnTo>
                      <a:pt x="3487" y="2828"/>
                    </a:lnTo>
                    <a:lnTo>
                      <a:pt x="3464" y="2884"/>
                    </a:lnTo>
                    <a:lnTo>
                      <a:pt x="3464" y="2888"/>
                    </a:lnTo>
                    <a:lnTo>
                      <a:pt x="3418" y="2834"/>
                    </a:lnTo>
                    <a:lnTo>
                      <a:pt x="3393" y="2794"/>
                    </a:lnTo>
                    <a:lnTo>
                      <a:pt x="3390" y="2731"/>
                    </a:lnTo>
                    <a:lnTo>
                      <a:pt x="3288" y="2537"/>
                    </a:lnTo>
                    <a:lnTo>
                      <a:pt x="3284" y="2433"/>
                    </a:lnTo>
                    <a:lnTo>
                      <a:pt x="3219" y="2333"/>
                    </a:lnTo>
                    <a:lnTo>
                      <a:pt x="3201" y="2333"/>
                    </a:lnTo>
                    <a:lnTo>
                      <a:pt x="3173" y="2349"/>
                    </a:lnTo>
                    <a:lnTo>
                      <a:pt x="3159" y="2349"/>
                    </a:lnTo>
                    <a:lnTo>
                      <a:pt x="2971" y="2182"/>
                    </a:lnTo>
                    <a:lnTo>
                      <a:pt x="2804" y="2197"/>
                    </a:lnTo>
                    <a:lnTo>
                      <a:pt x="2595" y="2139"/>
                    </a:lnTo>
                    <a:lnTo>
                      <a:pt x="2507" y="2157"/>
                    </a:lnTo>
                    <a:lnTo>
                      <a:pt x="2334" y="1992"/>
                    </a:lnTo>
                    <a:lnTo>
                      <a:pt x="2261" y="2049"/>
                    </a:lnTo>
                    <a:lnTo>
                      <a:pt x="2299" y="2143"/>
                    </a:lnTo>
                    <a:lnTo>
                      <a:pt x="2434" y="2182"/>
                    </a:lnTo>
                    <a:lnTo>
                      <a:pt x="2434" y="2230"/>
                    </a:lnTo>
                    <a:lnTo>
                      <a:pt x="2466" y="2247"/>
                    </a:lnTo>
                    <a:lnTo>
                      <a:pt x="2503" y="2247"/>
                    </a:lnTo>
                    <a:lnTo>
                      <a:pt x="2595" y="2182"/>
                    </a:lnTo>
                    <a:lnTo>
                      <a:pt x="2616" y="2239"/>
                    </a:lnTo>
                    <a:lnTo>
                      <a:pt x="2716" y="2289"/>
                    </a:lnTo>
                    <a:lnTo>
                      <a:pt x="2716" y="2399"/>
                    </a:lnTo>
                    <a:lnTo>
                      <a:pt x="2685" y="2443"/>
                    </a:lnTo>
                    <a:lnTo>
                      <a:pt x="2685" y="2462"/>
                    </a:lnTo>
                    <a:lnTo>
                      <a:pt x="2299" y="2702"/>
                    </a:lnTo>
                    <a:lnTo>
                      <a:pt x="2228" y="2702"/>
                    </a:lnTo>
                    <a:lnTo>
                      <a:pt x="2186" y="2600"/>
                    </a:lnTo>
                    <a:lnTo>
                      <a:pt x="1985" y="2316"/>
                    </a:lnTo>
                    <a:lnTo>
                      <a:pt x="1917" y="2247"/>
                    </a:lnTo>
                    <a:lnTo>
                      <a:pt x="1894" y="2239"/>
                    </a:lnTo>
                    <a:lnTo>
                      <a:pt x="1789" y="2109"/>
                    </a:lnTo>
                    <a:lnTo>
                      <a:pt x="1789" y="2126"/>
                    </a:lnTo>
                    <a:lnTo>
                      <a:pt x="1835" y="2257"/>
                    </a:lnTo>
                    <a:lnTo>
                      <a:pt x="1917" y="2379"/>
                    </a:lnTo>
                    <a:lnTo>
                      <a:pt x="1927" y="2389"/>
                    </a:lnTo>
                    <a:lnTo>
                      <a:pt x="1927" y="2462"/>
                    </a:lnTo>
                    <a:lnTo>
                      <a:pt x="2180" y="2725"/>
                    </a:lnTo>
                    <a:lnTo>
                      <a:pt x="2261" y="2798"/>
                    </a:lnTo>
                    <a:lnTo>
                      <a:pt x="2317" y="2794"/>
                    </a:lnTo>
                    <a:lnTo>
                      <a:pt x="2438" y="2744"/>
                    </a:lnTo>
                    <a:lnTo>
                      <a:pt x="2489" y="2744"/>
                    </a:lnTo>
                    <a:lnTo>
                      <a:pt x="2485" y="2771"/>
                    </a:lnTo>
                    <a:lnTo>
                      <a:pt x="2401" y="2934"/>
                    </a:lnTo>
                    <a:lnTo>
                      <a:pt x="2386" y="3028"/>
                    </a:lnTo>
                    <a:lnTo>
                      <a:pt x="2100" y="3383"/>
                    </a:lnTo>
                    <a:lnTo>
                      <a:pt x="2104" y="3590"/>
                    </a:lnTo>
                    <a:lnTo>
                      <a:pt x="2127" y="3736"/>
                    </a:lnTo>
                    <a:lnTo>
                      <a:pt x="2127" y="3763"/>
                    </a:lnTo>
                    <a:lnTo>
                      <a:pt x="2140" y="3844"/>
                    </a:lnTo>
                    <a:lnTo>
                      <a:pt x="2140" y="3853"/>
                    </a:lnTo>
                    <a:lnTo>
                      <a:pt x="1927" y="4024"/>
                    </a:lnTo>
                    <a:lnTo>
                      <a:pt x="1913" y="4149"/>
                    </a:lnTo>
                    <a:lnTo>
                      <a:pt x="1904" y="4201"/>
                    </a:lnTo>
                    <a:lnTo>
                      <a:pt x="1904" y="4214"/>
                    </a:lnTo>
                    <a:lnTo>
                      <a:pt x="1819" y="4262"/>
                    </a:lnTo>
                    <a:lnTo>
                      <a:pt x="1626" y="4583"/>
                    </a:lnTo>
                    <a:lnTo>
                      <a:pt x="1522" y="4679"/>
                    </a:lnTo>
                    <a:lnTo>
                      <a:pt x="1322" y="4679"/>
                    </a:lnTo>
                    <a:lnTo>
                      <a:pt x="1280" y="4500"/>
                    </a:lnTo>
                    <a:lnTo>
                      <a:pt x="1171" y="4178"/>
                    </a:lnTo>
                    <a:lnTo>
                      <a:pt x="1092" y="4015"/>
                    </a:lnTo>
                    <a:lnTo>
                      <a:pt x="1115" y="3755"/>
                    </a:lnTo>
                    <a:lnTo>
                      <a:pt x="1128" y="3713"/>
                    </a:lnTo>
                    <a:lnTo>
                      <a:pt x="1128" y="3704"/>
                    </a:lnTo>
                    <a:lnTo>
                      <a:pt x="1092" y="3683"/>
                    </a:lnTo>
                    <a:lnTo>
                      <a:pt x="1092" y="3546"/>
                    </a:lnTo>
                    <a:lnTo>
                      <a:pt x="936" y="3324"/>
                    </a:lnTo>
                    <a:lnTo>
                      <a:pt x="988" y="3193"/>
                    </a:lnTo>
                    <a:lnTo>
                      <a:pt x="921" y="3105"/>
                    </a:lnTo>
                    <a:lnTo>
                      <a:pt x="792" y="3101"/>
                    </a:lnTo>
                    <a:lnTo>
                      <a:pt x="704" y="3007"/>
                    </a:lnTo>
                    <a:lnTo>
                      <a:pt x="649" y="3028"/>
                    </a:lnTo>
                    <a:lnTo>
                      <a:pt x="614" y="3084"/>
                    </a:lnTo>
                    <a:lnTo>
                      <a:pt x="263" y="3101"/>
                    </a:lnTo>
                    <a:lnTo>
                      <a:pt x="124" y="2988"/>
                    </a:lnTo>
                    <a:lnTo>
                      <a:pt x="46" y="2805"/>
                    </a:lnTo>
                    <a:lnTo>
                      <a:pt x="0" y="2744"/>
                    </a:lnTo>
                    <a:lnTo>
                      <a:pt x="17" y="2606"/>
                    </a:lnTo>
                    <a:lnTo>
                      <a:pt x="0" y="2414"/>
                    </a:lnTo>
                    <a:lnTo>
                      <a:pt x="119" y="2166"/>
                    </a:lnTo>
                    <a:lnTo>
                      <a:pt x="132" y="2157"/>
                    </a:lnTo>
                    <a:lnTo>
                      <a:pt x="220" y="2143"/>
                    </a:lnTo>
                    <a:lnTo>
                      <a:pt x="234" y="2122"/>
                    </a:lnTo>
                    <a:lnTo>
                      <a:pt x="263" y="1961"/>
                    </a:lnTo>
                    <a:lnTo>
                      <a:pt x="301" y="1925"/>
                    </a:lnTo>
                    <a:lnTo>
                      <a:pt x="389" y="1861"/>
                    </a:lnTo>
                    <a:lnTo>
                      <a:pt x="547" y="1861"/>
                    </a:lnTo>
                    <a:lnTo>
                      <a:pt x="610" y="1825"/>
                    </a:lnTo>
                    <a:lnTo>
                      <a:pt x="658" y="1815"/>
                    </a:lnTo>
                    <a:lnTo>
                      <a:pt x="827" y="1784"/>
                    </a:lnTo>
                    <a:lnTo>
                      <a:pt x="946" y="1794"/>
                    </a:lnTo>
                    <a:lnTo>
                      <a:pt x="977" y="1802"/>
                    </a:lnTo>
                    <a:lnTo>
                      <a:pt x="984" y="1802"/>
                    </a:lnTo>
                    <a:lnTo>
                      <a:pt x="1002" y="1853"/>
                    </a:lnTo>
                    <a:lnTo>
                      <a:pt x="1025" y="1951"/>
                    </a:lnTo>
                    <a:lnTo>
                      <a:pt x="1115" y="1997"/>
                    </a:lnTo>
                    <a:lnTo>
                      <a:pt x="1148" y="2049"/>
                    </a:lnTo>
                    <a:lnTo>
                      <a:pt x="1322" y="2011"/>
                    </a:lnTo>
                    <a:lnTo>
                      <a:pt x="1328" y="1944"/>
                    </a:lnTo>
                    <a:lnTo>
                      <a:pt x="1341" y="1919"/>
                    </a:lnTo>
                    <a:lnTo>
                      <a:pt x="1518" y="2011"/>
                    </a:lnTo>
                    <a:lnTo>
                      <a:pt x="1583" y="1997"/>
                    </a:lnTo>
                    <a:lnTo>
                      <a:pt x="1587" y="1992"/>
                    </a:lnTo>
                    <a:lnTo>
                      <a:pt x="1591" y="2047"/>
                    </a:lnTo>
                    <a:lnTo>
                      <a:pt x="1612" y="2049"/>
                    </a:lnTo>
                    <a:lnTo>
                      <a:pt x="1626" y="2049"/>
                    </a:lnTo>
                    <a:lnTo>
                      <a:pt x="1626" y="2080"/>
                    </a:lnTo>
                    <a:lnTo>
                      <a:pt x="1637" y="2080"/>
                    </a:lnTo>
                    <a:lnTo>
                      <a:pt x="1802" y="1992"/>
                    </a:lnTo>
                    <a:lnTo>
                      <a:pt x="1819" y="1844"/>
                    </a:lnTo>
                    <a:lnTo>
                      <a:pt x="1819" y="1771"/>
                    </a:lnTo>
                    <a:lnTo>
                      <a:pt x="1798" y="1771"/>
                    </a:lnTo>
                    <a:lnTo>
                      <a:pt x="1702" y="1802"/>
                    </a:lnTo>
                    <a:lnTo>
                      <a:pt x="1522" y="1765"/>
                    </a:lnTo>
                    <a:lnTo>
                      <a:pt x="1489" y="1734"/>
                    </a:lnTo>
                    <a:lnTo>
                      <a:pt x="1485" y="1671"/>
                    </a:lnTo>
                    <a:lnTo>
                      <a:pt x="1518" y="1614"/>
                    </a:lnTo>
                    <a:lnTo>
                      <a:pt x="1518" y="1598"/>
                    </a:lnTo>
                    <a:lnTo>
                      <a:pt x="1651" y="1569"/>
                    </a:lnTo>
                    <a:lnTo>
                      <a:pt x="1785" y="1521"/>
                    </a:lnTo>
                    <a:lnTo>
                      <a:pt x="1904" y="1575"/>
                    </a:lnTo>
                    <a:lnTo>
                      <a:pt x="2006" y="1544"/>
                    </a:lnTo>
                    <a:lnTo>
                      <a:pt x="2011" y="1544"/>
                    </a:lnTo>
                    <a:lnTo>
                      <a:pt x="2011" y="1531"/>
                    </a:lnTo>
                    <a:lnTo>
                      <a:pt x="1998" y="1510"/>
                    </a:lnTo>
                    <a:lnTo>
                      <a:pt x="1921" y="1500"/>
                    </a:lnTo>
                    <a:lnTo>
                      <a:pt x="1821" y="1433"/>
                    </a:lnTo>
                    <a:lnTo>
                      <a:pt x="1816" y="1410"/>
                    </a:lnTo>
                    <a:lnTo>
                      <a:pt x="1802" y="1410"/>
                    </a:lnTo>
                    <a:lnTo>
                      <a:pt x="1779" y="1449"/>
                    </a:lnTo>
                    <a:lnTo>
                      <a:pt x="1685" y="1443"/>
                    </a:lnTo>
                    <a:lnTo>
                      <a:pt x="1629" y="1410"/>
                    </a:lnTo>
                    <a:lnTo>
                      <a:pt x="1608" y="1410"/>
                    </a:lnTo>
                    <a:lnTo>
                      <a:pt x="1514" y="1514"/>
                    </a:lnTo>
                    <a:lnTo>
                      <a:pt x="1503" y="1594"/>
                    </a:lnTo>
                    <a:lnTo>
                      <a:pt x="1489" y="1594"/>
                    </a:lnTo>
                    <a:lnTo>
                      <a:pt x="1480" y="1604"/>
                    </a:lnTo>
                    <a:lnTo>
                      <a:pt x="1480" y="1617"/>
                    </a:lnTo>
                    <a:lnTo>
                      <a:pt x="1403" y="1667"/>
                    </a:lnTo>
                    <a:lnTo>
                      <a:pt x="1397" y="1677"/>
                    </a:lnTo>
                    <a:lnTo>
                      <a:pt x="1397" y="1784"/>
                    </a:lnTo>
                    <a:lnTo>
                      <a:pt x="1341" y="1784"/>
                    </a:lnTo>
                    <a:lnTo>
                      <a:pt x="1341" y="1727"/>
                    </a:lnTo>
                    <a:lnTo>
                      <a:pt x="1234" y="1575"/>
                    </a:lnTo>
                    <a:lnTo>
                      <a:pt x="1115" y="1504"/>
                    </a:lnTo>
                    <a:lnTo>
                      <a:pt x="1042" y="1504"/>
                    </a:lnTo>
                    <a:lnTo>
                      <a:pt x="1036" y="1510"/>
                    </a:lnTo>
                    <a:lnTo>
                      <a:pt x="1036" y="1516"/>
                    </a:lnTo>
                    <a:lnTo>
                      <a:pt x="1230" y="1629"/>
                    </a:lnTo>
                    <a:lnTo>
                      <a:pt x="1230" y="1648"/>
                    </a:lnTo>
                    <a:lnTo>
                      <a:pt x="1207" y="1683"/>
                    </a:lnTo>
                    <a:lnTo>
                      <a:pt x="1148" y="1761"/>
                    </a:lnTo>
                    <a:lnTo>
                      <a:pt x="1144" y="1671"/>
                    </a:lnTo>
                    <a:lnTo>
                      <a:pt x="1019" y="1594"/>
                    </a:lnTo>
                    <a:lnTo>
                      <a:pt x="1002" y="1594"/>
                    </a:lnTo>
                    <a:lnTo>
                      <a:pt x="904" y="1504"/>
                    </a:lnTo>
                    <a:lnTo>
                      <a:pt x="827" y="1510"/>
                    </a:lnTo>
                    <a:lnTo>
                      <a:pt x="798" y="1521"/>
                    </a:lnTo>
                    <a:lnTo>
                      <a:pt x="654" y="1521"/>
                    </a:lnTo>
                    <a:lnTo>
                      <a:pt x="599" y="1711"/>
                    </a:lnTo>
                    <a:lnTo>
                      <a:pt x="599" y="1731"/>
                    </a:lnTo>
                    <a:lnTo>
                      <a:pt x="497" y="1802"/>
                    </a:lnTo>
                    <a:lnTo>
                      <a:pt x="318" y="1802"/>
                    </a:lnTo>
                    <a:lnTo>
                      <a:pt x="263" y="1708"/>
                    </a:lnTo>
                    <a:lnTo>
                      <a:pt x="318" y="1594"/>
                    </a:lnTo>
                    <a:lnTo>
                      <a:pt x="318" y="1521"/>
                    </a:lnTo>
                    <a:lnTo>
                      <a:pt x="349" y="1485"/>
                    </a:lnTo>
                    <a:lnTo>
                      <a:pt x="460" y="1491"/>
                    </a:lnTo>
                    <a:lnTo>
                      <a:pt x="543" y="1521"/>
                    </a:lnTo>
                    <a:lnTo>
                      <a:pt x="547" y="1410"/>
                    </a:lnTo>
                    <a:lnTo>
                      <a:pt x="460" y="1320"/>
                    </a:lnTo>
                    <a:lnTo>
                      <a:pt x="483" y="1301"/>
                    </a:lnTo>
                    <a:lnTo>
                      <a:pt x="606" y="1257"/>
                    </a:lnTo>
                    <a:lnTo>
                      <a:pt x="677" y="1207"/>
                    </a:lnTo>
                    <a:lnTo>
                      <a:pt x="831" y="1113"/>
                    </a:lnTo>
                    <a:lnTo>
                      <a:pt x="900" y="1053"/>
                    </a:lnTo>
                    <a:lnTo>
                      <a:pt x="900" y="957"/>
                    </a:lnTo>
                    <a:lnTo>
                      <a:pt x="917" y="940"/>
                    </a:lnTo>
                    <a:lnTo>
                      <a:pt x="921" y="940"/>
                    </a:lnTo>
                    <a:lnTo>
                      <a:pt x="933" y="955"/>
                    </a:lnTo>
                    <a:lnTo>
                      <a:pt x="933" y="1049"/>
                    </a:lnTo>
                    <a:lnTo>
                      <a:pt x="1105" y="1124"/>
                    </a:lnTo>
                    <a:lnTo>
                      <a:pt x="1148" y="1103"/>
                    </a:lnTo>
                    <a:lnTo>
                      <a:pt x="1269" y="1017"/>
                    </a:lnTo>
                    <a:lnTo>
                      <a:pt x="1272" y="971"/>
                    </a:lnTo>
                    <a:lnTo>
                      <a:pt x="1272" y="957"/>
                    </a:lnTo>
                    <a:lnTo>
                      <a:pt x="1336" y="940"/>
                    </a:lnTo>
                    <a:lnTo>
                      <a:pt x="1351" y="917"/>
                    </a:lnTo>
                    <a:lnTo>
                      <a:pt x="1374" y="871"/>
                    </a:lnTo>
                    <a:lnTo>
                      <a:pt x="1403" y="855"/>
                    </a:lnTo>
                    <a:lnTo>
                      <a:pt x="1336" y="855"/>
                    </a:lnTo>
                    <a:lnTo>
                      <a:pt x="1297" y="865"/>
                    </a:lnTo>
                    <a:lnTo>
                      <a:pt x="1290" y="865"/>
                    </a:lnTo>
                    <a:lnTo>
                      <a:pt x="1221" y="758"/>
                    </a:lnTo>
                    <a:lnTo>
                      <a:pt x="1293" y="685"/>
                    </a:lnTo>
                    <a:lnTo>
                      <a:pt x="1305" y="677"/>
                    </a:lnTo>
                    <a:lnTo>
                      <a:pt x="1322" y="658"/>
                    </a:lnTo>
                    <a:lnTo>
                      <a:pt x="1290" y="639"/>
                    </a:lnTo>
                    <a:lnTo>
                      <a:pt x="1132" y="752"/>
                    </a:lnTo>
                    <a:lnTo>
                      <a:pt x="1184" y="865"/>
                    </a:lnTo>
                    <a:lnTo>
                      <a:pt x="1144" y="886"/>
                    </a:lnTo>
                    <a:lnTo>
                      <a:pt x="1144" y="923"/>
                    </a:lnTo>
                    <a:lnTo>
                      <a:pt x="1115" y="936"/>
                    </a:lnTo>
                    <a:lnTo>
                      <a:pt x="1115" y="963"/>
                    </a:lnTo>
                    <a:lnTo>
                      <a:pt x="1128" y="999"/>
                    </a:lnTo>
                    <a:lnTo>
                      <a:pt x="1128" y="1011"/>
                    </a:lnTo>
                    <a:lnTo>
                      <a:pt x="1042" y="1011"/>
                    </a:lnTo>
                    <a:lnTo>
                      <a:pt x="1025" y="940"/>
                    </a:lnTo>
                    <a:lnTo>
                      <a:pt x="933" y="882"/>
                    </a:lnTo>
                    <a:lnTo>
                      <a:pt x="831" y="940"/>
                    </a:lnTo>
                    <a:lnTo>
                      <a:pt x="792" y="865"/>
                    </a:lnTo>
                    <a:lnTo>
                      <a:pt x="812" y="742"/>
                    </a:lnTo>
                    <a:lnTo>
                      <a:pt x="812" y="733"/>
                    </a:lnTo>
                    <a:lnTo>
                      <a:pt x="1006" y="658"/>
                    </a:lnTo>
                    <a:lnTo>
                      <a:pt x="1140" y="458"/>
                    </a:lnTo>
                    <a:lnTo>
                      <a:pt x="1203" y="422"/>
                    </a:lnTo>
                    <a:lnTo>
                      <a:pt x="1341" y="358"/>
                    </a:lnTo>
                    <a:lnTo>
                      <a:pt x="1426" y="391"/>
                    </a:lnTo>
                    <a:lnTo>
                      <a:pt x="1434" y="451"/>
                    </a:lnTo>
                    <a:lnTo>
                      <a:pt x="1651" y="452"/>
                    </a:lnTo>
                    <a:lnTo>
                      <a:pt x="1714" y="472"/>
                    </a:lnTo>
                    <a:lnTo>
                      <a:pt x="1779" y="558"/>
                    </a:lnTo>
                    <a:lnTo>
                      <a:pt x="1779" y="564"/>
                    </a:lnTo>
                    <a:lnTo>
                      <a:pt x="1675" y="579"/>
                    </a:lnTo>
                    <a:lnTo>
                      <a:pt x="1597" y="579"/>
                    </a:lnTo>
                    <a:lnTo>
                      <a:pt x="1597" y="594"/>
                    </a:lnTo>
                    <a:lnTo>
                      <a:pt x="1626" y="658"/>
                    </a:lnTo>
                    <a:lnTo>
                      <a:pt x="1685" y="639"/>
                    </a:lnTo>
                    <a:lnTo>
                      <a:pt x="1771" y="658"/>
                    </a:lnTo>
                    <a:lnTo>
                      <a:pt x="1779" y="658"/>
                    </a:lnTo>
                    <a:lnTo>
                      <a:pt x="1785" y="579"/>
                    </a:lnTo>
                    <a:lnTo>
                      <a:pt x="2121" y="445"/>
                    </a:lnTo>
                    <a:lnTo>
                      <a:pt x="2228" y="412"/>
                    </a:lnTo>
                    <a:lnTo>
                      <a:pt x="2261" y="378"/>
                    </a:lnTo>
                    <a:lnTo>
                      <a:pt x="2393" y="445"/>
                    </a:lnTo>
                    <a:lnTo>
                      <a:pt x="2395" y="451"/>
                    </a:lnTo>
                    <a:lnTo>
                      <a:pt x="2395" y="431"/>
                    </a:lnTo>
                    <a:lnTo>
                      <a:pt x="2366" y="355"/>
                    </a:lnTo>
                    <a:lnTo>
                      <a:pt x="2366" y="266"/>
                    </a:lnTo>
                    <a:lnTo>
                      <a:pt x="2438" y="266"/>
                    </a:lnTo>
                    <a:lnTo>
                      <a:pt x="2493" y="358"/>
                    </a:lnTo>
                    <a:lnTo>
                      <a:pt x="2545" y="397"/>
                    </a:lnTo>
                    <a:lnTo>
                      <a:pt x="2574" y="495"/>
                    </a:lnTo>
                    <a:lnTo>
                      <a:pt x="2574" y="500"/>
                    </a:lnTo>
                    <a:lnTo>
                      <a:pt x="2578" y="504"/>
                    </a:lnTo>
                    <a:lnTo>
                      <a:pt x="2614" y="418"/>
                    </a:lnTo>
                    <a:lnTo>
                      <a:pt x="2614" y="408"/>
                    </a:lnTo>
                    <a:lnTo>
                      <a:pt x="2507" y="295"/>
                    </a:lnTo>
                    <a:lnTo>
                      <a:pt x="2507" y="266"/>
                    </a:lnTo>
                    <a:lnTo>
                      <a:pt x="2578" y="266"/>
                    </a:lnTo>
                    <a:lnTo>
                      <a:pt x="2578" y="293"/>
                    </a:lnTo>
                    <a:lnTo>
                      <a:pt x="2583" y="295"/>
                    </a:lnTo>
                    <a:lnTo>
                      <a:pt x="2614" y="266"/>
                    </a:lnTo>
                    <a:lnTo>
                      <a:pt x="2614" y="172"/>
                    </a:lnTo>
                    <a:lnTo>
                      <a:pt x="2706" y="172"/>
                    </a:lnTo>
                    <a:lnTo>
                      <a:pt x="2795" y="113"/>
                    </a:lnTo>
                    <a:lnTo>
                      <a:pt x="2965" y="76"/>
                    </a:lnTo>
                    <a:lnTo>
                      <a:pt x="2975" y="17"/>
                    </a:lnTo>
                    <a:lnTo>
                      <a:pt x="3027" y="0"/>
                    </a:lnTo>
                    <a:lnTo>
                      <a:pt x="3067" y="17"/>
                    </a:lnTo>
                    <a:lnTo>
                      <a:pt x="3288" y="4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Freeform 178"/>
              <p:cNvSpPr>
                <a:spLocks/>
              </p:cNvSpPr>
              <p:nvPr/>
            </p:nvSpPr>
            <p:spPr bwMode="gray">
              <a:xfrm>
                <a:off x="4841" y="2529"/>
                <a:ext cx="175" cy="199"/>
              </a:xfrm>
              <a:custGeom>
                <a:avLst/>
                <a:gdLst>
                  <a:gd name="T0" fmla="*/ 87 w 351"/>
                  <a:gd name="T1" fmla="*/ 10 h 398"/>
                  <a:gd name="T2" fmla="*/ 69 w 351"/>
                  <a:gd name="T3" fmla="*/ 13 h 398"/>
                  <a:gd name="T4" fmla="*/ 69 w 351"/>
                  <a:gd name="T5" fmla="*/ 17 h 398"/>
                  <a:gd name="T6" fmla="*/ 74 w 351"/>
                  <a:gd name="T7" fmla="*/ 25 h 398"/>
                  <a:gd name="T8" fmla="*/ 76 w 351"/>
                  <a:gd name="T9" fmla="*/ 37 h 398"/>
                  <a:gd name="T10" fmla="*/ 87 w 351"/>
                  <a:gd name="T11" fmla="*/ 48 h 398"/>
                  <a:gd name="T12" fmla="*/ 59 w 351"/>
                  <a:gd name="T13" fmla="*/ 100 h 398"/>
                  <a:gd name="T14" fmla="*/ 5 w 351"/>
                  <a:gd name="T15" fmla="*/ 95 h 398"/>
                  <a:gd name="T16" fmla="*/ 3 w 351"/>
                  <a:gd name="T17" fmla="*/ 79 h 398"/>
                  <a:gd name="T18" fmla="*/ 0 w 351"/>
                  <a:gd name="T19" fmla="*/ 46 h 398"/>
                  <a:gd name="T20" fmla="*/ 28 w 351"/>
                  <a:gd name="T21" fmla="*/ 28 h 398"/>
                  <a:gd name="T22" fmla="*/ 41 w 351"/>
                  <a:gd name="T23" fmla="*/ 10 h 398"/>
                  <a:gd name="T24" fmla="*/ 60 w 351"/>
                  <a:gd name="T25" fmla="*/ 5 h 398"/>
                  <a:gd name="T26" fmla="*/ 63 w 351"/>
                  <a:gd name="T27" fmla="*/ 0 h 398"/>
                  <a:gd name="T28" fmla="*/ 87 w 351"/>
                  <a:gd name="T29" fmla="*/ 0 h 398"/>
                  <a:gd name="T30" fmla="*/ 87 w 351"/>
                  <a:gd name="T31" fmla="*/ 10 h 3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51"/>
                  <a:gd name="T49" fmla="*/ 0 h 398"/>
                  <a:gd name="T50" fmla="*/ 351 w 351"/>
                  <a:gd name="T51" fmla="*/ 398 h 39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51" h="398">
                    <a:moveTo>
                      <a:pt x="351" y="37"/>
                    </a:moveTo>
                    <a:lnTo>
                      <a:pt x="276" y="52"/>
                    </a:lnTo>
                    <a:lnTo>
                      <a:pt x="276" y="65"/>
                    </a:lnTo>
                    <a:lnTo>
                      <a:pt x="297" y="98"/>
                    </a:lnTo>
                    <a:lnTo>
                      <a:pt x="307" y="146"/>
                    </a:lnTo>
                    <a:lnTo>
                      <a:pt x="351" y="192"/>
                    </a:lnTo>
                    <a:lnTo>
                      <a:pt x="236" y="398"/>
                    </a:lnTo>
                    <a:lnTo>
                      <a:pt x="21" y="378"/>
                    </a:lnTo>
                    <a:lnTo>
                      <a:pt x="13" y="315"/>
                    </a:lnTo>
                    <a:lnTo>
                      <a:pt x="0" y="181"/>
                    </a:lnTo>
                    <a:lnTo>
                      <a:pt x="113" y="113"/>
                    </a:lnTo>
                    <a:lnTo>
                      <a:pt x="165" y="37"/>
                    </a:lnTo>
                    <a:lnTo>
                      <a:pt x="240" y="19"/>
                    </a:lnTo>
                    <a:lnTo>
                      <a:pt x="253" y="0"/>
                    </a:lnTo>
                    <a:lnTo>
                      <a:pt x="351" y="0"/>
                    </a:lnTo>
                    <a:lnTo>
                      <a:pt x="351" y="37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Freeform 179"/>
              <p:cNvSpPr>
                <a:spLocks/>
              </p:cNvSpPr>
              <p:nvPr/>
            </p:nvSpPr>
            <p:spPr bwMode="gray">
              <a:xfrm>
                <a:off x="4595" y="2576"/>
                <a:ext cx="192" cy="199"/>
              </a:xfrm>
              <a:custGeom>
                <a:avLst/>
                <a:gdLst>
                  <a:gd name="T0" fmla="*/ 88 w 384"/>
                  <a:gd name="T1" fmla="*/ 66 h 398"/>
                  <a:gd name="T2" fmla="*/ 91 w 384"/>
                  <a:gd name="T3" fmla="*/ 60 h 398"/>
                  <a:gd name="T4" fmla="*/ 91 w 384"/>
                  <a:gd name="T5" fmla="*/ 59 h 398"/>
                  <a:gd name="T6" fmla="*/ 92 w 384"/>
                  <a:gd name="T7" fmla="*/ 58 h 398"/>
                  <a:gd name="T8" fmla="*/ 96 w 384"/>
                  <a:gd name="T9" fmla="*/ 67 h 398"/>
                  <a:gd name="T10" fmla="*/ 92 w 384"/>
                  <a:gd name="T11" fmla="*/ 77 h 398"/>
                  <a:gd name="T12" fmla="*/ 96 w 384"/>
                  <a:gd name="T13" fmla="*/ 95 h 398"/>
                  <a:gd name="T14" fmla="*/ 90 w 384"/>
                  <a:gd name="T15" fmla="*/ 98 h 398"/>
                  <a:gd name="T16" fmla="*/ 89 w 384"/>
                  <a:gd name="T17" fmla="*/ 100 h 398"/>
                  <a:gd name="T18" fmla="*/ 49 w 384"/>
                  <a:gd name="T19" fmla="*/ 71 h 398"/>
                  <a:gd name="T20" fmla="*/ 47 w 384"/>
                  <a:gd name="T21" fmla="*/ 55 h 398"/>
                  <a:gd name="T22" fmla="*/ 47 w 384"/>
                  <a:gd name="T23" fmla="*/ 55 h 398"/>
                  <a:gd name="T24" fmla="*/ 41 w 384"/>
                  <a:gd name="T25" fmla="*/ 54 h 398"/>
                  <a:gd name="T26" fmla="*/ 38 w 384"/>
                  <a:gd name="T27" fmla="*/ 54 h 398"/>
                  <a:gd name="T28" fmla="*/ 25 w 384"/>
                  <a:gd name="T29" fmla="*/ 28 h 398"/>
                  <a:gd name="T30" fmla="*/ 14 w 384"/>
                  <a:gd name="T31" fmla="*/ 21 h 398"/>
                  <a:gd name="T32" fmla="*/ 0 w 384"/>
                  <a:gd name="T33" fmla="*/ 6 h 398"/>
                  <a:gd name="T34" fmla="*/ 7 w 384"/>
                  <a:gd name="T35" fmla="*/ 1 h 398"/>
                  <a:gd name="T36" fmla="*/ 11 w 384"/>
                  <a:gd name="T37" fmla="*/ 0 h 398"/>
                  <a:gd name="T38" fmla="*/ 68 w 384"/>
                  <a:gd name="T39" fmla="*/ 37 h 398"/>
                  <a:gd name="T40" fmla="*/ 88 w 384"/>
                  <a:gd name="T41" fmla="*/ 66 h 39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4"/>
                  <a:gd name="T64" fmla="*/ 0 h 398"/>
                  <a:gd name="T65" fmla="*/ 384 w 384"/>
                  <a:gd name="T66" fmla="*/ 398 h 39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4" h="398">
                    <a:moveTo>
                      <a:pt x="350" y="263"/>
                    </a:moveTo>
                    <a:lnTo>
                      <a:pt x="363" y="242"/>
                    </a:lnTo>
                    <a:lnTo>
                      <a:pt x="363" y="238"/>
                    </a:lnTo>
                    <a:lnTo>
                      <a:pt x="367" y="233"/>
                    </a:lnTo>
                    <a:lnTo>
                      <a:pt x="384" y="267"/>
                    </a:lnTo>
                    <a:lnTo>
                      <a:pt x="367" y="307"/>
                    </a:lnTo>
                    <a:lnTo>
                      <a:pt x="384" y="378"/>
                    </a:lnTo>
                    <a:lnTo>
                      <a:pt x="359" y="392"/>
                    </a:lnTo>
                    <a:lnTo>
                      <a:pt x="354" y="398"/>
                    </a:lnTo>
                    <a:lnTo>
                      <a:pt x="198" y="284"/>
                    </a:lnTo>
                    <a:lnTo>
                      <a:pt x="187" y="223"/>
                    </a:lnTo>
                    <a:lnTo>
                      <a:pt x="187" y="221"/>
                    </a:lnTo>
                    <a:lnTo>
                      <a:pt x="162" y="217"/>
                    </a:lnTo>
                    <a:lnTo>
                      <a:pt x="150" y="217"/>
                    </a:lnTo>
                    <a:lnTo>
                      <a:pt x="102" y="114"/>
                    </a:lnTo>
                    <a:lnTo>
                      <a:pt x="58" y="83"/>
                    </a:lnTo>
                    <a:lnTo>
                      <a:pt x="0" y="23"/>
                    </a:lnTo>
                    <a:lnTo>
                      <a:pt x="31" y="4"/>
                    </a:lnTo>
                    <a:lnTo>
                      <a:pt x="44" y="0"/>
                    </a:lnTo>
                    <a:lnTo>
                      <a:pt x="269" y="146"/>
                    </a:lnTo>
                    <a:lnTo>
                      <a:pt x="350" y="263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Freeform 180"/>
              <p:cNvSpPr>
                <a:spLocks/>
              </p:cNvSpPr>
              <p:nvPr/>
            </p:nvSpPr>
            <p:spPr bwMode="gray">
              <a:xfrm>
                <a:off x="5267" y="2642"/>
                <a:ext cx="345" cy="227"/>
              </a:xfrm>
              <a:custGeom>
                <a:avLst/>
                <a:gdLst>
                  <a:gd name="T0" fmla="*/ 38 w 689"/>
                  <a:gd name="T1" fmla="*/ 40 h 453"/>
                  <a:gd name="T2" fmla="*/ 57 w 689"/>
                  <a:gd name="T3" fmla="*/ 22 h 453"/>
                  <a:gd name="T4" fmla="*/ 68 w 689"/>
                  <a:gd name="T5" fmla="*/ 24 h 453"/>
                  <a:gd name="T6" fmla="*/ 116 w 689"/>
                  <a:gd name="T7" fmla="*/ 45 h 453"/>
                  <a:gd name="T8" fmla="*/ 151 w 689"/>
                  <a:gd name="T9" fmla="*/ 63 h 453"/>
                  <a:gd name="T10" fmla="*/ 135 w 689"/>
                  <a:gd name="T11" fmla="*/ 73 h 453"/>
                  <a:gd name="T12" fmla="*/ 170 w 689"/>
                  <a:gd name="T13" fmla="*/ 102 h 453"/>
                  <a:gd name="T14" fmla="*/ 173 w 689"/>
                  <a:gd name="T15" fmla="*/ 104 h 453"/>
                  <a:gd name="T16" fmla="*/ 173 w 689"/>
                  <a:gd name="T17" fmla="*/ 114 h 453"/>
                  <a:gd name="T18" fmla="*/ 152 w 689"/>
                  <a:gd name="T19" fmla="*/ 114 h 453"/>
                  <a:gd name="T20" fmla="*/ 130 w 689"/>
                  <a:gd name="T21" fmla="*/ 91 h 453"/>
                  <a:gd name="T22" fmla="*/ 110 w 689"/>
                  <a:gd name="T23" fmla="*/ 87 h 453"/>
                  <a:gd name="T24" fmla="*/ 109 w 689"/>
                  <a:gd name="T25" fmla="*/ 86 h 453"/>
                  <a:gd name="T26" fmla="*/ 107 w 689"/>
                  <a:gd name="T27" fmla="*/ 97 h 453"/>
                  <a:gd name="T28" fmla="*/ 97 w 689"/>
                  <a:gd name="T29" fmla="*/ 103 h 453"/>
                  <a:gd name="T30" fmla="*/ 93 w 689"/>
                  <a:gd name="T31" fmla="*/ 103 h 453"/>
                  <a:gd name="T32" fmla="*/ 65 w 689"/>
                  <a:gd name="T33" fmla="*/ 91 h 453"/>
                  <a:gd name="T34" fmla="*/ 65 w 689"/>
                  <a:gd name="T35" fmla="*/ 64 h 453"/>
                  <a:gd name="T36" fmla="*/ 38 w 689"/>
                  <a:gd name="T37" fmla="*/ 59 h 453"/>
                  <a:gd name="T38" fmla="*/ 13 w 689"/>
                  <a:gd name="T39" fmla="*/ 42 h 453"/>
                  <a:gd name="T40" fmla="*/ 0 w 689"/>
                  <a:gd name="T41" fmla="*/ 6 h 453"/>
                  <a:gd name="T42" fmla="*/ 12 w 689"/>
                  <a:gd name="T43" fmla="*/ 0 h 453"/>
                  <a:gd name="T44" fmla="*/ 26 w 689"/>
                  <a:gd name="T45" fmla="*/ 27 h 453"/>
                  <a:gd name="T46" fmla="*/ 38 w 689"/>
                  <a:gd name="T47" fmla="*/ 40 h 45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89"/>
                  <a:gd name="T73" fmla="*/ 0 h 453"/>
                  <a:gd name="T74" fmla="*/ 689 w 689"/>
                  <a:gd name="T75" fmla="*/ 453 h 45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89" h="453">
                    <a:moveTo>
                      <a:pt x="152" y="159"/>
                    </a:moveTo>
                    <a:lnTo>
                      <a:pt x="228" y="88"/>
                    </a:lnTo>
                    <a:lnTo>
                      <a:pt x="269" y="94"/>
                    </a:lnTo>
                    <a:lnTo>
                      <a:pt x="461" y="178"/>
                    </a:lnTo>
                    <a:lnTo>
                      <a:pt x="603" y="251"/>
                    </a:lnTo>
                    <a:lnTo>
                      <a:pt x="539" y="290"/>
                    </a:lnTo>
                    <a:lnTo>
                      <a:pt x="679" y="407"/>
                    </a:lnTo>
                    <a:lnTo>
                      <a:pt x="689" y="416"/>
                    </a:lnTo>
                    <a:lnTo>
                      <a:pt x="689" y="453"/>
                    </a:lnTo>
                    <a:lnTo>
                      <a:pt x="607" y="453"/>
                    </a:lnTo>
                    <a:lnTo>
                      <a:pt x="518" y="361"/>
                    </a:lnTo>
                    <a:lnTo>
                      <a:pt x="440" y="345"/>
                    </a:lnTo>
                    <a:lnTo>
                      <a:pt x="436" y="343"/>
                    </a:lnTo>
                    <a:lnTo>
                      <a:pt x="426" y="385"/>
                    </a:lnTo>
                    <a:lnTo>
                      <a:pt x="388" y="412"/>
                    </a:lnTo>
                    <a:lnTo>
                      <a:pt x="369" y="412"/>
                    </a:lnTo>
                    <a:lnTo>
                      <a:pt x="257" y="361"/>
                    </a:lnTo>
                    <a:lnTo>
                      <a:pt x="257" y="253"/>
                    </a:lnTo>
                    <a:lnTo>
                      <a:pt x="152" y="236"/>
                    </a:lnTo>
                    <a:lnTo>
                      <a:pt x="52" y="165"/>
                    </a:lnTo>
                    <a:lnTo>
                      <a:pt x="0" y="21"/>
                    </a:lnTo>
                    <a:lnTo>
                      <a:pt x="48" y="0"/>
                    </a:lnTo>
                    <a:lnTo>
                      <a:pt x="104" y="107"/>
                    </a:lnTo>
                    <a:lnTo>
                      <a:pt x="152" y="159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Freeform 181"/>
              <p:cNvSpPr>
                <a:spLocks/>
              </p:cNvSpPr>
              <p:nvPr/>
            </p:nvSpPr>
            <p:spPr bwMode="gray">
              <a:xfrm>
                <a:off x="4841" y="2877"/>
                <a:ext cx="725" cy="651"/>
              </a:xfrm>
              <a:custGeom>
                <a:avLst/>
                <a:gdLst>
                  <a:gd name="T0" fmla="*/ 310 w 1451"/>
                  <a:gd name="T1" fmla="*/ 5 h 1301"/>
                  <a:gd name="T2" fmla="*/ 313 w 1451"/>
                  <a:gd name="T3" fmla="*/ 30 h 1301"/>
                  <a:gd name="T4" fmla="*/ 316 w 1451"/>
                  <a:gd name="T5" fmla="*/ 41 h 1301"/>
                  <a:gd name="T6" fmla="*/ 320 w 1451"/>
                  <a:gd name="T7" fmla="*/ 51 h 1301"/>
                  <a:gd name="T8" fmla="*/ 332 w 1451"/>
                  <a:gd name="T9" fmla="*/ 106 h 1301"/>
                  <a:gd name="T10" fmla="*/ 341 w 1451"/>
                  <a:gd name="T11" fmla="*/ 113 h 1301"/>
                  <a:gd name="T12" fmla="*/ 337 w 1451"/>
                  <a:gd name="T13" fmla="*/ 138 h 1301"/>
                  <a:gd name="T14" fmla="*/ 342 w 1451"/>
                  <a:gd name="T15" fmla="*/ 160 h 1301"/>
                  <a:gd name="T16" fmla="*/ 362 w 1451"/>
                  <a:gd name="T17" fmla="*/ 167 h 1301"/>
                  <a:gd name="T18" fmla="*/ 362 w 1451"/>
                  <a:gd name="T19" fmla="*/ 178 h 1301"/>
                  <a:gd name="T20" fmla="*/ 358 w 1451"/>
                  <a:gd name="T21" fmla="*/ 199 h 1301"/>
                  <a:gd name="T22" fmla="*/ 305 w 1451"/>
                  <a:gd name="T23" fmla="*/ 271 h 1301"/>
                  <a:gd name="T24" fmla="*/ 249 w 1451"/>
                  <a:gd name="T25" fmla="*/ 317 h 1301"/>
                  <a:gd name="T26" fmla="*/ 215 w 1451"/>
                  <a:gd name="T27" fmla="*/ 321 h 1301"/>
                  <a:gd name="T28" fmla="*/ 211 w 1451"/>
                  <a:gd name="T29" fmla="*/ 321 h 1301"/>
                  <a:gd name="T30" fmla="*/ 209 w 1451"/>
                  <a:gd name="T31" fmla="*/ 322 h 1301"/>
                  <a:gd name="T32" fmla="*/ 209 w 1451"/>
                  <a:gd name="T33" fmla="*/ 326 h 1301"/>
                  <a:gd name="T34" fmla="*/ 176 w 1451"/>
                  <a:gd name="T35" fmla="*/ 304 h 1301"/>
                  <a:gd name="T36" fmla="*/ 175 w 1451"/>
                  <a:gd name="T37" fmla="*/ 304 h 1301"/>
                  <a:gd name="T38" fmla="*/ 192 w 1451"/>
                  <a:gd name="T39" fmla="*/ 294 h 1301"/>
                  <a:gd name="T40" fmla="*/ 184 w 1451"/>
                  <a:gd name="T41" fmla="*/ 280 h 1301"/>
                  <a:gd name="T42" fmla="*/ 184 w 1451"/>
                  <a:gd name="T43" fmla="*/ 278 h 1301"/>
                  <a:gd name="T44" fmla="*/ 192 w 1451"/>
                  <a:gd name="T45" fmla="*/ 270 h 1301"/>
                  <a:gd name="T46" fmla="*/ 167 w 1451"/>
                  <a:gd name="T47" fmla="*/ 245 h 1301"/>
                  <a:gd name="T48" fmla="*/ 149 w 1451"/>
                  <a:gd name="T49" fmla="*/ 233 h 1301"/>
                  <a:gd name="T50" fmla="*/ 114 w 1451"/>
                  <a:gd name="T51" fmla="*/ 235 h 1301"/>
                  <a:gd name="T52" fmla="*/ 79 w 1451"/>
                  <a:gd name="T53" fmla="*/ 251 h 1301"/>
                  <a:gd name="T54" fmla="*/ 0 w 1451"/>
                  <a:gd name="T55" fmla="*/ 256 h 1301"/>
                  <a:gd name="T56" fmla="*/ 4 w 1451"/>
                  <a:gd name="T57" fmla="*/ 248 h 1301"/>
                  <a:gd name="T58" fmla="*/ 1 w 1451"/>
                  <a:gd name="T59" fmla="*/ 210 h 1301"/>
                  <a:gd name="T60" fmla="*/ 0 w 1451"/>
                  <a:gd name="T61" fmla="*/ 182 h 1301"/>
                  <a:gd name="T62" fmla="*/ 15 w 1451"/>
                  <a:gd name="T63" fmla="*/ 178 h 1301"/>
                  <a:gd name="T64" fmla="*/ 17 w 1451"/>
                  <a:gd name="T65" fmla="*/ 177 h 1301"/>
                  <a:gd name="T66" fmla="*/ 4 w 1451"/>
                  <a:gd name="T67" fmla="*/ 163 h 1301"/>
                  <a:gd name="T68" fmla="*/ 43 w 1451"/>
                  <a:gd name="T69" fmla="*/ 113 h 1301"/>
                  <a:gd name="T70" fmla="*/ 93 w 1451"/>
                  <a:gd name="T71" fmla="*/ 107 h 1301"/>
                  <a:gd name="T72" fmla="*/ 113 w 1451"/>
                  <a:gd name="T73" fmla="*/ 94 h 1301"/>
                  <a:gd name="T74" fmla="*/ 102 w 1451"/>
                  <a:gd name="T75" fmla="*/ 85 h 1301"/>
                  <a:gd name="T76" fmla="*/ 109 w 1451"/>
                  <a:gd name="T77" fmla="*/ 80 h 1301"/>
                  <a:gd name="T78" fmla="*/ 133 w 1451"/>
                  <a:gd name="T79" fmla="*/ 71 h 1301"/>
                  <a:gd name="T80" fmla="*/ 149 w 1451"/>
                  <a:gd name="T81" fmla="*/ 47 h 1301"/>
                  <a:gd name="T82" fmla="*/ 173 w 1451"/>
                  <a:gd name="T83" fmla="*/ 61 h 1301"/>
                  <a:gd name="T84" fmla="*/ 175 w 1451"/>
                  <a:gd name="T85" fmla="*/ 61 h 1301"/>
                  <a:gd name="T86" fmla="*/ 195 w 1451"/>
                  <a:gd name="T87" fmla="*/ 30 h 1301"/>
                  <a:gd name="T88" fmla="*/ 197 w 1451"/>
                  <a:gd name="T89" fmla="*/ 28 h 1301"/>
                  <a:gd name="T90" fmla="*/ 245 w 1451"/>
                  <a:gd name="T91" fmla="*/ 20 h 1301"/>
                  <a:gd name="T92" fmla="*/ 245 w 1451"/>
                  <a:gd name="T93" fmla="*/ 28 h 1301"/>
                  <a:gd name="T94" fmla="*/ 237 w 1451"/>
                  <a:gd name="T95" fmla="*/ 28 h 1301"/>
                  <a:gd name="T96" fmla="*/ 236 w 1451"/>
                  <a:gd name="T97" fmla="*/ 47 h 1301"/>
                  <a:gd name="T98" fmla="*/ 249 w 1451"/>
                  <a:gd name="T99" fmla="*/ 62 h 1301"/>
                  <a:gd name="T100" fmla="*/ 261 w 1451"/>
                  <a:gd name="T101" fmla="*/ 65 h 1301"/>
                  <a:gd name="T102" fmla="*/ 263 w 1451"/>
                  <a:gd name="T103" fmla="*/ 76 h 1301"/>
                  <a:gd name="T104" fmla="*/ 274 w 1451"/>
                  <a:gd name="T105" fmla="*/ 83 h 1301"/>
                  <a:gd name="T106" fmla="*/ 275 w 1451"/>
                  <a:gd name="T107" fmla="*/ 84 h 1301"/>
                  <a:gd name="T108" fmla="*/ 287 w 1451"/>
                  <a:gd name="T109" fmla="*/ 67 h 1301"/>
                  <a:gd name="T110" fmla="*/ 293 w 1451"/>
                  <a:gd name="T111" fmla="*/ 62 h 1301"/>
                  <a:gd name="T112" fmla="*/ 292 w 1451"/>
                  <a:gd name="T113" fmla="*/ 61 h 1301"/>
                  <a:gd name="T114" fmla="*/ 288 w 1451"/>
                  <a:gd name="T115" fmla="*/ 61 h 1301"/>
                  <a:gd name="T116" fmla="*/ 293 w 1451"/>
                  <a:gd name="T117" fmla="*/ 0 h 1301"/>
                  <a:gd name="T118" fmla="*/ 309 w 1451"/>
                  <a:gd name="T119" fmla="*/ 5 h 1301"/>
                  <a:gd name="T120" fmla="*/ 310 w 1451"/>
                  <a:gd name="T121" fmla="*/ 5 h 130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51"/>
                  <a:gd name="T184" fmla="*/ 0 h 1301"/>
                  <a:gd name="T185" fmla="*/ 1451 w 1451"/>
                  <a:gd name="T186" fmla="*/ 1301 h 130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51" h="1301">
                    <a:moveTo>
                      <a:pt x="1240" y="17"/>
                    </a:moveTo>
                    <a:lnTo>
                      <a:pt x="1255" y="119"/>
                    </a:lnTo>
                    <a:lnTo>
                      <a:pt x="1265" y="161"/>
                    </a:lnTo>
                    <a:lnTo>
                      <a:pt x="1282" y="201"/>
                    </a:lnTo>
                    <a:lnTo>
                      <a:pt x="1328" y="422"/>
                    </a:lnTo>
                    <a:lnTo>
                      <a:pt x="1364" y="449"/>
                    </a:lnTo>
                    <a:lnTo>
                      <a:pt x="1351" y="551"/>
                    </a:lnTo>
                    <a:lnTo>
                      <a:pt x="1368" y="637"/>
                    </a:lnTo>
                    <a:lnTo>
                      <a:pt x="1451" y="668"/>
                    </a:lnTo>
                    <a:lnTo>
                      <a:pt x="1451" y="710"/>
                    </a:lnTo>
                    <a:lnTo>
                      <a:pt x="1434" y="796"/>
                    </a:lnTo>
                    <a:lnTo>
                      <a:pt x="1222" y="1082"/>
                    </a:lnTo>
                    <a:lnTo>
                      <a:pt x="996" y="1267"/>
                    </a:lnTo>
                    <a:lnTo>
                      <a:pt x="862" y="1282"/>
                    </a:lnTo>
                    <a:lnTo>
                      <a:pt x="844" y="1282"/>
                    </a:lnTo>
                    <a:lnTo>
                      <a:pt x="839" y="1288"/>
                    </a:lnTo>
                    <a:lnTo>
                      <a:pt x="839" y="1301"/>
                    </a:lnTo>
                    <a:lnTo>
                      <a:pt x="706" y="1215"/>
                    </a:lnTo>
                    <a:lnTo>
                      <a:pt x="702" y="1215"/>
                    </a:lnTo>
                    <a:lnTo>
                      <a:pt x="771" y="1173"/>
                    </a:lnTo>
                    <a:lnTo>
                      <a:pt x="739" y="1119"/>
                    </a:lnTo>
                    <a:lnTo>
                      <a:pt x="739" y="1109"/>
                    </a:lnTo>
                    <a:lnTo>
                      <a:pt x="771" y="1079"/>
                    </a:lnTo>
                    <a:lnTo>
                      <a:pt x="668" y="977"/>
                    </a:lnTo>
                    <a:lnTo>
                      <a:pt x="597" y="931"/>
                    </a:lnTo>
                    <a:lnTo>
                      <a:pt x="458" y="937"/>
                    </a:lnTo>
                    <a:lnTo>
                      <a:pt x="318" y="1002"/>
                    </a:lnTo>
                    <a:lnTo>
                      <a:pt x="0" y="1021"/>
                    </a:lnTo>
                    <a:lnTo>
                      <a:pt x="17" y="990"/>
                    </a:lnTo>
                    <a:lnTo>
                      <a:pt x="7" y="837"/>
                    </a:lnTo>
                    <a:lnTo>
                      <a:pt x="0" y="727"/>
                    </a:lnTo>
                    <a:lnTo>
                      <a:pt x="63" y="710"/>
                    </a:lnTo>
                    <a:lnTo>
                      <a:pt x="69" y="706"/>
                    </a:lnTo>
                    <a:lnTo>
                      <a:pt x="17" y="651"/>
                    </a:lnTo>
                    <a:lnTo>
                      <a:pt x="172" y="449"/>
                    </a:lnTo>
                    <a:lnTo>
                      <a:pt x="374" y="428"/>
                    </a:lnTo>
                    <a:lnTo>
                      <a:pt x="453" y="376"/>
                    </a:lnTo>
                    <a:lnTo>
                      <a:pt x="409" y="338"/>
                    </a:lnTo>
                    <a:lnTo>
                      <a:pt x="437" y="320"/>
                    </a:lnTo>
                    <a:lnTo>
                      <a:pt x="533" y="284"/>
                    </a:lnTo>
                    <a:lnTo>
                      <a:pt x="597" y="186"/>
                    </a:lnTo>
                    <a:lnTo>
                      <a:pt x="693" y="242"/>
                    </a:lnTo>
                    <a:lnTo>
                      <a:pt x="702" y="242"/>
                    </a:lnTo>
                    <a:lnTo>
                      <a:pt x="781" y="119"/>
                    </a:lnTo>
                    <a:lnTo>
                      <a:pt x="791" y="109"/>
                    </a:lnTo>
                    <a:lnTo>
                      <a:pt x="981" y="77"/>
                    </a:lnTo>
                    <a:lnTo>
                      <a:pt x="981" y="109"/>
                    </a:lnTo>
                    <a:lnTo>
                      <a:pt x="950" y="109"/>
                    </a:lnTo>
                    <a:lnTo>
                      <a:pt x="946" y="186"/>
                    </a:lnTo>
                    <a:lnTo>
                      <a:pt x="998" y="246"/>
                    </a:lnTo>
                    <a:lnTo>
                      <a:pt x="1046" y="257"/>
                    </a:lnTo>
                    <a:lnTo>
                      <a:pt x="1054" y="303"/>
                    </a:lnTo>
                    <a:lnTo>
                      <a:pt x="1096" y="330"/>
                    </a:lnTo>
                    <a:lnTo>
                      <a:pt x="1102" y="334"/>
                    </a:lnTo>
                    <a:lnTo>
                      <a:pt x="1151" y="267"/>
                    </a:lnTo>
                    <a:lnTo>
                      <a:pt x="1174" y="246"/>
                    </a:lnTo>
                    <a:lnTo>
                      <a:pt x="1169" y="242"/>
                    </a:lnTo>
                    <a:lnTo>
                      <a:pt x="1155" y="242"/>
                    </a:lnTo>
                    <a:lnTo>
                      <a:pt x="1174" y="0"/>
                    </a:lnTo>
                    <a:lnTo>
                      <a:pt x="1236" y="17"/>
                    </a:lnTo>
                    <a:lnTo>
                      <a:pt x="1240" y="17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Freeform 182"/>
              <p:cNvSpPr>
                <a:spLocks/>
              </p:cNvSpPr>
              <p:nvPr/>
            </p:nvSpPr>
            <p:spPr bwMode="gray">
              <a:xfrm>
                <a:off x="3626" y="2972"/>
                <a:ext cx="105" cy="235"/>
              </a:xfrm>
              <a:custGeom>
                <a:avLst/>
                <a:gdLst>
                  <a:gd name="T0" fmla="*/ 52 w 211"/>
                  <a:gd name="T1" fmla="*/ 13 h 470"/>
                  <a:gd name="T2" fmla="*/ 51 w 211"/>
                  <a:gd name="T3" fmla="*/ 25 h 470"/>
                  <a:gd name="T4" fmla="*/ 40 w 211"/>
                  <a:gd name="T5" fmla="*/ 47 h 470"/>
                  <a:gd name="T6" fmla="*/ 28 w 211"/>
                  <a:gd name="T7" fmla="*/ 110 h 470"/>
                  <a:gd name="T8" fmla="*/ 6 w 211"/>
                  <a:gd name="T9" fmla="*/ 118 h 470"/>
                  <a:gd name="T10" fmla="*/ 3 w 211"/>
                  <a:gd name="T11" fmla="*/ 118 h 470"/>
                  <a:gd name="T12" fmla="*/ 0 w 211"/>
                  <a:gd name="T13" fmla="*/ 108 h 470"/>
                  <a:gd name="T14" fmla="*/ 0 w 211"/>
                  <a:gd name="T15" fmla="*/ 78 h 470"/>
                  <a:gd name="T16" fmla="*/ 3 w 211"/>
                  <a:gd name="T17" fmla="*/ 60 h 470"/>
                  <a:gd name="T18" fmla="*/ 3 w 211"/>
                  <a:gd name="T19" fmla="*/ 37 h 470"/>
                  <a:gd name="T20" fmla="*/ 32 w 211"/>
                  <a:gd name="T21" fmla="*/ 15 h 470"/>
                  <a:gd name="T22" fmla="*/ 32 w 211"/>
                  <a:gd name="T23" fmla="*/ 0 h 470"/>
                  <a:gd name="T24" fmla="*/ 48 w 211"/>
                  <a:gd name="T25" fmla="*/ 0 h 470"/>
                  <a:gd name="T26" fmla="*/ 52 w 211"/>
                  <a:gd name="T27" fmla="*/ 13 h 47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1"/>
                  <a:gd name="T43" fmla="*/ 0 h 470"/>
                  <a:gd name="T44" fmla="*/ 211 w 211"/>
                  <a:gd name="T45" fmla="*/ 470 h 47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1" h="470">
                    <a:moveTo>
                      <a:pt x="211" y="52"/>
                    </a:moveTo>
                    <a:lnTo>
                      <a:pt x="207" y="100"/>
                    </a:lnTo>
                    <a:lnTo>
                      <a:pt x="161" y="188"/>
                    </a:lnTo>
                    <a:lnTo>
                      <a:pt x="115" y="438"/>
                    </a:lnTo>
                    <a:lnTo>
                      <a:pt x="25" y="470"/>
                    </a:lnTo>
                    <a:lnTo>
                      <a:pt x="15" y="470"/>
                    </a:lnTo>
                    <a:lnTo>
                      <a:pt x="0" y="432"/>
                    </a:lnTo>
                    <a:lnTo>
                      <a:pt x="3" y="309"/>
                    </a:lnTo>
                    <a:lnTo>
                      <a:pt x="15" y="242"/>
                    </a:lnTo>
                    <a:lnTo>
                      <a:pt x="15" y="146"/>
                    </a:lnTo>
                    <a:lnTo>
                      <a:pt x="130" y="58"/>
                    </a:lnTo>
                    <a:lnTo>
                      <a:pt x="130" y="0"/>
                    </a:lnTo>
                    <a:lnTo>
                      <a:pt x="195" y="0"/>
                    </a:lnTo>
                    <a:lnTo>
                      <a:pt x="211" y="52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Freeform 183"/>
              <p:cNvSpPr>
                <a:spLocks/>
              </p:cNvSpPr>
              <p:nvPr/>
            </p:nvSpPr>
            <p:spPr bwMode="gray">
              <a:xfrm>
                <a:off x="5240" y="3576"/>
                <a:ext cx="63" cy="37"/>
              </a:xfrm>
              <a:custGeom>
                <a:avLst/>
                <a:gdLst>
                  <a:gd name="T0" fmla="*/ 32 w 125"/>
                  <a:gd name="T1" fmla="*/ 8 h 73"/>
                  <a:gd name="T2" fmla="*/ 13 w 125"/>
                  <a:gd name="T3" fmla="*/ 19 h 73"/>
                  <a:gd name="T4" fmla="*/ 0 w 125"/>
                  <a:gd name="T5" fmla="*/ 9 h 73"/>
                  <a:gd name="T6" fmla="*/ 11 w 125"/>
                  <a:gd name="T7" fmla="*/ 0 h 73"/>
                  <a:gd name="T8" fmla="*/ 24 w 125"/>
                  <a:gd name="T9" fmla="*/ 0 h 73"/>
                  <a:gd name="T10" fmla="*/ 32 w 125"/>
                  <a:gd name="T11" fmla="*/ 8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5"/>
                  <a:gd name="T19" fmla="*/ 0 h 73"/>
                  <a:gd name="T20" fmla="*/ 125 w 125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5" h="73">
                    <a:moveTo>
                      <a:pt x="125" y="29"/>
                    </a:moveTo>
                    <a:lnTo>
                      <a:pt x="50" y="73"/>
                    </a:lnTo>
                    <a:lnTo>
                      <a:pt x="0" y="33"/>
                    </a:lnTo>
                    <a:lnTo>
                      <a:pt x="44" y="0"/>
                    </a:lnTo>
                    <a:lnTo>
                      <a:pt x="94" y="0"/>
                    </a:lnTo>
                    <a:lnTo>
                      <a:pt x="125" y="29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Freeform 184"/>
              <p:cNvSpPr>
                <a:spLocks/>
              </p:cNvSpPr>
              <p:nvPr/>
            </p:nvSpPr>
            <p:spPr bwMode="gray">
              <a:xfrm>
                <a:off x="5428" y="3661"/>
                <a:ext cx="194" cy="103"/>
              </a:xfrm>
              <a:custGeom>
                <a:avLst/>
                <a:gdLst>
                  <a:gd name="T0" fmla="*/ 97 w 388"/>
                  <a:gd name="T1" fmla="*/ 1 h 207"/>
                  <a:gd name="T2" fmla="*/ 97 w 388"/>
                  <a:gd name="T3" fmla="*/ 3 h 207"/>
                  <a:gd name="T4" fmla="*/ 37 w 388"/>
                  <a:gd name="T5" fmla="*/ 33 h 207"/>
                  <a:gd name="T6" fmla="*/ 5 w 388"/>
                  <a:gd name="T7" fmla="*/ 51 h 207"/>
                  <a:gd name="T8" fmla="*/ 3 w 388"/>
                  <a:gd name="T9" fmla="*/ 51 h 207"/>
                  <a:gd name="T10" fmla="*/ 0 w 388"/>
                  <a:gd name="T11" fmla="*/ 49 h 207"/>
                  <a:gd name="T12" fmla="*/ 18 w 388"/>
                  <a:gd name="T13" fmla="*/ 31 h 207"/>
                  <a:gd name="T14" fmla="*/ 25 w 388"/>
                  <a:gd name="T15" fmla="*/ 26 h 207"/>
                  <a:gd name="T16" fmla="*/ 42 w 388"/>
                  <a:gd name="T17" fmla="*/ 26 h 207"/>
                  <a:gd name="T18" fmla="*/ 50 w 388"/>
                  <a:gd name="T19" fmla="*/ 4 h 207"/>
                  <a:gd name="T20" fmla="*/ 83 w 388"/>
                  <a:gd name="T21" fmla="*/ 0 h 207"/>
                  <a:gd name="T22" fmla="*/ 96 w 388"/>
                  <a:gd name="T23" fmla="*/ 0 h 207"/>
                  <a:gd name="T24" fmla="*/ 97 w 388"/>
                  <a:gd name="T25" fmla="*/ 1 h 2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8"/>
                  <a:gd name="T40" fmla="*/ 0 h 207"/>
                  <a:gd name="T41" fmla="*/ 388 w 388"/>
                  <a:gd name="T42" fmla="*/ 207 h 20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8" h="207">
                    <a:moveTo>
                      <a:pt x="388" y="4"/>
                    </a:moveTo>
                    <a:lnTo>
                      <a:pt x="388" y="13"/>
                    </a:lnTo>
                    <a:lnTo>
                      <a:pt x="146" y="132"/>
                    </a:lnTo>
                    <a:lnTo>
                      <a:pt x="20" y="207"/>
                    </a:lnTo>
                    <a:lnTo>
                      <a:pt x="14" y="207"/>
                    </a:lnTo>
                    <a:lnTo>
                      <a:pt x="0" y="196"/>
                    </a:lnTo>
                    <a:lnTo>
                      <a:pt x="71" y="127"/>
                    </a:lnTo>
                    <a:lnTo>
                      <a:pt x="102" y="104"/>
                    </a:lnTo>
                    <a:lnTo>
                      <a:pt x="166" y="104"/>
                    </a:lnTo>
                    <a:lnTo>
                      <a:pt x="200" y="19"/>
                    </a:lnTo>
                    <a:lnTo>
                      <a:pt x="331" y="0"/>
                    </a:lnTo>
                    <a:lnTo>
                      <a:pt x="384" y="0"/>
                    </a:lnTo>
                    <a:lnTo>
                      <a:pt x="388" y="4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Freeform 185"/>
              <p:cNvSpPr>
                <a:spLocks/>
              </p:cNvSpPr>
              <p:nvPr/>
            </p:nvSpPr>
            <p:spPr bwMode="gray">
              <a:xfrm>
                <a:off x="5631" y="3494"/>
                <a:ext cx="76" cy="166"/>
              </a:xfrm>
              <a:custGeom>
                <a:avLst/>
                <a:gdLst>
                  <a:gd name="T0" fmla="*/ 2 w 152"/>
                  <a:gd name="T1" fmla="*/ 10 h 332"/>
                  <a:gd name="T2" fmla="*/ 5 w 152"/>
                  <a:gd name="T3" fmla="*/ 13 h 332"/>
                  <a:gd name="T4" fmla="*/ 21 w 152"/>
                  <a:gd name="T5" fmla="*/ 15 h 332"/>
                  <a:gd name="T6" fmla="*/ 21 w 152"/>
                  <a:gd name="T7" fmla="*/ 15 h 332"/>
                  <a:gd name="T8" fmla="*/ 24 w 152"/>
                  <a:gd name="T9" fmla="*/ 18 h 332"/>
                  <a:gd name="T10" fmla="*/ 28 w 152"/>
                  <a:gd name="T11" fmla="*/ 49 h 332"/>
                  <a:gd name="T12" fmla="*/ 38 w 152"/>
                  <a:gd name="T13" fmla="*/ 55 h 332"/>
                  <a:gd name="T14" fmla="*/ 38 w 152"/>
                  <a:gd name="T15" fmla="*/ 62 h 332"/>
                  <a:gd name="T16" fmla="*/ 36 w 152"/>
                  <a:gd name="T17" fmla="*/ 70 h 332"/>
                  <a:gd name="T18" fmla="*/ 5 w 152"/>
                  <a:gd name="T19" fmla="*/ 83 h 332"/>
                  <a:gd name="T20" fmla="*/ 11 w 152"/>
                  <a:gd name="T21" fmla="*/ 79 h 332"/>
                  <a:gd name="T22" fmla="*/ 5 w 152"/>
                  <a:gd name="T23" fmla="*/ 68 h 332"/>
                  <a:gd name="T24" fmla="*/ 5 w 152"/>
                  <a:gd name="T25" fmla="*/ 68 h 332"/>
                  <a:gd name="T26" fmla="*/ 5 w 152"/>
                  <a:gd name="T27" fmla="*/ 66 h 332"/>
                  <a:gd name="T28" fmla="*/ 19 w 152"/>
                  <a:gd name="T29" fmla="*/ 57 h 332"/>
                  <a:gd name="T30" fmla="*/ 24 w 152"/>
                  <a:gd name="T31" fmla="*/ 40 h 332"/>
                  <a:gd name="T32" fmla="*/ 0 w 152"/>
                  <a:gd name="T33" fmla="*/ 13 h 332"/>
                  <a:gd name="T34" fmla="*/ 0 w 152"/>
                  <a:gd name="T35" fmla="*/ 0 h 332"/>
                  <a:gd name="T36" fmla="*/ 2 w 152"/>
                  <a:gd name="T37" fmla="*/ 10 h 332"/>
                  <a:gd name="T38" fmla="*/ 2 w 152"/>
                  <a:gd name="T39" fmla="*/ 10 h 33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2"/>
                  <a:gd name="T61" fmla="*/ 0 h 332"/>
                  <a:gd name="T62" fmla="*/ 152 w 152"/>
                  <a:gd name="T63" fmla="*/ 332 h 33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2" h="332">
                    <a:moveTo>
                      <a:pt x="8" y="42"/>
                    </a:moveTo>
                    <a:lnTo>
                      <a:pt x="18" y="52"/>
                    </a:lnTo>
                    <a:lnTo>
                      <a:pt x="85" y="61"/>
                    </a:lnTo>
                    <a:lnTo>
                      <a:pt x="87" y="61"/>
                    </a:lnTo>
                    <a:lnTo>
                      <a:pt x="96" y="71"/>
                    </a:lnTo>
                    <a:lnTo>
                      <a:pt x="114" y="196"/>
                    </a:lnTo>
                    <a:lnTo>
                      <a:pt x="152" y="221"/>
                    </a:lnTo>
                    <a:lnTo>
                      <a:pt x="152" y="251"/>
                    </a:lnTo>
                    <a:lnTo>
                      <a:pt x="143" y="280"/>
                    </a:lnTo>
                    <a:lnTo>
                      <a:pt x="22" y="332"/>
                    </a:lnTo>
                    <a:lnTo>
                      <a:pt x="47" y="315"/>
                    </a:lnTo>
                    <a:lnTo>
                      <a:pt x="22" y="271"/>
                    </a:lnTo>
                    <a:lnTo>
                      <a:pt x="18" y="271"/>
                    </a:lnTo>
                    <a:lnTo>
                      <a:pt x="18" y="261"/>
                    </a:lnTo>
                    <a:lnTo>
                      <a:pt x="75" y="228"/>
                    </a:lnTo>
                    <a:lnTo>
                      <a:pt x="96" y="157"/>
                    </a:lnTo>
                    <a:lnTo>
                      <a:pt x="0" y="52"/>
                    </a:lnTo>
                    <a:lnTo>
                      <a:pt x="0" y="0"/>
                    </a:lnTo>
                    <a:lnTo>
                      <a:pt x="8" y="38"/>
                    </a:lnTo>
                    <a:lnTo>
                      <a:pt x="8" y="42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Freeform 186"/>
              <p:cNvSpPr>
                <a:spLocks/>
              </p:cNvSpPr>
              <p:nvPr/>
            </p:nvSpPr>
            <p:spPr bwMode="gray">
              <a:xfrm>
                <a:off x="4965" y="2105"/>
                <a:ext cx="7" cy="45"/>
              </a:xfrm>
              <a:custGeom>
                <a:avLst/>
                <a:gdLst>
                  <a:gd name="T0" fmla="*/ 3 w 16"/>
                  <a:gd name="T1" fmla="*/ 3 h 90"/>
                  <a:gd name="T2" fmla="*/ 3 w 16"/>
                  <a:gd name="T3" fmla="*/ 23 h 90"/>
                  <a:gd name="T4" fmla="*/ 0 w 16"/>
                  <a:gd name="T5" fmla="*/ 23 h 90"/>
                  <a:gd name="T6" fmla="*/ 1 w 16"/>
                  <a:gd name="T7" fmla="*/ 0 h 90"/>
                  <a:gd name="T8" fmla="*/ 2 w 16"/>
                  <a:gd name="T9" fmla="*/ 0 h 90"/>
                  <a:gd name="T10" fmla="*/ 3 w 16"/>
                  <a:gd name="T11" fmla="*/ 3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90"/>
                  <a:gd name="T20" fmla="*/ 16 w 16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90">
                    <a:moveTo>
                      <a:pt x="16" y="11"/>
                    </a:moveTo>
                    <a:lnTo>
                      <a:pt x="16" y="90"/>
                    </a:lnTo>
                    <a:lnTo>
                      <a:pt x="0" y="9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Freeform 187"/>
              <p:cNvSpPr>
                <a:spLocks/>
              </p:cNvSpPr>
              <p:nvPr/>
            </p:nvSpPr>
            <p:spPr bwMode="gray">
              <a:xfrm>
                <a:off x="4984" y="2255"/>
                <a:ext cx="83" cy="85"/>
              </a:xfrm>
              <a:custGeom>
                <a:avLst/>
                <a:gdLst>
                  <a:gd name="T0" fmla="*/ 23 w 167"/>
                  <a:gd name="T1" fmla="*/ 8 h 171"/>
                  <a:gd name="T2" fmla="*/ 19 w 167"/>
                  <a:gd name="T3" fmla="*/ 21 h 171"/>
                  <a:gd name="T4" fmla="*/ 23 w 167"/>
                  <a:gd name="T5" fmla="*/ 29 h 171"/>
                  <a:gd name="T6" fmla="*/ 41 w 167"/>
                  <a:gd name="T7" fmla="*/ 38 h 171"/>
                  <a:gd name="T8" fmla="*/ 41 w 167"/>
                  <a:gd name="T9" fmla="*/ 38 h 171"/>
                  <a:gd name="T10" fmla="*/ 19 w 167"/>
                  <a:gd name="T11" fmla="*/ 42 h 171"/>
                  <a:gd name="T12" fmla="*/ 0 w 167"/>
                  <a:gd name="T13" fmla="*/ 21 h 171"/>
                  <a:gd name="T14" fmla="*/ 6 w 167"/>
                  <a:gd name="T15" fmla="*/ 21 h 171"/>
                  <a:gd name="T16" fmla="*/ 6 w 167"/>
                  <a:gd name="T17" fmla="*/ 18 h 171"/>
                  <a:gd name="T18" fmla="*/ 0 w 167"/>
                  <a:gd name="T19" fmla="*/ 0 h 171"/>
                  <a:gd name="T20" fmla="*/ 15 w 167"/>
                  <a:gd name="T21" fmla="*/ 0 h 171"/>
                  <a:gd name="T22" fmla="*/ 23 w 167"/>
                  <a:gd name="T23" fmla="*/ 8 h 1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7"/>
                  <a:gd name="T37" fmla="*/ 0 h 171"/>
                  <a:gd name="T38" fmla="*/ 167 w 167"/>
                  <a:gd name="T39" fmla="*/ 171 h 17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7" h="171">
                    <a:moveTo>
                      <a:pt x="92" y="35"/>
                    </a:moveTo>
                    <a:lnTo>
                      <a:pt x="78" y="87"/>
                    </a:lnTo>
                    <a:lnTo>
                      <a:pt x="92" y="119"/>
                    </a:lnTo>
                    <a:lnTo>
                      <a:pt x="165" y="152"/>
                    </a:lnTo>
                    <a:lnTo>
                      <a:pt x="167" y="152"/>
                    </a:lnTo>
                    <a:lnTo>
                      <a:pt x="78" y="171"/>
                    </a:lnTo>
                    <a:lnTo>
                      <a:pt x="0" y="87"/>
                    </a:lnTo>
                    <a:lnTo>
                      <a:pt x="27" y="87"/>
                    </a:lnTo>
                    <a:lnTo>
                      <a:pt x="27" y="73"/>
                    </a:lnTo>
                    <a:lnTo>
                      <a:pt x="0" y="0"/>
                    </a:lnTo>
                    <a:lnTo>
                      <a:pt x="61" y="0"/>
                    </a:lnTo>
                    <a:lnTo>
                      <a:pt x="92" y="35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Freeform 188"/>
              <p:cNvSpPr>
                <a:spLocks/>
              </p:cNvSpPr>
              <p:nvPr/>
            </p:nvSpPr>
            <p:spPr bwMode="gray">
              <a:xfrm>
                <a:off x="5082" y="2359"/>
                <a:ext cx="25" cy="30"/>
              </a:xfrm>
              <a:custGeom>
                <a:avLst/>
                <a:gdLst>
                  <a:gd name="T0" fmla="*/ 13 w 49"/>
                  <a:gd name="T1" fmla="*/ 14 h 59"/>
                  <a:gd name="T2" fmla="*/ 6 w 49"/>
                  <a:gd name="T3" fmla="*/ 15 h 59"/>
                  <a:gd name="T4" fmla="*/ 4 w 49"/>
                  <a:gd name="T5" fmla="*/ 15 h 59"/>
                  <a:gd name="T6" fmla="*/ 0 w 49"/>
                  <a:gd name="T7" fmla="*/ 11 h 59"/>
                  <a:gd name="T8" fmla="*/ 4 w 49"/>
                  <a:gd name="T9" fmla="*/ 0 h 59"/>
                  <a:gd name="T10" fmla="*/ 13 w 49"/>
                  <a:gd name="T11" fmla="*/ 10 h 59"/>
                  <a:gd name="T12" fmla="*/ 13 w 49"/>
                  <a:gd name="T13" fmla="*/ 14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"/>
                  <a:gd name="T22" fmla="*/ 0 h 59"/>
                  <a:gd name="T23" fmla="*/ 49 w 49"/>
                  <a:gd name="T24" fmla="*/ 59 h 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" h="59">
                    <a:moveTo>
                      <a:pt x="49" y="53"/>
                    </a:moveTo>
                    <a:lnTo>
                      <a:pt x="21" y="59"/>
                    </a:lnTo>
                    <a:lnTo>
                      <a:pt x="13" y="59"/>
                    </a:lnTo>
                    <a:lnTo>
                      <a:pt x="0" y="44"/>
                    </a:lnTo>
                    <a:lnTo>
                      <a:pt x="13" y="0"/>
                    </a:lnTo>
                    <a:lnTo>
                      <a:pt x="49" y="40"/>
                    </a:lnTo>
                    <a:lnTo>
                      <a:pt x="49" y="53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Freeform 189"/>
              <p:cNvSpPr>
                <a:spLocks/>
              </p:cNvSpPr>
              <p:nvPr/>
            </p:nvSpPr>
            <p:spPr bwMode="gray">
              <a:xfrm>
                <a:off x="5079" y="2436"/>
                <a:ext cx="80" cy="83"/>
              </a:xfrm>
              <a:custGeom>
                <a:avLst/>
                <a:gdLst>
                  <a:gd name="T0" fmla="*/ 40 w 161"/>
                  <a:gd name="T1" fmla="*/ 25 h 165"/>
                  <a:gd name="T2" fmla="*/ 25 w 161"/>
                  <a:gd name="T3" fmla="*/ 42 h 165"/>
                  <a:gd name="T4" fmla="*/ 16 w 161"/>
                  <a:gd name="T5" fmla="*/ 21 h 165"/>
                  <a:gd name="T6" fmla="*/ 0 w 161"/>
                  <a:gd name="T7" fmla="*/ 21 h 165"/>
                  <a:gd name="T8" fmla="*/ 0 w 161"/>
                  <a:gd name="T9" fmla="*/ 9 h 165"/>
                  <a:gd name="T10" fmla="*/ 20 w 161"/>
                  <a:gd name="T11" fmla="*/ 9 h 165"/>
                  <a:gd name="T12" fmla="*/ 23 w 161"/>
                  <a:gd name="T13" fmla="*/ 0 h 165"/>
                  <a:gd name="T14" fmla="*/ 39 w 161"/>
                  <a:gd name="T15" fmla="*/ 8 h 165"/>
                  <a:gd name="T16" fmla="*/ 40 w 161"/>
                  <a:gd name="T17" fmla="*/ 25 h 1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1"/>
                  <a:gd name="T28" fmla="*/ 0 h 165"/>
                  <a:gd name="T29" fmla="*/ 161 w 161"/>
                  <a:gd name="T30" fmla="*/ 165 h 1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1" h="165">
                    <a:moveTo>
                      <a:pt x="161" y="100"/>
                    </a:moveTo>
                    <a:lnTo>
                      <a:pt x="100" y="165"/>
                    </a:lnTo>
                    <a:lnTo>
                      <a:pt x="65" y="81"/>
                    </a:lnTo>
                    <a:lnTo>
                      <a:pt x="0" y="81"/>
                    </a:lnTo>
                    <a:lnTo>
                      <a:pt x="0" y="33"/>
                    </a:lnTo>
                    <a:lnTo>
                      <a:pt x="80" y="33"/>
                    </a:lnTo>
                    <a:lnTo>
                      <a:pt x="94" y="0"/>
                    </a:lnTo>
                    <a:lnTo>
                      <a:pt x="157" y="31"/>
                    </a:lnTo>
                    <a:lnTo>
                      <a:pt x="161" y="10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Freeform 190"/>
              <p:cNvSpPr>
                <a:spLocks/>
              </p:cNvSpPr>
              <p:nvPr/>
            </p:nvSpPr>
            <p:spPr bwMode="gray">
              <a:xfrm>
                <a:off x="4254" y="2482"/>
                <a:ext cx="54" cy="55"/>
              </a:xfrm>
              <a:custGeom>
                <a:avLst/>
                <a:gdLst>
                  <a:gd name="T0" fmla="*/ 27 w 107"/>
                  <a:gd name="T1" fmla="*/ 9 h 110"/>
                  <a:gd name="T2" fmla="*/ 20 w 107"/>
                  <a:gd name="T3" fmla="*/ 19 h 110"/>
                  <a:gd name="T4" fmla="*/ 25 w 107"/>
                  <a:gd name="T5" fmla="*/ 23 h 110"/>
                  <a:gd name="T6" fmla="*/ 27 w 107"/>
                  <a:gd name="T7" fmla="*/ 24 h 110"/>
                  <a:gd name="T8" fmla="*/ 19 w 107"/>
                  <a:gd name="T9" fmla="*/ 28 h 110"/>
                  <a:gd name="T10" fmla="*/ 16 w 107"/>
                  <a:gd name="T11" fmla="*/ 28 h 110"/>
                  <a:gd name="T12" fmla="*/ 2 w 107"/>
                  <a:gd name="T13" fmla="*/ 3 h 110"/>
                  <a:gd name="T14" fmla="*/ 0 w 107"/>
                  <a:gd name="T15" fmla="*/ 1 h 110"/>
                  <a:gd name="T16" fmla="*/ 2 w 107"/>
                  <a:gd name="T17" fmla="*/ 0 h 110"/>
                  <a:gd name="T18" fmla="*/ 17 w 107"/>
                  <a:gd name="T19" fmla="*/ 1 h 110"/>
                  <a:gd name="T20" fmla="*/ 27 w 107"/>
                  <a:gd name="T21" fmla="*/ 9 h 1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7"/>
                  <a:gd name="T34" fmla="*/ 0 h 110"/>
                  <a:gd name="T35" fmla="*/ 107 w 107"/>
                  <a:gd name="T36" fmla="*/ 110 h 1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7" h="110">
                    <a:moveTo>
                      <a:pt x="107" y="35"/>
                    </a:moveTo>
                    <a:lnTo>
                      <a:pt x="79" y="75"/>
                    </a:lnTo>
                    <a:lnTo>
                      <a:pt x="98" y="90"/>
                    </a:lnTo>
                    <a:lnTo>
                      <a:pt x="107" y="96"/>
                    </a:lnTo>
                    <a:lnTo>
                      <a:pt x="73" y="110"/>
                    </a:lnTo>
                    <a:lnTo>
                      <a:pt x="63" y="110"/>
                    </a:lnTo>
                    <a:lnTo>
                      <a:pt x="8" y="10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67" y="4"/>
                    </a:lnTo>
                    <a:lnTo>
                      <a:pt x="107" y="35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Freeform 191"/>
              <p:cNvSpPr>
                <a:spLocks/>
              </p:cNvSpPr>
              <p:nvPr/>
            </p:nvSpPr>
            <p:spPr bwMode="gray">
              <a:xfrm>
                <a:off x="5025" y="2624"/>
                <a:ext cx="108" cy="129"/>
              </a:xfrm>
              <a:custGeom>
                <a:avLst/>
                <a:gdLst>
                  <a:gd name="T0" fmla="*/ 54 w 215"/>
                  <a:gd name="T1" fmla="*/ 8 h 257"/>
                  <a:gd name="T2" fmla="*/ 23 w 215"/>
                  <a:gd name="T3" fmla="*/ 9 h 257"/>
                  <a:gd name="T4" fmla="*/ 23 w 215"/>
                  <a:gd name="T5" fmla="*/ 13 h 257"/>
                  <a:gd name="T6" fmla="*/ 24 w 215"/>
                  <a:gd name="T7" fmla="*/ 18 h 257"/>
                  <a:gd name="T8" fmla="*/ 25 w 215"/>
                  <a:gd name="T9" fmla="*/ 17 h 257"/>
                  <a:gd name="T10" fmla="*/ 25 w 215"/>
                  <a:gd name="T11" fmla="*/ 13 h 257"/>
                  <a:gd name="T12" fmla="*/ 30 w 215"/>
                  <a:gd name="T13" fmla="*/ 29 h 257"/>
                  <a:gd name="T14" fmla="*/ 30 w 215"/>
                  <a:gd name="T15" fmla="*/ 32 h 257"/>
                  <a:gd name="T16" fmla="*/ 26 w 215"/>
                  <a:gd name="T17" fmla="*/ 35 h 257"/>
                  <a:gd name="T18" fmla="*/ 42 w 215"/>
                  <a:gd name="T19" fmla="*/ 57 h 257"/>
                  <a:gd name="T20" fmla="*/ 26 w 215"/>
                  <a:gd name="T21" fmla="*/ 57 h 257"/>
                  <a:gd name="T22" fmla="*/ 24 w 215"/>
                  <a:gd name="T23" fmla="*/ 53 h 257"/>
                  <a:gd name="T24" fmla="*/ 11 w 215"/>
                  <a:gd name="T25" fmla="*/ 53 h 257"/>
                  <a:gd name="T26" fmla="*/ 10 w 215"/>
                  <a:gd name="T27" fmla="*/ 61 h 257"/>
                  <a:gd name="T28" fmla="*/ 10 w 215"/>
                  <a:gd name="T29" fmla="*/ 65 h 257"/>
                  <a:gd name="T30" fmla="*/ 0 w 215"/>
                  <a:gd name="T31" fmla="*/ 47 h 257"/>
                  <a:gd name="T32" fmla="*/ 10 w 215"/>
                  <a:gd name="T33" fmla="*/ 13 h 257"/>
                  <a:gd name="T34" fmla="*/ 10 w 215"/>
                  <a:gd name="T35" fmla="*/ 4 h 257"/>
                  <a:gd name="T36" fmla="*/ 24 w 215"/>
                  <a:gd name="T37" fmla="*/ 0 h 257"/>
                  <a:gd name="T38" fmla="*/ 51 w 215"/>
                  <a:gd name="T39" fmla="*/ 0 h 257"/>
                  <a:gd name="T40" fmla="*/ 54 w 215"/>
                  <a:gd name="T41" fmla="*/ 8 h 2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5"/>
                  <a:gd name="T64" fmla="*/ 0 h 257"/>
                  <a:gd name="T65" fmla="*/ 215 w 215"/>
                  <a:gd name="T66" fmla="*/ 257 h 2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5" h="257">
                    <a:moveTo>
                      <a:pt x="215" y="29"/>
                    </a:moveTo>
                    <a:lnTo>
                      <a:pt x="90" y="33"/>
                    </a:lnTo>
                    <a:lnTo>
                      <a:pt x="90" y="50"/>
                    </a:lnTo>
                    <a:lnTo>
                      <a:pt x="94" y="71"/>
                    </a:lnTo>
                    <a:lnTo>
                      <a:pt x="100" y="65"/>
                    </a:lnTo>
                    <a:lnTo>
                      <a:pt x="100" y="52"/>
                    </a:lnTo>
                    <a:lnTo>
                      <a:pt x="117" y="115"/>
                    </a:lnTo>
                    <a:lnTo>
                      <a:pt x="117" y="125"/>
                    </a:lnTo>
                    <a:lnTo>
                      <a:pt x="104" y="138"/>
                    </a:lnTo>
                    <a:lnTo>
                      <a:pt x="167" y="227"/>
                    </a:lnTo>
                    <a:lnTo>
                      <a:pt x="104" y="227"/>
                    </a:lnTo>
                    <a:lnTo>
                      <a:pt x="94" y="209"/>
                    </a:lnTo>
                    <a:lnTo>
                      <a:pt x="41" y="209"/>
                    </a:lnTo>
                    <a:lnTo>
                      <a:pt x="39" y="244"/>
                    </a:lnTo>
                    <a:lnTo>
                      <a:pt x="39" y="257"/>
                    </a:lnTo>
                    <a:lnTo>
                      <a:pt x="0" y="188"/>
                    </a:lnTo>
                    <a:lnTo>
                      <a:pt x="39" y="50"/>
                    </a:lnTo>
                    <a:lnTo>
                      <a:pt x="39" y="16"/>
                    </a:lnTo>
                    <a:lnTo>
                      <a:pt x="94" y="0"/>
                    </a:lnTo>
                    <a:lnTo>
                      <a:pt x="202" y="0"/>
                    </a:lnTo>
                    <a:lnTo>
                      <a:pt x="215" y="29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Freeform 192"/>
              <p:cNvSpPr>
                <a:spLocks/>
              </p:cNvSpPr>
              <p:nvPr/>
            </p:nvSpPr>
            <p:spPr bwMode="gray">
              <a:xfrm>
                <a:off x="5607" y="2738"/>
                <a:ext cx="77" cy="37"/>
              </a:xfrm>
              <a:custGeom>
                <a:avLst/>
                <a:gdLst>
                  <a:gd name="T0" fmla="*/ 30 w 154"/>
                  <a:gd name="T1" fmla="*/ 11 h 73"/>
                  <a:gd name="T2" fmla="*/ 13 w 154"/>
                  <a:gd name="T3" fmla="*/ 19 h 73"/>
                  <a:gd name="T4" fmla="*/ 0 w 154"/>
                  <a:gd name="T5" fmla="*/ 15 h 73"/>
                  <a:gd name="T6" fmla="*/ 7 w 154"/>
                  <a:gd name="T7" fmla="*/ 11 h 73"/>
                  <a:gd name="T8" fmla="*/ 12 w 154"/>
                  <a:gd name="T9" fmla="*/ 10 h 73"/>
                  <a:gd name="T10" fmla="*/ 15 w 154"/>
                  <a:gd name="T11" fmla="*/ 10 h 73"/>
                  <a:gd name="T12" fmla="*/ 30 w 154"/>
                  <a:gd name="T13" fmla="*/ 0 h 73"/>
                  <a:gd name="T14" fmla="*/ 39 w 154"/>
                  <a:gd name="T15" fmla="*/ 10 h 73"/>
                  <a:gd name="T16" fmla="*/ 30 w 154"/>
                  <a:gd name="T17" fmla="*/ 11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4"/>
                  <a:gd name="T28" fmla="*/ 0 h 73"/>
                  <a:gd name="T29" fmla="*/ 154 w 154"/>
                  <a:gd name="T30" fmla="*/ 73 h 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4" h="73">
                    <a:moveTo>
                      <a:pt x="120" y="42"/>
                    </a:moveTo>
                    <a:lnTo>
                      <a:pt x="54" y="73"/>
                    </a:lnTo>
                    <a:lnTo>
                      <a:pt x="0" y="59"/>
                    </a:lnTo>
                    <a:lnTo>
                      <a:pt x="31" y="42"/>
                    </a:lnTo>
                    <a:lnTo>
                      <a:pt x="48" y="40"/>
                    </a:lnTo>
                    <a:lnTo>
                      <a:pt x="62" y="40"/>
                    </a:lnTo>
                    <a:lnTo>
                      <a:pt x="120" y="0"/>
                    </a:lnTo>
                    <a:lnTo>
                      <a:pt x="154" y="38"/>
                    </a:lnTo>
                    <a:lnTo>
                      <a:pt x="120" y="42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Freeform 193"/>
              <p:cNvSpPr>
                <a:spLocks/>
              </p:cNvSpPr>
              <p:nvPr/>
            </p:nvSpPr>
            <p:spPr bwMode="gray">
              <a:xfrm>
                <a:off x="4984" y="2784"/>
                <a:ext cx="193" cy="85"/>
              </a:xfrm>
              <a:custGeom>
                <a:avLst/>
                <a:gdLst>
                  <a:gd name="T0" fmla="*/ 97 w 386"/>
                  <a:gd name="T1" fmla="*/ 18 h 169"/>
                  <a:gd name="T2" fmla="*/ 90 w 386"/>
                  <a:gd name="T3" fmla="*/ 20 h 169"/>
                  <a:gd name="T4" fmla="*/ 76 w 386"/>
                  <a:gd name="T5" fmla="*/ 43 h 169"/>
                  <a:gd name="T6" fmla="*/ 57 w 386"/>
                  <a:gd name="T7" fmla="*/ 26 h 169"/>
                  <a:gd name="T8" fmla="*/ 51 w 386"/>
                  <a:gd name="T9" fmla="*/ 23 h 169"/>
                  <a:gd name="T10" fmla="*/ 50 w 386"/>
                  <a:gd name="T11" fmla="*/ 22 h 169"/>
                  <a:gd name="T12" fmla="*/ 43 w 386"/>
                  <a:gd name="T13" fmla="*/ 33 h 169"/>
                  <a:gd name="T14" fmla="*/ 43 w 386"/>
                  <a:gd name="T15" fmla="*/ 24 h 169"/>
                  <a:gd name="T16" fmla="*/ 41 w 386"/>
                  <a:gd name="T17" fmla="*/ 23 h 169"/>
                  <a:gd name="T18" fmla="*/ 29 w 386"/>
                  <a:gd name="T19" fmla="*/ 34 h 169"/>
                  <a:gd name="T20" fmla="*/ 21 w 386"/>
                  <a:gd name="T21" fmla="*/ 34 h 169"/>
                  <a:gd name="T22" fmla="*/ 19 w 386"/>
                  <a:gd name="T23" fmla="*/ 22 h 169"/>
                  <a:gd name="T24" fmla="*/ 2 w 386"/>
                  <a:gd name="T25" fmla="*/ 25 h 169"/>
                  <a:gd name="T26" fmla="*/ 1 w 386"/>
                  <a:gd name="T27" fmla="*/ 26 h 169"/>
                  <a:gd name="T28" fmla="*/ 0 w 386"/>
                  <a:gd name="T29" fmla="*/ 25 h 169"/>
                  <a:gd name="T30" fmla="*/ 7 w 386"/>
                  <a:gd name="T31" fmla="*/ 17 h 169"/>
                  <a:gd name="T32" fmla="*/ 62 w 386"/>
                  <a:gd name="T33" fmla="*/ 17 h 169"/>
                  <a:gd name="T34" fmla="*/ 70 w 386"/>
                  <a:gd name="T35" fmla="*/ 20 h 169"/>
                  <a:gd name="T36" fmla="*/ 72 w 386"/>
                  <a:gd name="T37" fmla="*/ 20 h 169"/>
                  <a:gd name="T38" fmla="*/ 77 w 386"/>
                  <a:gd name="T39" fmla="*/ 17 h 169"/>
                  <a:gd name="T40" fmla="*/ 88 w 386"/>
                  <a:gd name="T41" fmla="*/ 17 h 169"/>
                  <a:gd name="T42" fmla="*/ 90 w 386"/>
                  <a:gd name="T43" fmla="*/ 15 h 169"/>
                  <a:gd name="T44" fmla="*/ 93 w 386"/>
                  <a:gd name="T45" fmla="*/ 0 h 169"/>
                  <a:gd name="T46" fmla="*/ 97 w 386"/>
                  <a:gd name="T47" fmla="*/ 14 h 169"/>
                  <a:gd name="T48" fmla="*/ 97 w 386"/>
                  <a:gd name="T49" fmla="*/ 18 h 1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6"/>
                  <a:gd name="T76" fmla="*/ 0 h 169"/>
                  <a:gd name="T77" fmla="*/ 386 w 386"/>
                  <a:gd name="T78" fmla="*/ 169 h 1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6" h="169">
                    <a:moveTo>
                      <a:pt x="386" y="69"/>
                    </a:moveTo>
                    <a:lnTo>
                      <a:pt x="359" y="80"/>
                    </a:lnTo>
                    <a:lnTo>
                      <a:pt x="301" y="169"/>
                    </a:lnTo>
                    <a:lnTo>
                      <a:pt x="228" y="101"/>
                    </a:lnTo>
                    <a:lnTo>
                      <a:pt x="207" y="90"/>
                    </a:lnTo>
                    <a:lnTo>
                      <a:pt x="203" y="86"/>
                    </a:lnTo>
                    <a:lnTo>
                      <a:pt x="169" y="130"/>
                    </a:lnTo>
                    <a:lnTo>
                      <a:pt x="169" y="96"/>
                    </a:lnTo>
                    <a:lnTo>
                      <a:pt x="163" y="90"/>
                    </a:lnTo>
                    <a:lnTo>
                      <a:pt x="119" y="136"/>
                    </a:lnTo>
                    <a:lnTo>
                      <a:pt x="84" y="136"/>
                    </a:lnTo>
                    <a:lnTo>
                      <a:pt x="75" y="86"/>
                    </a:lnTo>
                    <a:lnTo>
                      <a:pt x="7" y="98"/>
                    </a:lnTo>
                    <a:lnTo>
                      <a:pt x="4" y="101"/>
                    </a:lnTo>
                    <a:lnTo>
                      <a:pt x="0" y="98"/>
                    </a:lnTo>
                    <a:lnTo>
                      <a:pt x="30" y="67"/>
                    </a:lnTo>
                    <a:lnTo>
                      <a:pt x="251" y="67"/>
                    </a:lnTo>
                    <a:lnTo>
                      <a:pt x="278" y="80"/>
                    </a:lnTo>
                    <a:lnTo>
                      <a:pt x="288" y="80"/>
                    </a:lnTo>
                    <a:lnTo>
                      <a:pt x="305" y="67"/>
                    </a:lnTo>
                    <a:lnTo>
                      <a:pt x="349" y="67"/>
                    </a:lnTo>
                    <a:lnTo>
                      <a:pt x="359" y="57"/>
                    </a:lnTo>
                    <a:lnTo>
                      <a:pt x="370" y="0"/>
                    </a:lnTo>
                    <a:lnTo>
                      <a:pt x="386" y="53"/>
                    </a:lnTo>
                    <a:lnTo>
                      <a:pt x="386" y="69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Freeform 194"/>
              <p:cNvSpPr>
                <a:spLocks/>
              </p:cNvSpPr>
              <p:nvPr/>
            </p:nvSpPr>
            <p:spPr bwMode="gray">
              <a:xfrm>
                <a:off x="4790" y="2793"/>
                <a:ext cx="121" cy="38"/>
              </a:xfrm>
              <a:custGeom>
                <a:avLst/>
                <a:gdLst>
                  <a:gd name="T0" fmla="*/ 61 w 242"/>
                  <a:gd name="T1" fmla="*/ 14 h 77"/>
                  <a:gd name="T2" fmla="*/ 53 w 242"/>
                  <a:gd name="T3" fmla="*/ 19 h 77"/>
                  <a:gd name="T4" fmla="*/ 35 w 242"/>
                  <a:gd name="T5" fmla="*/ 18 h 77"/>
                  <a:gd name="T6" fmla="*/ 28 w 242"/>
                  <a:gd name="T7" fmla="*/ 14 h 77"/>
                  <a:gd name="T8" fmla="*/ 0 w 242"/>
                  <a:gd name="T9" fmla="*/ 14 h 77"/>
                  <a:gd name="T10" fmla="*/ 4 w 242"/>
                  <a:gd name="T11" fmla="*/ 11 h 77"/>
                  <a:gd name="T12" fmla="*/ 27 w 242"/>
                  <a:gd name="T13" fmla="*/ 10 h 77"/>
                  <a:gd name="T14" fmla="*/ 48 w 242"/>
                  <a:gd name="T15" fmla="*/ 0 h 77"/>
                  <a:gd name="T16" fmla="*/ 58 w 242"/>
                  <a:gd name="T17" fmla="*/ 10 h 77"/>
                  <a:gd name="T18" fmla="*/ 61 w 242"/>
                  <a:gd name="T19" fmla="*/ 14 h 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2"/>
                  <a:gd name="T31" fmla="*/ 0 h 77"/>
                  <a:gd name="T32" fmla="*/ 242 w 242"/>
                  <a:gd name="T33" fmla="*/ 77 h 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2" h="77">
                    <a:moveTo>
                      <a:pt x="242" y="58"/>
                    </a:moveTo>
                    <a:lnTo>
                      <a:pt x="209" y="77"/>
                    </a:lnTo>
                    <a:lnTo>
                      <a:pt x="138" y="73"/>
                    </a:lnTo>
                    <a:lnTo>
                      <a:pt x="109" y="58"/>
                    </a:lnTo>
                    <a:lnTo>
                      <a:pt x="0" y="58"/>
                    </a:lnTo>
                    <a:lnTo>
                      <a:pt x="15" y="44"/>
                    </a:lnTo>
                    <a:lnTo>
                      <a:pt x="106" y="42"/>
                    </a:lnTo>
                    <a:lnTo>
                      <a:pt x="190" y="0"/>
                    </a:lnTo>
                    <a:lnTo>
                      <a:pt x="230" y="42"/>
                    </a:lnTo>
                    <a:lnTo>
                      <a:pt x="242" y="58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Freeform 195"/>
              <p:cNvSpPr>
                <a:spLocks/>
              </p:cNvSpPr>
              <p:nvPr/>
            </p:nvSpPr>
            <p:spPr bwMode="gray">
              <a:xfrm>
                <a:off x="5045" y="1727"/>
                <a:ext cx="132" cy="152"/>
              </a:xfrm>
              <a:custGeom>
                <a:avLst/>
                <a:gdLst>
                  <a:gd name="T0" fmla="*/ 66 w 263"/>
                  <a:gd name="T1" fmla="*/ 66 h 305"/>
                  <a:gd name="T2" fmla="*/ 50 w 263"/>
                  <a:gd name="T3" fmla="*/ 66 h 305"/>
                  <a:gd name="T4" fmla="*/ 49 w 263"/>
                  <a:gd name="T5" fmla="*/ 67 h 305"/>
                  <a:gd name="T6" fmla="*/ 58 w 263"/>
                  <a:gd name="T7" fmla="*/ 71 h 305"/>
                  <a:gd name="T8" fmla="*/ 47 w 263"/>
                  <a:gd name="T9" fmla="*/ 74 h 305"/>
                  <a:gd name="T10" fmla="*/ 46 w 263"/>
                  <a:gd name="T11" fmla="*/ 76 h 305"/>
                  <a:gd name="T12" fmla="*/ 41 w 263"/>
                  <a:gd name="T13" fmla="*/ 71 h 305"/>
                  <a:gd name="T14" fmla="*/ 13 w 263"/>
                  <a:gd name="T15" fmla="*/ 71 h 305"/>
                  <a:gd name="T16" fmla="*/ 0 w 263"/>
                  <a:gd name="T17" fmla="*/ 76 h 305"/>
                  <a:gd name="T18" fmla="*/ 0 w 263"/>
                  <a:gd name="T19" fmla="*/ 71 h 305"/>
                  <a:gd name="T20" fmla="*/ 37 w 263"/>
                  <a:gd name="T21" fmla="*/ 58 h 305"/>
                  <a:gd name="T22" fmla="*/ 34 w 263"/>
                  <a:gd name="T23" fmla="*/ 49 h 305"/>
                  <a:gd name="T24" fmla="*/ 44 w 263"/>
                  <a:gd name="T25" fmla="*/ 45 h 305"/>
                  <a:gd name="T26" fmla="*/ 45 w 263"/>
                  <a:gd name="T27" fmla="*/ 45 h 305"/>
                  <a:gd name="T28" fmla="*/ 45 w 263"/>
                  <a:gd name="T29" fmla="*/ 33 h 305"/>
                  <a:gd name="T30" fmla="*/ 42 w 263"/>
                  <a:gd name="T31" fmla="*/ 6 h 305"/>
                  <a:gd name="T32" fmla="*/ 41 w 263"/>
                  <a:gd name="T33" fmla="*/ 5 h 305"/>
                  <a:gd name="T34" fmla="*/ 45 w 263"/>
                  <a:gd name="T35" fmla="*/ 0 h 305"/>
                  <a:gd name="T36" fmla="*/ 66 w 263"/>
                  <a:gd name="T37" fmla="*/ 25 h 305"/>
                  <a:gd name="T38" fmla="*/ 66 w 263"/>
                  <a:gd name="T39" fmla="*/ 66 h 30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63"/>
                  <a:gd name="T61" fmla="*/ 0 h 305"/>
                  <a:gd name="T62" fmla="*/ 263 w 263"/>
                  <a:gd name="T63" fmla="*/ 305 h 30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63" h="305">
                    <a:moveTo>
                      <a:pt x="263" y="265"/>
                    </a:moveTo>
                    <a:lnTo>
                      <a:pt x="199" y="265"/>
                    </a:lnTo>
                    <a:lnTo>
                      <a:pt x="195" y="268"/>
                    </a:lnTo>
                    <a:lnTo>
                      <a:pt x="230" y="286"/>
                    </a:lnTo>
                    <a:lnTo>
                      <a:pt x="186" y="299"/>
                    </a:lnTo>
                    <a:lnTo>
                      <a:pt x="182" y="305"/>
                    </a:lnTo>
                    <a:lnTo>
                      <a:pt x="163" y="284"/>
                    </a:lnTo>
                    <a:lnTo>
                      <a:pt x="51" y="286"/>
                    </a:lnTo>
                    <a:lnTo>
                      <a:pt x="0" y="305"/>
                    </a:lnTo>
                    <a:lnTo>
                      <a:pt x="0" y="286"/>
                    </a:lnTo>
                    <a:lnTo>
                      <a:pt x="147" y="232"/>
                    </a:lnTo>
                    <a:lnTo>
                      <a:pt x="136" y="197"/>
                    </a:lnTo>
                    <a:lnTo>
                      <a:pt x="176" y="180"/>
                    </a:lnTo>
                    <a:lnTo>
                      <a:pt x="180" y="180"/>
                    </a:lnTo>
                    <a:lnTo>
                      <a:pt x="180" y="132"/>
                    </a:lnTo>
                    <a:lnTo>
                      <a:pt x="167" y="27"/>
                    </a:lnTo>
                    <a:lnTo>
                      <a:pt x="163" y="21"/>
                    </a:lnTo>
                    <a:lnTo>
                      <a:pt x="180" y="0"/>
                    </a:lnTo>
                    <a:lnTo>
                      <a:pt x="263" y="101"/>
                    </a:lnTo>
                    <a:lnTo>
                      <a:pt x="263" y="265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Freeform 196"/>
              <p:cNvSpPr>
                <a:spLocks/>
              </p:cNvSpPr>
              <p:nvPr/>
            </p:nvSpPr>
            <p:spPr bwMode="gray">
              <a:xfrm>
                <a:off x="5082" y="1652"/>
                <a:ext cx="86" cy="75"/>
              </a:xfrm>
              <a:custGeom>
                <a:avLst/>
                <a:gdLst>
                  <a:gd name="T0" fmla="*/ 42 w 172"/>
                  <a:gd name="T1" fmla="*/ 11 h 150"/>
                  <a:gd name="T2" fmla="*/ 43 w 172"/>
                  <a:gd name="T3" fmla="*/ 12 h 150"/>
                  <a:gd name="T4" fmla="*/ 29 w 172"/>
                  <a:gd name="T5" fmla="*/ 24 h 150"/>
                  <a:gd name="T6" fmla="*/ 22 w 172"/>
                  <a:gd name="T7" fmla="*/ 21 h 150"/>
                  <a:gd name="T8" fmla="*/ 18 w 172"/>
                  <a:gd name="T9" fmla="*/ 24 h 150"/>
                  <a:gd name="T10" fmla="*/ 17 w 172"/>
                  <a:gd name="T11" fmla="*/ 25 h 150"/>
                  <a:gd name="T12" fmla="*/ 23 w 172"/>
                  <a:gd name="T13" fmla="*/ 33 h 150"/>
                  <a:gd name="T14" fmla="*/ 19 w 172"/>
                  <a:gd name="T15" fmla="*/ 37 h 150"/>
                  <a:gd name="T16" fmla="*/ 15 w 172"/>
                  <a:gd name="T17" fmla="*/ 38 h 150"/>
                  <a:gd name="T18" fmla="*/ 0 w 172"/>
                  <a:gd name="T19" fmla="*/ 25 h 150"/>
                  <a:gd name="T20" fmla="*/ 3 w 172"/>
                  <a:gd name="T21" fmla="*/ 13 h 150"/>
                  <a:gd name="T22" fmla="*/ 3 w 172"/>
                  <a:gd name="T23" fmla="*/ 9 h 150"/>
                  <a:gd name="T24" fmla="*/ 0 w 172"/>
                  <a:gd name="T25" fmla="*/ 0 h 150"/>
                  <a:gd name="T26" fmla="*/ 27 w 172"/>
                  <a:gd name="T27" fmla="*/ 0 h 150"/>
                  <a:gd name="T28" fmla="*/ 42 w 172"/>
                  <a:gd name="T29" fmla="*/ 11 h 1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2"/>
                  <a:gd name="T46" fmla="*/ 0 h 150"/>
                  <a:gd name="T47" fmla="*/ 172 w 172"/>
                  <a:gd name="T48" fmla="*/ 150 h 15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2" h="150">
                    <a:moveTo>
                      <a:pt x="168" y="46"/>
                    </a:moveTo>
                    <a:lnTo>
                      <a:pt x="172" y="48"/>
                    </a:lnTo>
                    <a:lnTo>
                      <a:pt x="117" y="98"/>
                    </a:lnTo>
                    <a:lnTo>
                      <a:pt x="88" y="84"/>
                    </a:lnTo>
                    <a:lnTo>
                      <a:pt x="69" y="98"/>
                    </a:lnTo>
                    <a:lnTo>
                      <a:pt x="65" y="102"/>
                    </a:lnTo>
                    <a:lnTo>
                      <a:pt x="92" y="129"/>
                    </a:lnTo>
                    <a:lnTo>
                      <a:pt x="74" y="146"/>
                    </a:lnTo>
                    <a:lnTo>
                      <a:pt x="61" y="150"/>
                    </a:lnTo>
                    <a:lnTo>
                      <a:pt x="0" y="102"/>
                    </a:lnTo>
                    <a:lnTo>
                      <a:pt x="11" y="52"/>
                    </a:lnTo>
                    <a:lnTo>
                      <a:pt x="11" y="37"/>
                    </a:lnTo>
                    <a:lnTo>
                      <a:pt x="0" y="0"/>
                    </a:lnTo>
                    <a:lnTo>
                      <a:pt x="111" y="0"/>
                    </a:lnTo>
                    <a:lnTo>
                      <a:pt x="168" y="46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Freeform 197"/>
              <p:cNvSpPr>
                <a:spLocks/>
              </p:cNvSpPr>
              <p:nvPr/>
            </p:nvSpPr>
            <p:spPr bwMode="gray">
              <a:xfrm>
                <a:off x="5037" y="1897"/>
                <a:ext cx="33" cy="54"/>
              </a:xfrm>
              <a:custGeom>
                <a:avLst/>
                <a:gdLst>
                  <a:gd name="T0" fmla="*/ 16 w 67"/>
                  <a:gd name="T1" fmla="*/ 23 h 110"/>
                  <a:gd name="T2" fmla="*/ 15 w 67"/>
                  <a:gd name="T3" fmla="*/ 25 h 110"/>
                  <a:gd name="T4" fmla="*/ 15 w 67"/>
                  <a:gd name="T5" fmla="*/ 27 h 110"/>
                  <a:gd name="T6" fmla="*/ 5 w 67"/>
                  <a:gd name="T7" fmla="*/ 15 h 110"/>
                  <a:gd name="T8" fmla="*/ 0 w 67"/>
                  <a:gd name="T9" fmla="*/ 7 h 110"/>
                  <a:gd name="T10" fmla="*/ 3 w 67"/>
                  <a:gd name="T11" fmla="*/ 0 h 110"/>
                  <a:gd name="T12" fmla="*/ 16 w 67"/>
                  <a:gd name="T13" fmla="*/ 15 h 110"/>
                  <a:gd name="T14" fmla="*/ 16 w 67"/>
                  <a:gd name="T15" fmla="*/ 23 h 1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7"/>
                  <a:gd name="T25" fmla="*/ 0 h 110"/>
                  <a:gd name="T26" fmla="*/ 67 w 67"/>
                  <a:gd name="T27" fmla="*/ 110 h 1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7" h="110">
                    <a:moveTo>
                      <a:pt x="64" y="93"/>
                    </a:moveTo>
                    <a:lnTo>
                      <a:pt x="60" y="104"/>
                    </a:lnTo>
                    <a:lnTo>
                      <a:pt x="60" y="110"/>
                    </a:lnTo>
                    <a:lnTo>
                      <a:pt x="21" y="62"/>
                    </a:lnTo>
                    <a:lnTo>
                      <a:pt x="0" y="29"/>
                    </a:lnTo>
                    <a:lnTo>
                      <a:pt x="14" y="0"/>
                    </a:lnTo>
                    <a:lnTo>
                      <a:pt x="67" y="62"/>
                    </a:lnTo>
                    <a:lnTo>
                      <a:pt x="64" y="93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Freeform 198"/>
              <p:cNvSpPr>
                <a:spLocks/>
              </p:cNvSpPr>
              <p:nvPr/>
            </p:nvSpPr>
            <p:spPr bwMode="gray">
              <a:xfrm>
                <a:off x="5082" y="1888"/>
                <a:ext cx="33" cy="18"/>
              </a:xfrm>
              <a:custGeom>
                <a:avLst/>
                <a:gdLst>
                  <a:gd name="T0" fmla="*/ 16 w 67"/>
                  <a:gd name="T1" fmla="*/ 3 h 37"/>
                  <a:gd name="T2" fmla="*/ 4 w 67"/>
                  <a:gd name="T3" fmla="*/ 9 h 37"/>
                  <a:gd name="T4" fmla="*/ 0 w 67"/>
                  <a:gd name="T5" fmla="*/ 4 h 37"/>
                  <a:gd name="T6" fmla="*/ 0 w 67"/>
                  <a:gd name="T7" fmla="*/ 3 h 37"/>
                  <a:gd name="T8" fmla="*/ 2 w 67"/>
                  <a:gd name="T9" fmla="*/ 0 h 37"/>
                  <a:gd name="T10" fmla="*/ 16 w 67"/>
                  <a:gd name="T11" fmla="*/ 0 h 37"/>
                  <a:gd name="T12" fmla="*/ 16 w 67"/>
                  <a:gd name="T13" fmla="*/ 3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37"/>
                  <a:gd name="T23" fmla="*/ 67 w 67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37">
                    <a:moveTo>
                      <a:pt x="67" y="12"/>
                    </a:moveTo>
                    <a:lnTo>
                      <a:pt x="17" y="37"/>
                    </a:lnTo>
                    <a:lnTo>
                      <a:pt x="3" y="19"/>
                    </a:lnTo>
                    <a:lnTo>
                      <a:pt x="0" y="12"/>
                    </a:lnTo>
                    <a:lnTo>
                      <a:pt x="11" y="0"/>
                    </a:lnTo>
                    <a:lnTo>
                      <a:pt x="67" y="0"/>
                    </a:lnTo>
                    <a:lnTo>
                      <a:pt x="67" y="12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Freeform 199"/>
              <p:cNvSpPr>
                <a:spLocks/>
              </p:cNvSpPr>
              <p:nvPr/>
            </p:nvSpPr>
            <p:spPr bwMode="gray">
              <a:xfrm>
                <a:off x="2049" y="1020"/>
                <a:ext cx="610" cy="471"/>
              </a:xfrm>
              <a:custGeom>
                <a:avLst/>
                <a:gdLst>
                  <a:gd name="T0" fmla="*/ 275 w 1221"/>
                  <a:gd name="T1" fmla="*/ 26 h 943"/>
                  <a:gd name="T2" fmla="*/ 278 w 1221"/>
                  <a:gd name="T3" fmla="*/ 28 h 943"/>
                  <a:gd name="T4" fmla="*/ 282 w 1221"/>
                  <a:gd name="T5" fmla="*/ 28 h 943"/>
                  <a:gd name="T6" fmla="*/ 283 w 1221"/>
                  <a:gd name="T7" fmla="*/ 16 h 943"/>
                  <a:gd name="T8" fmla="*/ 283 w 1221"/>
                  <a:gd name="T9" fmla="*/ 15 h 943"/>
                  <a:gd name="T10" fmla="*/ 305 w 1221"/>
                  <a:gd name="T11" fmla="*/ 23 h 943"/>
                  <a:gd name="T12" fmla="*/ 305 w 1221"/>
                  <a:gd name="T13" fmla="*/ 28 h 943"/>
                  <a:gd name="T14" fmla="*/ 295 w 1221"/>
                  <a:gd name="T15" fmla="*/ 33 h 943"/>
                  <a:gd name="T16" fmla="*/ 275 w 1221"/>
                  <a:gd name="T17" fmla="*/ 96 h 943"/>
                  <a:gd name="T18" fmla="*/ 252 w 1221"/>
                  <a:gd name="T19" fmla="*/ 101 h 943"/>
                  <a:gd name="T20" fmla="*/ 245 w 1221"/>
                  <a:gd name="T21" fmla="*/ 101 h 943"/>
                  <a:gd name="T22" fmla="*/ 245 w 1221"/>
                  <a:gd name="T23" fmla="*/ 111 h 943"/>
                  <a:gd name="T24" fmla="*/ 248 w 1221"/>
                  <a:gd name="T25" fmla="*/ 119 h 943"/>
                  <a:gd name="T26" fmla="*/ 227 w 1221"/>
                  <a:gd name="T27" fmla="*/ 141 h 943"/>
                  <a:gd name="T28" fmla="*/ 196 w 1221"/>
                  <a:gd name="T29" fmla="*/ 162 h 943"/>
                  <a:gd name="T30" fmla="*/ 178 w 1221"/>
                  <a:gd name="T31" fmla="*/ 152 h 943"/>
                  <a:gd name="T32" fmla="*/ 170 w 1221"/>
                  <a:gd name="T33" fmla="*/ 169 h 943"/>
                  <a:gd name="T34" fmla="*/ 168 w 1221"/>
                  <a:gd name="T35" fmla="*/ 171 h 943"/>
                  <a:gd name="T36" fmla="*/ 133 w 1221"/>
                  <a:gd name="T37" fmla="*/ 175 h 943"/>
                  <a:gd name="T38" fmla="*/ 128 w 1221"/>
                  <a:gd name="T39" fmla="*/ 178 h 943"/>
                  <a:gd name="T40" fmla="*/ 85 w 1221"/>
                  <a:gd name="T41" fmla="*/ 222 h 943"/>
                  <a:gd name="T42" fmla="*/ 67 w 1221"/>
                  <a:gd name="T43" fmla="*/ 235 h 943"/>
                  <a:gd name="T44" fmla="*/ 41 w 1221"/>
                  <a:gd name="T45" fmla="*/ 231 h 943"/>
                  <a:gd name="T46" fmla="*/ 38 w 1221"/>
                  <a:gd name="T47" fmla="*/ 231 h 943"/>
                  <a:gd name="T48" fmla="*/ 30 w 1221"/>
                  <a:gd name="T49" fmla="*/ 212 h 943"/>
                  <a:gd name="T50" fmla="*/ 30 w 1221"/>
                  <a:gd name="T51" fmla="*/ 206 h 943"/>
                  <a:gd name="T52" fmla="*/ 32 w 1221"/>
                  <a:gd name="T53" fmla="*/ 201 h 943"/>
                  <a:gd name="T54" fmla="*/ 32 w 1221"/>
                  <a:gd name="T55" fmla="*/ 196 h 943"/>
                  <a:gd name="T56" fmla="*/ 34 w 1221"/>
                  <a:gd name="T57" fmla="*/ 191 h 943"/>
                  <a:gd name="T58" fmla="*/ 32 w 1221"/>
                  <a:gd name="T59" fmla="*/ 180 h 943"/>
                  <a:gd name="T60" fmla="*/ 30 w 1221"/>
                  <a:gd name="T61" fmla="*/ 169 h 943"/>
                  <a:gd name="T62" fmla="*/ 30 w 1221"/>
                  <a:gd name="T63" fmla="*/ 168 h 943"/>
                  <a:gd name="T64" fmla="*/ 28 w 1221"/>
                  <a:gd name="T65" fmla="*/ 167 h 943"/>
                  <a:gd name="T66" fmla="*/ 55 w 1221"/>
                  <a:gd name="T67" fmla="*/ 139 h 943"/>
                  <a:gd name="T68" fmla="*/ 57 w 1221"/>
                  <a:gd name="T69" fmla="*/ 121 h 943"/>
                  <a:gd name="T70" fmla="*/ 60 w 1221"/>
                  <a:gd name="T71" fmla="*/ 93 h 943"/>
                  <a:gd name="T72" fmla="*/ 30 w 1221"/>
                  <a:gd name="T73" fmla="*/ 73 h 943"/>
                  <a:gd name="T74" fmla="*/ 3 w 1221"/>
                  <a:gd name="T75" fmla="*/ 73 h 943"/>
                  <a:gd name="T76" fmla="*/ 0 w 1221"/>
                  <a:gd name="T77" fmla="*/ 70 h 943"/>
                  <a:gd name="T78" fmla="*/ 12 w 1221"/>
                  <a:gd name="T79" fmla="*/ 47 h 943"/>
                  <a:gd name="T80" fmla="*/ 37 w 1221"/>
                  <a:gd name="T81" fmla="*/ 46 h 943"/>
                  <a:gd name="T82" fmla="*/ 38 w 1221"/>
                  <a:gd name="T83" fmla="*/ 44 h 943"/>
                  <a:gd name="T84" fmla="*/ 34 w 1221"/>
                  <a:gd name="T85" fmla="*/ 39 h 943"/>
                  <a:gd name="T86" fmla="*/ 34 w 1221"/>
                  <a:gd name="T87" fmla="*/ 37 h 943"/>
                  <a:gd name="T88" fmla="*/ 106 w 1221"/>
                  <a:gd name="T89" fmla="*/ 16 h 943"/>
                  <a:gd name="T90" fmla="*/ 110 w 1221"/>
                  <a:gd name="T91" fmla="*/ 15 h 943"/>
                  <a:gd name="T92" fmla="*/ 131 w 1221"/>
                  <a:gd name="T93" fmla="*/ 23 h 943"/>
                  <a:gd name="T94" fmla="*/ 143 w 1221"/>
                  <a:gd name="T95" fmla="*/ 15 h 943"/>
                  <a:gd name="T96" fmla="*/ 172 w 1221"/>
                  <a:gd name="T97" fmla="*/ 28 h 943"/>
                  <a:gd name="T98" fmla="*/ 173 w 1221"/>
                  <a:gd name="T99" fmla="*/ 16 h 943"/>
                  <a:gd name="T100" fmla="*/ 173 w 1221"/>
                  <a:gd name="T101" fmla="*/ 15 h 943"/>
                  <a:gd name="T102" fmla="*/ 222 w 1221"/>
                  <a:gd name="T103" fmla="*/ 0 h 943"/>
                  <a:gd name="T104" fmla="*/ 275 w 1221"/>
                  <a:gd name="T105" fmla="*/ 10 h 943"/>
                  <a:gd name="T106" fmla="*/ 275 w 1221"/>
                  <a:gd name="T107" fmla="*/ 26 h 94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221"/>
                  <a:gd name="T163" fmla="*/ 0 h 943"/>
                  <a:gd name="T164" fmla="*/ 1221 w 1221"/>
                  <a:gd name="T165" fmla="*/ 943 h 94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221" h="943">
                    <a:moveTo>
                      <a:pt x="1100" y="106"/>
                    </a:moveTo>
                    <a:lnTo>
                      <a:pt x="1115" y="112"/>
                    </a:lnTo>
                    <a:lnTo>
                      <a:pt x="1128" y="112"/>
                    </a:lnTo>
                    <a:lnTo>
                      <a:pt x="1134" y="67"/>
                    </a:lnTo>
                    <a:lnTo>
                      <a:pt x="1134" y="60"/>
                    </a:lnTo>
                    <a:lnTo>
                      <a:pt x="1221" y="92"/>
                    </a:lnTo>
                    <a:lnTo>
                      <a:pt x="1221" y="112"/>
                    </a:lnTo>
                    <a:lnTo>
                      <a:pt x="1182" y="133"/>
                    </a:lnTo>
                    <a:lnTo>
                      <a:pt x="1100" y="386"/>
                    </a:lnTo>
                    <a:lnTo>
                      <a:pt x="1009" y="407"/>
                    </a:lnTo>
                    <a:lnTo>
                      <a:pt x="983" y="407"/>
                    </a:lnTo>
                    <a:lnTo>
                      <a:pt x="983" y="444"/>
                    </a:lnTo>
                    <a:lnTo>
                      <a:pt x="994" y="478"/>
                    </a:lnTo>
                    <a:lnTo>
                      <a:pt x="910" y="566"/>
                    </a:lnTo>
                    <a:lnTo>
                      <a:pt x="785" y="649"/>
                    </a:lnTo>
                    <a:lnTo>
                      <a:pt x="712" y="611"/>
                    </a:lnTo>
                    <a:lnTo>
                      <a:pt x="681" y="676"/>
                    </a:lnTo>
                    <a:lnTo>
                      <a:pt x="672" y="685"/>
                    </a:lnTo>
                    <a:lnTo>
                      <a:pt x="533" y="701"/>
                    </a:lnTo>
                    <a:lnTo>
                      <a:pt x="512" y="714"/>
                    </a:lnTo>
                    <a:lnTo>
                      <a:pt x="340" y="889"/>
                    </a:lnTo>
                    <a:lnTo>
                      <a:pt x="270" y="943"/>
                    </a:lnTo>
                    <a:lnTo>
                      <a:pt x="165" y="927"/>
                    </a:lnTo>
                    <a:lnTo>
                      <a:pt x="155" y="927"/>
                    </a:lnTo>
                    <a:lnTo>
                      <a:pt x="121" y="850"/>
                    </a:lnTo>
                    <a:lnTo>
                      <a:pt x="121" y="826"/>
                    </a:lnTo>
                    <a:lnTo>
                      <a:pt x="128" y="806"/>
                    </a:lnTo>
                    <a:lnTo>
                      <a:pt x="128" y="787"/>
                    </a:lnTo>
                    <a:lnTo>
                      <a:pt x="138" y="764"/>
                    </a:lnTo>
                    <a:lnTo>
                      <a:pt x="128" y="722"/>
                    </a:lnTo>
                    <a:lnTo>
                      <a:pt x="121" y="676"/>
                    </a:lnTo>
                    <a:lnTo>
                      <a:pt x="121" y="672"/>
                    </a:lnTo>
                    <a:lnTo>
                      <a:pt x="115" y="668"/>
                    </a:lnTo>
                    <a:lnTo>
                      <a:pt x="222" y="557"/>
                    </a:lnTo>
                    <a:lnTo>
                      <a:pt x="228" y="484"/>
                    </a:lnTo>
                    <a:lnTo>
                      <a:pt x="242" y="373"/>
                    </a:lnTo>
                    <a:lnTo>
                      <a:pt x="121" y="294"/>
                    </a:lnTo>
                    <a:lnTo>
                      <a:pt x="15" y="294"/>
                    </a:lnTo>
                    <a:lnTo>
                      <a:pt x="0" y="280"/>
                    </a:lnTo>
                    <a:lnTo>
                      <a:pt x="48" y="188"/>
                    </a:lnTo>
                    <a:lnTo>
                      <a:pt x="151" y="185"/>
                    </a:lnTo>
                    <a:lnTo>
                      <a:pt x="155" y="179"/>
                    </a:lnTo>
                    <a:lnTo>
                      <a:pt x="138" y="156"/>
                    </a:lnTo>
                    <a:lnTo>
                      <a:pt x="138" y="150"/>
                    </a:lnTo>
                    <a:lnTo>
                      <a:pt x="424" y="64"/>
                    </a:lnTo>
                    <a:lnTo>
                      <a:pt x="443" y="60"/>
                    </a:lnTo>
                    <a:lnTo>
                      <a:pt x="526" y="92"/>
                    </a:lnTo>
                    <a:lnTo>
                      <a:pt x="574" y="60"/>
                    </a:lnTo>
                    <a:lnTo>
                      <a:pt x="691" y="112"/>
                    </a:lnTo>
                    <a:lnTo>
                      <a:pt x="695" y="67"/>
                    </a:lnTo>
                    <a:lnTo>
                      <a:pt x="695" y="60"/>
                    </a:lnTo>
                    <a:lnTo>
                      <a:pt x="890" y="0"/>
                    </a:lnTo>
                    <a:lnTo>
                      <a:pt x="1100" y="41"/>
                    </a:lnTo>
                    <a:lnTo>
                      <a:pt x="1100" y="106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Freeform 200"/>
              <p:cNvSpPr>
                <a:spLocks/>
              </p:cNvSpPr>
              <p:nvPr/>
            </p:nvSpPr>
            <p:spPr bwMode="gray">
              <a:xfrm>
                <a:off x="2500" y="1369"/>
                <a:ext cx="140" cy="45"/>
              </a:xfrm>
              <a:custGeom>
                <a:avLst/>
                <a:gdLst>
                  <a:gd name="T0" fmla="*/ 55 w 280"/>
                  <a:gd name="T1" fmla="*/ 0 h 90"/>
                  <a:gd name="T2" fmla="*/ 70 w 280"/>
                  <a:gd name="T3" fmla="*/ 14 h 90"/>
                  <a:gd name="T4" fmla="*/ 70 w 280"/>
                  <a:gd name="T5" fmla="*/ 15 h 90"/>
                  <a:gd name="T6" fmla="*/ 21 w 280"/>
                  <a:gd name="T7" fmla="*/ 23 h 90"/>
                  <a:gd name="T8" fmla="*/ 0 w 280"/>
                  <a:gd name="T9" fmla="*/ 20 h 90"/>
                  <a:gd name="T10" fmla="*/ 0 w 280"/>
                  <a:gd name="T11" fmla="*/ 5 h 90"/>
                  <a:gd name="T12" fmla="*/ 6 w 280"/>
                  <a:gd name="T13" fmla="*/ 0 h 90"/>
                  <a:gd name="T14" fmla="*/ 27 w 280"/>
                  <a:gd name="T15" fmla="*/ 5 h 90"/>
                  <a:gd name="T16" fmla="*/ 55 w 280"/>
                  <a:gd name="T17" fmla="*/ 0 h 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0"/>
                  <a:gd name="T28" fmla="*/ 0 h 90"/>
                  <a:gd name="T29" fmla="*/ 280 w 280"/>
                  <a:gd name="T30" fmla="*/ 90 h 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0" h="90">
                    <a:moveTo>
                      <a:pt x="221" y="0"/>
                    </a:moveTo>
                    <a:lnTo>
                      <a:pt x="280" y="57"/>
                    </a:lnTo>
                    <a:lnTo>
                      <a:pt x="280" y="61"/>
                    </a:lnTo>
                    <a:lnTo>
                      <a:pt x="86" y="90"/>
                    </a:lnTo>
                    <a:lnTo>
                      <a:pt x="0" y="77"/>
                    </a:lnTo>
                    <a:lnTo>
                      <a:pt x="0" y="17"/>
                    </a:lnTo>
                    <a:lnTo>
                      <a:pt x="27" y="0"/>
                    </a:lnTo>
                    <a:lnTo>
                      <a:pt x="109" y="17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Freeform 201"/>
              <p:cNvSpPr>
                <a:spLocks/>
              </p:cNvSpPr>
              <p:nvPr/>
            </p:nvSpPr>
            <p:spPr bwMode="gray">
              <a:xfrm>
                <a:off x="2721" y="1522"/>
                <a:ext cx="90" cy="148"/>
              </a:xfrm>
              <a:custGeom>
                <a:avLst/>
                <a:gdLst>
                  <a:gd name="T0" fmla="*/ 20 w 181"/>
                  <a:gd name="T1" fmla="*/ 16 h 298"/>
                  <a:gd name="T2" fmla="*/ 13 w 181"/>
                  <a:gd name="T3" fmla="*/ 28 h 298"/>
                  <a:gd name="T4" fmla="*/ 17 w 181"/>
                  <a:gd name="T5" fmla="*/ 32 h 298"/>
                  <a:gd name="T6" fmla="*/ 31 w 181"/>
                  <a:gd name="T7" fmla="*/ 38 h 298"/>
                  <a:gd name="T8" fmla="*/ 33 w 181"/>
                  <a:gd name="T9" fmla="*/ 56 h 298"/>
                  <a:gd name="T10" fmla="*/ 45 w 181"/>
                  <a:gd name="T11" fmla="*/ 61 h 298"/>
                  <a:gd name="T12" fmla="*/ 45 w 181"/>
                  <a:gd name="T13" fmla="*/ 64 h 298"/>
                  <a:gd name="T14" fmla="*/ 20 w 181"/>
                  <a:gd name="T15" fmla="*/ 65 h 298"/>
                  <a:gd name="T16" fmla="*/ 0 w 181"/>
                  <a:gd name="T17" fmla="*/ 74 h 298"/>
                  <a:gd name="T18" fmla="*/ 0 w 181"/>
                  <a:gd name="T19" fmla="*/ 61 h 298"/>
                  <a:gd name="T20" fmla="*/ 7 w 181"/>
                  <a:gd name="T21" fmla="*/ 61 h 298"/>
                  <a:gd name="T22" fmla="*/ 8 w 181"/>
                  <a:gd name="T23" fmla="*/ 40 h 298"/>
                  <a:gd name="T24" fmla="*/ 0 w 181"/>
                  <a:gd name="T25" fmla="*/ 38 h 298"/>
                  <a:gd name="T26" fmla="*/ 0 w 181"/>
                  <a:gd name="T27" fmla="*/ 8 h 298"/>
                  <a:gd name="T28" fmla="*/ 10 w 181"/>
                  <a:gd name="T29" fmla="*/ 0 h 298"/>
                  <a:gd name="T30" fmla="*/ 13 w 181"/>
                  <a:gd name="T31" fmla="*/ 0 h 298"/>
                  <a:gd name="T32" fmla="*/ 20 w 181"/>
                  <a:gd name="T33" fmla="*/ 16 h 29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1"/>
                  <a:gd name="T52" fmla="*/ 0 h 298"/>
                  <a:gd name="T53" fmla="*/ 181 w 181"/>
                  <a:gd name="T54" fmla="*/ 298 h 29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1" h="298">
                    <a:moveTo>
                      <a:pt x="83" y="65"/>
                    </a:moveTo>
                    <a:lnTo>
                      <a:pt x="52" y="115"/>
                    </a:lnTo>
                    <a:lnTo>
                      <a:pt x="71" y="129"/>
                    </a:lnTo>
                    <a:lnTo>
                      <a:pt x="125" y="154"/>
                    </a:lnTo>
                    <a:lnTo>
                      <a:pt x="135" y="225"/>
                    </a:lnTo>
                    <a:lnTo>
                      <a:pt x="181" y="246"/>
                    </a:lnTo>
                    <a:lnTo>
                      <a:pt x="181" y="259"/>
                    </a:lnTo>
                    <a:lnTo>
                      <a:pt x="83" y="263"/>
                    </a:lnTo>
                    <a:lnTo>
                      <a:pt x="0" y="298"/>
                    </a:lnTo>
                    <a:lnTo>
                      <a:pt x="0" y="246"/>
                    </a:lnTo>
                    <a:lnTo>
                      <a:pt x="29" y="246"/>
                    </a:lnTo>
                    <a:lnTo>
                      <a:pt x="35" y="163"/>
                    </a:lnTo>
                    <a:lnTo>
                      <a:pt x="0" y="154"/>
                    </a:lnTo>
                    <a:lnTo>
                      <a:pt x="0" y="33"/>
                    </a:lnTo>
                    <a:lnTo>
                      <a:pt x="43" y="0"/>
                    </a:lnTo>
                    <a:lnTo>
                      <a:pt x="52" y="0"/>
                    </a:lnTo>
                    <a:lnTo>
                      <a:pt x="83" y="65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Freeform 202"/>
              <p:cNvSpPr>
                <a:spLocks/>
              </p:cNvSpPr>
              <p:nvPr/>
            </p:nvSpPr>
            <p:spPr bwMode="gray">
              <a:xfrm>
                <a:off x="2625" y="1596"/>
                <a:ext cx="79" cy="74"/>
              </a:xfrm>
              <a:custGeom>
                <a:avLst/>
                <a:gdLst>
                  <a:gd name="T0" fmla="*/ 39 w 159"/>
                  <a:gd name="T1" fmla="*/ 7 h 148"/>
                  <a:gd name="T2" fmla="*/ 35 w 159"/>
                  <a:gd name="T3" fmla="*/ 19 h 148"/>
                  <a:gd name="T4" fmla="*/ 38 w 159"/>
                  <a:gd name="T5" fmla="*/ 26 h 148"/>
                  <a:gd name="T6" fmla="*/ 39 w 159"/>
                  <a:gd name="T7" fmla="*/ 27 h 148"/>
                  <a:gd name="T8" fmla="*/ 17 w 159"/>
                  <a:gd name="T9" fmla="*/ 29 h 148"/>
                  <a:gd name="T10" fmla="*/ 12 w 159"/>
                  <a:gd name="T11" fmla="*/ 37 h 148"/>
                  <a:gd name="T12" fmla="*/ 0 w 159"/>
                  <a:gd name="T13" fmla="*/ 37 h 148"/>
                  <a:gd name="T14" fmla="*/ 14 w 159"/>
                  <a:gd name="T15" fmla="*/ 25 h 148"/>
                  <a:gd name="T16" fmla="*/ 14 w 159"/>
                  <a:gd name="T17" fmla="*/ 19 h 148"/>
                  <a:gd name="T18" fmla="*/ 12 w 159"/>
                  <a:gd name="T19" fmla="*/ 10 h 148"/>
                  <a:gd name="T20" fmla="*/ 12 w 159"/>
                  <a:gd name="T21" fmla="*/ 7 h 148"/>
                  <a:gd name="T22" fmla="*/ 26 w 159"/>
                  <a:gd name="T23" fmla="*/ 0 h 148"/>
                  <a:gd name="T24" fmla="*/ 35 w 159"/>
                  <a:gd name="T25" fmla="*/ 0 h 148"/>
                  <a:gd name="T26" fmla="*/ 39 w 159"/>
                  <a:gd name="T27" fmla="*/ 7 h 1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9"/>
                  <a:gd name="T43" fmla="*/ 0 h 148"/>
                  <a:gd name="T44" fmla="*/ 159 w 159"/>
                  <a:gd name="T45" fmla="*/ 148 h 1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9" h="148">
                    <a:moveTo>
                      <a:pt x="159" y="30"/>
                    </a:moveTo>
                    <a:lnTo>
                      <a:pt x="142" y="73"/>
                    </a:lnTo>
                    <a:lnTo>
                      <a:pt x="153" y="107"/>
                    </a:lnTo>
                    <a:lnTo>
                      <a:pt x="159" y="111"/>
                    </a:lnTo>
                    <a:lnTo>
                      <a:pt x="71" y="119"/>
                    </a:lnTo>
                    <a:lnTo>
                      <a:pt x="48" y="148"/>
                    </a:lnTo>
                    <a:lnTo>
                      <a:pt x="0" y="148"/>
                    </a:lnTo>
                    <a:lnTo>
                      <a:pt x="57" y="100"/>
                    </a:lnTo>
                    <a:lnTo>
                      <a:pt x="57" y="77"/>
                    </a:lnTo>
                    <a:lnTo>
                      <a:pt x="48" y="40"/>
                    </a:lnTo>
                    <a:lnTo>
                      <a:pt x="48" y="30"/>
                    </a:lnTo>
                    <a:lnTo>
                      <a:pt x="105" y="0"/>
                    </a:lnTo>
                    <a:lnTo>
                      <a:pt x="142" y="0"/>
                    </a:lnTo>
                    <a:lnTo>
                      <a:pt x="159" y="3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Freeform 203"/>
              <p:cNvSpPr>
                <a:spLocks/>
              </p:cNvSpPr>
              <p:nvPr/>
            </p:nvSpPr>
            <p:spPr bwMode="gray">
              <a:xfrm>
                <a:off x="2917" y="1867"/>
                <a:ext cx="33" cy="39"/>
              </a:xfrm>
              <a:custGeom>
                <a:avLst/>
                <a:gdLst>
                  <a:gd name="T0" fmla="*/ 16 w 67"/>
                  <a:gd name="T1" fmla="*/ 7 h 79"/>
                  <a:gd name="T2" fmla="*/ 14 w 67"/>
                  <a:gd name="T3" fmla="*/ 10 h 79"/>
                  <a:gd name="T4" fmla="*/ 16 w 67"/>
                  <a:gd name="T5" fmla="*/ 18 h 79"/>
                  <a:gd name="T6" fmla="*/ 11 w 67"/>
                  <a:gd name="T7" fmla="*/ 19 h 79"/>
                  <a:gd name="T8" fmla="*/ 0 w 67"/>
                  <a:gd name="T9" fmla="*/ 1 h 79"/>
                  <a:gd name="T10" fmla="*/ 1 w 67"/>
                  <a:gd name="T11" fmla="*/ 0 h 79"/>
                  <a:gd name="T12" fmla="*/ 10 w 67"/>
                  <a:gd name="T13" fmla="*/ 0 h 79"/>
                  <a:gd name="T14" fmla="*/ 16 w 67"/>
                  <a:gd name="T15" fmla="*/ 7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7"/>
                  <a:gd name="T25" fmla="*/ 0 h 79"/>
                  <a:gd name="T26" fmla="*/ 67 w 67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7" h="79">
                    <a:moveTo>
                      <a:pt x="67" y="31"/>
                    </a:moveTo>
                    <a:lnTo>
                      <a:pt x="58" y="42"/>
                    </a:lnTo>
                    <a:lnTo>
                      <a:pt x="67" y="73"/>
                    </a:lnTo>
                    <a:lnTo>
                      <a:pt x="44" y="79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40" y="0"/>
                    </a:lnTo>
                    <a:lnTo>
                      <a:pt x="67" y="31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Freeform 204"/>
              <p:cNvSpPr>
                <a:spLocks/>
              </p:cNvSpPr>
              <p:nvPr/>
            </p:nvSpPr>
            <p:spPr bwMode="gray">
              <a:xfrm>
                <a:off x="3007" y="1945"/>
                <a:ext cx="42" cy="26"/>
              </a:xfrm>
              <a:custGeom>
                <a:avLst/>
                <a:gdLst>
                  <a:gd name="T0" fmla="*/ 21 w 85"/>
                  <a:gd name="T1" fmla="*/ 11 h 52"/>
                  <a:gd name="T2" fmla="*/ 14 w 85"/>
                  <a:gd name="T3" fmla="*/ 13 h 52"/>
                  <a:gd name="T4" fmla="*/ 0 w 85"/>
                  <a:gd name="T5" fmla="*/ 7 h 52"/>
                  <a:gd name="T6" fmla="*/ 0 w 85"/>
                  <a:gd name="T7" fmla="*/ 7 h 52"/>
                  <a:gd name="T8" fmla="*/ 17 w 85"/>
                  <a:gd name="T9" fmla="*/ 0 h 52"/>
                  <a:gd name="T10" fmla="*/ 21 w 85"/>
                  <a:gd name="T11" fmla="*/ 0 h 52"/>
                  <a:gd name="T12" fmla="*/ 21 w 85"/>
                  <a:gd name="T13" fmla="*/ 11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"/>
                  <a:gd name="T22" fmla="*/ 0 h 52"/>
                  <a:gd name="T23" fmla="*/ 85 w 85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" h="52">
                    <a:moveTo>
                      <a:pt x="85" y="43"/>
                    </a:moveTo>
                    <a:lnTo>
                      <a:pt x="58" y="52"/>
                    </a:lnTo>
                    <a:lnTo>
                      <a:pt x="2" y="29"/>
                    </a:lnTo>
                    <a:lnTo>
                      <a:pt x="0" y="27"/>
                    </a:lnTo>
                    <a:lnTo>
                      <a:pt x="68" y="0"/>
                    </a:lnTo>
                    <a:lnTo>
                      <a:pt x="85" y="0"/>
                    </a:lnTo>
                    <a:lnTo>
                      <a:pt x="85" y="43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Freeform 205"/>
              <p:cNvSpPr>
                <a:spLocks/>
              </p:cNvSpPr>
              <p:nvPr/>
            </p:nvSpPr>
            <p:spPr bwMode="gray">
              <a:xfrm>
                <a:off x="3183" y="1972"/>
                <a:ext cx="42" cy="8"/>
              </a:xfrm>
              <a:custGeom>
                <a:avLst/>
                <a:gdLst>
                  <a:gd name="T0" fmla="*/ 22 w 82"/>
                  <a:gd name="T1" fmla="*/ 4 h 17"/>
                  <a:gd name="T2" fmla="*/ 2 w 82"/>
                  <a:gd name="T3" fmla="*/ 4 h 17"/>
                  <a:gd name="T4" fmla="*/ 0 w 82"/>
                  <a:gd name="T5" fmla="*/ 2 h 17"/>
                  <a:gd name="T6" fmla="*/ 10 w 82"/>
                  <a:gd name="T7" fmla="*/ 0 h 17"/>
                  <a:gd name="T8" fmla="*/ 18 w 82"/>
                  <a:gd name="T9" fmla="*/ 4 h 17"/>
                  <a:gd name="T10" fmla="*/ 22 w 82"/>
                  <a:gd name="T11" fmla="*/ 4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2"/>
                  <a:gd name="T19" fmla="*/ 0 h 17"/>
                  <a:gd name="T20" fmla="*/ 82 w 82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2" h="17">
                    <a:moveTo>
                      <a:pt x="82" y="17"/>
                    </a:moveTo>
                    <a:lnTo>
                      <a:pt x="5" y="16"/>
                    </a:lnTo>
                    <a:lnTo>
                      <a:pt x="0" y="10"/>
                    </a:lnTo>
                    <a:lnTo>
                      <a:pt x="40" y="0"/>
                    </a:lnTo>
                    <a:lnTo>
                      <a:pt x="71" y="16"/>
                    </a:lnTo>
                    <a:lnTo>
                      <a:pt x="82" y="17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Freeform 206"/>
              <p:cNvSpPr>
                <a:spLocks/>
              </p:cNvSpPr>
              <p:nvPr/>
            </p:nvSpPr>
            <p:spPr bwMode="gray">
              <a:xfrm>
                <a:off x="1827" y="1040"/>
                <a:ext cx="326" cy="112"/>
              </a:xfrm>
              <a:custGeom>
                <a:avLst/>
                <a:gdLst>
                  <a:gd name="T0" fmla="*/ 160 w 651"/>
                  <a:gd name="T1" fmla="*/ 11 h 224"/>
                  <a:gd name="T2" fmla="*/ 116 w 651"/>
                  <a:gd name="T3" fmla="*/ 34 h 224"/>
                  <a:gd name="T4" fmla="*/ 112 w 651"/>
                  <a:gd name="T5" fmla="*/ 27 h 224"/>
                  <a:gd name="T6" fmla="*/ 110 w 651"/>
                  <a:gd name="T7" fmla="*/ 27 h 224"/>
                  <a:gd name="T8" fmla="*/ 59 w 651"/>
                  <a:gd name="T9" fmla="*/ 56 h 224"/>
                  <a:gd name="T10" fmla="*/ 15 w 651"/>
                  <a:gd name="T11" fmla="*/ 43 h 224"/>
                  <a:gd name="T12" fmla="*/ 14 w 651"/>
                  <a:gd name="T13" fmla="*/ 43 h 224"/>
                  <a:gd name="T14" fmla="*/ 24 w 651"/>
                  <a:gd name="T15" fmla="*/ 41 h 224"/>
                  <a:gd name="T16" fmla="*/ 36 w 651"/>
                  <a:gd name="T17" fmla="*/ 40 h 224"/>
                  <a:gd name="T18" fmla="*/ 36 w 651"/>
                  <a:gd name="T19" fmla="*/ 40 h 224"/>
                  <a:gd name="T20" fmla="*/ 39 w 651"/>
                  <a:gd name="T21" fmla="*/ 38 h 224"/>
                  <a:gd name="T22" fmla="*/ 36 w 651"/>
                  <a:gd name="T23" fmla="*/ 28 h 224"/>
                  <a:gd name="T24" fmla="*/ 33 w 651"/>
                  <a:gd name="T25" fmla="*/ 26 h 224"/>
                  <a:gd name="T26" fmla="*/ 25 w 651"/>
                  <a:gd name="T27" fmla="*/ 34 h 224"/>
                  <a:gd name="T28" fmla="*/ 9 w 651"/>
                  <a:gd name="T29" fmla="*/ 34 h 224"/>
                  <a:gd name="T30" fmla="*/ 0 w 651"/>
                  <a:gd name="T31" fmla="*/ 26 h 224"/>
                  <a:gd name="T32" fmla="*/ 71 w 651"/>
                  <a:gd name="T33" fmla="*/ 0 h 224"/>
                  <a:gd name="T34" fmla="*/ 163 w 651"/>
                  <a:gd name="T35" fmla="*/ 0 h 224"/>
                  <a:gd name="T36" fmla="*/ 160 w 651"/>
                  <a:gd name="T37" fmla="*/ 11 h 2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1"/>
                  <a:gd name="T58" fmla="*/ 0 h 224"/>
                  <a:gd name="T59" fmla="*/ 651 w 651"/>
                  <a:gd name="T60" fmla="*/ 224 h 2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1" h="224">
                    <a:moveTo>
                      <a:pt x="640" y="44"/>
                    </a:moveTo>
                    <a:lnTo>
                      <a:pt x="463" y="136"/>
                    </a:lnTo>
                    <a:lnTo>
                      <a:pt x="446" y="107"/>
                    </a:lnTo>
                    <a:lnTo>
                      <a:pt x="438" y="107"/>
                    </a:lnTo>
                    <a:lnTo>
                      <a:pt x="236" y="224"/>
                    </a:lnTo>
                    <a:lnTo>
                      <a:pt x="58" y="172"/>
                    </a:lnTo>
                    <a:lnTo>
                      <a:pt x="54" y="172"/>
                    </a:lnTo>
                    <a:lnTo>
                      <a:pt x="96" y="161"/>
                    </a:lnTo>
                    <a:lnTo>
                      <a:pt x="141" y="157"/>
                    </a:lnTo>
                    <a:lnTo>
                      <a:pt x="144" y="157"/>
                    </a:lnTo>
                    <a:lnTo>
                      <a:pt x="154" y="149"/>
                    </a:lnTo>
                    <a:lnTo>
                      <a:pt x="141" y="111"/>
                    </a:lnTo>
                    <a:lnTo>
                      <a:pt x="131" y="101"/>
                    </a:lnTo>
                    <a:lnTo>
                      <a:pt x="100" y="136"/>
                    </a:lnTo>
                    <a:lnTo>
                      <a:pt x="33" y="136"/>
                    </a:lnTo>
                    <a:lnTo>
                      <a:pt x="0" y="101"/>
                    </a:lnTo>
                    <a:lnTo>
                      <a:pt x="284" y="0"/>
                    </a:lnTo>
                    <a:lnTo>
                      <a:pt x="651" y="0"/>
                    </a:lnTo>
                    <a:lnTo>
                      <a:pt x="640" y="44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Freeform 207"/>
              <p:cNvSpPr>
                <a:spLocks/>
              </p:cNvSpPr>
              <p:nvPr/>
            </p:nvSpPr>
            <p:spPr bwMode="gray">
              <a:xfrm>
                <a:off x="1763" y="1132"/>
                <a:ext cx="152" cy="48"/>
              </a:xfrm>
              <a:custGeom>
                <a:avLst/>
                <a:gdLst>
                  <a:gd name="T0" fmla="*/ 27 w 303"/>
                  <a:gd name="T1" fmla="*/ 13 h 96"/>
                  <a:gd name="T2" fmla="*/ 76 w 303"/>
                  <a:gd name="T3" fmla="*/ 13 h 96"/>
                  <a:gd name="T4" fmla="*/ 68 w 303"/>
                  <a:gd name="T5" fmla="*/ 23 h 96"/>
                  <a:gd name="T6" fmla="*/ 9 w 303"/>
                  <a:gd name="T7" fmla="*/ 24 h 96"/>
                  <a:gd name="T8" fmla="*/ 0 w 303"/>
                  <a:gd name="T9" fmla="*/ 12 h 96"/>
                  <a:gd name="T10" fmla="*/ 10 w 303"/>
                  <a:gd name="T11" fmla="*/ 0 h 96"/>
                  <a:gd name="T12" fmla="*/ 25 w 303"/>
                  <a:gd name="T13" fmla="*/ 0 h 96"/>
                  <a:gd name="T14" fmla="*/ 27 w 303"/>
                  <a:gd name="T15" fmla="*/ 13 h 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3"/>
                  <a:gd name="T25" fmla="*/ 0 h 96"/>
                  <a:gd name="T26" fmla="*/ 303 w 303"/>
                  <a:gd name="T27" fmla="*/ 96 h 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3" h="96">
                    <a:moveTo>
                      <a:pt x="105" y="52"/>
                    </a:moveTo>
                    <a:lnTo>
                      <a:pt x="303" y="52"/>
                    </a:lnTo>
                    <a:lnTo>
                      <a:pt x="270" y="92"/>
                    </a:lnTo>
                    <a:lnTo>
                      <a:pt x="34" y="96"/>
                    </a:lnTo>
                    <a:lnTo>
                      <a:pt x="0" y="46"/>
                    </a:lnTo>
                    <a:lnTo>
                      <a:pt x="38" y="0"/>
                    </a:lnTo>
                    <a:lnTo>
                      <a:pt x="98" y="0"/>
                    </a:lnTo>
                    <a:lnTo>
                      <a:pt x="105" y="52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Freeform 208"/>
              <p:cNvSpPr>
                <a:spLocks/>
              </p:cNvSpPr>
              <p:nvPr/>
            </p:nvSpPr>
            <p:spPr bwMode="gray">
              <a:xfrm>
                <a:off x="1587" y="1170"/>
                <a:ext cx="106" cy="57"/>
              </a:xfrm>
              <a:custGeom>
                <a:avLst/>
                <a:gdLst>
                  <a:gd name="T0" fmla="*/ 37 w 211"/>
                  <a:gd name="T1" fmla="*/ 25 h 113"/>
                  <a:gd name="T2" fmla="*/ 15 w 211"/>
                  <a:gd name="T3" fmla="*/ 28 h 113"/>
                  <a:gd name="T4" fmla="*/ 9 w 211"/>
                  <a:gd name="T5" fmla="*/ 29 h 113"/>
                  <a:gd name="T6" fmla="*/ 0 w 211"/>
                  <a:gd name="T7" fmla="*/ 17 h 113"/>
                  <a:gd name="T8" fmla="*/ 41 w 211"/>
                  <a:gd name="T9" fmla="*/ 0 h 113"/>
                  <a:gd name="T10" fmla="*/ 53 w 211"/>
                  <a:gd name="T11" fmla="*/ 16 h 113"/>
                  <a:gd name="T12" fmla="*/ 37 w 211"/>
                  <a:gd name="T13" fmla="*/ 25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1"/>
                  <a:gd name="T22" fmla="*/ 0 h 113"/>
                  <a:gd name="T23" fmla="*/ 211 w 211"/>
                  <a:gd name="T24" fmla="*/ 113 h 1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1" h="113">
                    <a:moveTo>
                      <a:pt x="147" y="97"/>
                    </a:moveTo>
                    <a:lnTo>
                      <a:pt x="59" y="109"/>
                    </a:lnTo>
                    <a:lnTo>
                      <a:pt x="34" y="113"/>
                    </a:lnTo>
                    <a:lnTo>
                      <a:pt x="0" y="67"/>
                    </a:lnTo>
                    <a:lnTo>
                      <a:pt x="161" y="0"/>
                    </a:lnTo>
                    <a:lnTo>
                      <a:pt x="211" y="63"/>
                    </a:lnTo>
                    <a:lnTo>
                      <a:pt x="147" y="97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Freeform 209"/>
              <p:cNvSpPr>
                <a:spLocks/>
              </p:cNvSpPr>
              <p:nvPr/>
            </p:nvSpPr>
            <p:spPr bwMode="gray">
              <a:xfrm>
                <a:off x="1418" y="1210"/>
                <a:ext cx="158" cy="64"/>
              </a:xfrm>
              <a:custGeom>
                <a:avLst/>
                <a:gdLst>
                  <a:gd name="T0" fmla="*/ 80 w 314"/>
                  <a:gd name="T1" fmla="*/ 19 h 129"/>
                  <a:gd name="T2" fmla="*/ 64 w 314"/>
                  <a:gd name="T3" fmla="*/ 32 h 129"/>
                  <a:gd name="T4" fmla="*/ 30 w 314"/>
                  <a:gd name="T5" fmla="*/ 19 h 129"/>
                  <a:gd name="T6" fmla="*/ 5 w 314"/>
                  <a:gd name="T7" fmla="*/ 28 h 129"/>
                  <a:gd name="T8" fmla="*/ 0 w 314"/>
                  <a:gd name="T9" fmla="*/ 21 h 129"/>
                  <a:gd name="T10" fmla="*/ 0 w 314"/>
                  <a:gd name="T11" fmla="*/ 19 h 129"/>
                  <a:gd name="T12" fmla="*/ 15 w 314"/>
                  <a:gd name="T13" fmla="*/ 5 h 129"/>
                  <a:gd name="T14" fmla="*/ 15 w 314"/>
                  <a:gd name="T15" fmla="*/ 4 h 129"/>
                  <a:gd name="T16" fmla="*/ 14 w 314"/>
                  <a:gd name="T17" fmla="*/ 4 h 129"/>
                  <a:gd name="T18" fmla="*/ 11 w 314"/>
                  <a:gd name="T19" fmla="*/ 4 h 129"/>
                  <a:gd name="T20" fmla="*/ 53 w 314"/>
                  <a:gd name="T21" fmla="*/ 7 h 129"/>
                  <a:gd name="T22" fmla="*/ 71 w 314"/>
                  <a:gd name="T23" fmla="*/ 0 h 129"/>
                  <a:gd name="T24" fmla="*/ 73 w 314"/>
                  <a:gd name="T25" fmla="*/ 13 h 129"/>
                  <a:gd name="T26" fmla="*/ 80 w 314"/>
                  <a:gd name="T27" fmla="*/ 19 h 12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4"/>
                  <a:gd name="T43" fmla="*/ 0 h 129"/>
                  <a:gd name="T44" fmla="*/ 314 w 314"/>
                  <a:gd name="T45" fmla="*/ 129 h 12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4" h="129">
                    <a:moveTo>
                      <a:pt x="314" y="77"/>
                    </a:moveTo>
                    <a:lnTo>
                      <a:pt x="255" y="129"/>
                    </a:lnTo>
                    <a:lnTo>
                      <a:pt x="117" y="77"/>
                    </a:lnTo>
                    <a:lnTo>
                      <a:pt x="17" y="115"/>
                    </a:lnTo>
                    <a:lnTo>
                      <a:pt x="0" y="87"/>
                    </a:lnTo>
                    <a:lnTo>
                      <a:pt x="0" y="77"/>
                    </a:lnTo>
                    <a:lnTo>
                      <a:pt x="57" y="23"/>
                    </a:lnTo>
                    <a:lnTo>
                      <a:pt x="57" y="18"/>
                    </a:lnTo>
                    <a:lnTo>
                      <a:pt x="53" y="16"/>
                    </a:lnTo>
                    <a:lnTo>
                      <a:pt x="42" y="16"/>
                    </a:lnTo>
                    <a:lnTo>
                      <a:pt x="211" y="31"/>
                    </a:lnTo>
                    <a:lnTo>
                      <a:pt x="280" y="0"/>
                    </a:lnTo>
                    <a:lnTo>
                      <a:pt x="290" y="52"/>
                    </a:lnTo>
                    <a:lnTo>
                      <a:pt x="314" y="77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Freeform 210"/>
              <p:cNvSpPr>
                <a:spLocks/>
              </p:cNvSpPr>
              <p:nvPr/>
            </p:nvSpPr>
            <p:spPr bwMode="gray">
              <a:xfrm>
                <a:off x="1534" y="1132"/>
                <a:ext cx="95" cy="48"/>
              </a:xfrm>
              <a:custGeom>
                <a:avLst/>
                <a:gdLst>
                  <a:gd name="T0" fmla="*/ 47 w 192"/>
                  <a:gd name="T1" fmla="*/ 1 h 96"/>
                  <a:gd name="T2" fmla="*/ 47 w 192"/>
                  <a:gd name="T3" fmla="*/ 13 h 96"/>
                  <a:gd name="T4" fmla="*/ 8 w 192"/>
                  <a:gd name="T5" fmla="*/ 24 h 96"/>
                  <a:gd name="T6" fmla="*/ 0 w 192"/>
                  <a:gd name="T7" fmla="*/ 13 h 96"/>
                  <a:gd name="T8" fmla="*/ 11 w 192"/>
                  <a:gd name="T9" fmla="*/ 0 h 96"/>
                  <a:gd name="T10" fmla="*/ 22 w 192"/>
                  <a:gd name="T11" fmla="*/ 3 h 96"/>
                  <a:gd name="T12" fmla="*/ 47 w 192"/>
                  <a:gd name="T13" fmla="*/ 1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2"/>
                  <a:gd name="T22" fmla="*/ 0 h 96"/>
                  <a:gd name="T23" fmla="*/ 192 w 192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2" h="96">
                    <a:moveTo>
                      <a:pt x="192" y="4"/>
                    </a:moveTo>
                    <a:lnTo>
                      <a:pt x="192" y="52"/>
                    </a:lnTo>
                    <a:lnTo>
                      <a:pt x="35" y="96"/>
                    </a:lnTo>
                    <a:lnTo>
                      <a:pt x="0" y="52"/>
                    </a:lnTo>
                    <a:lnTo>
                      <a:pt x="46" y="0"/>
                    </a:lnTo>
                    <a:lnTo>
                      <a:pt x="88" y="15"/>
                    </a:lnTo>
                    <a:lnTo>
                      <a:pt x="192" y="4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Freeform 211"/>
              <p:cNvSpPr>
                <a:spLocks/>
              </p:cNvSpPr>
              <p:nvPr/>
            </p:nvSpPr>
            <p:spPr bwMode="gray">
              <a:xfrm>
                <a:off x="1702" y="1132"/>
                <a:ext cx="42" cy="29"/>
              </a:xfrm>
              <a:custGeom>
                <a:avLst/>
                <a:gdLst>
                  <a:gd name="T0" fmla="*/ 8 w 82"/>
                  <a:gd name="T1" fmla="*/ 13 h 57"/>
                  <a:gd name="T2" fmla="*/ 4 w 82"/>
                  <a:gd name="T3" fmla="*/ 15 h 57"/>
                  <a:gd name="T4" fmla="*/ 0 w 82"/>
                  <a:gd name="T5" fmla="*/ 0 h 57"/>
                  <a:gd name="T6" fmla="*/ 22 w 82"/>
                  <a:gd name="T7" fmla="*/ 0 h 57"/>
                  <a:gd name="T8" fmla="*/ 8 w 82"/>
                  <a:gd name="T9" fmla="*/ 13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57"/>
                  <a:gd name="T17" fmla="*/ 82 w 82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57">
                    <a:moveTo>
                      <a:pt x="31" y="52"/>
                    </a:moveTo>
                    <a:lnTo>
                      <a:pt x="13" y="57"/>
                    </a:lnTo>
                    <a:lnTo>
                      <a:pt x="0" y="0"/>
                    </a:lnTo>
                    <a:lnTo>
                      <a:pt x="82" y="0"/>
                    </a:lnTo>
                    <a:lnTo>
                      <a:pt x="31" y="52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Freeform 212"/>
              <p:cNvSpPr>
                <a:spLocks/>
              </p:cNvSpPr>
              <p:nvPr/>
            </p:nvSpPr>
            <p:spPr bwMode="gray">
              <a:xfrm>
                <a:off x="1366" y="1163"/>
                <a:ext cx="131" cy="54"/>
              </a:xfrm>
              <a:custGeom>
                <a:avLst/>
                <a:gdLst>
                  <a:gd name="T0" fmla="*/ 65 w 263"/>
                  <a:gd name="T1" fmla="*/ 11 h 110"/>
                  <a:gd name="T2" fmla="*/ 15 w 263"/>
                  <a:gd name="T3" fmla="*/ 27 h 110"/>
                  <a:gd name="T4" fmla="*/ 1 w 263"/>
                  <a:gd name="T5" fmla="*/ 19 h 110"/>
                  <a:gd name="T6" fmla="*/ 0 w 263"/>
                  <a:gd name="T7" fmla="*/ 19 h 110"/>
                  <a:gd name="T8" fmla="*/ 39 w 263"/>
                  <a:gd name="T9" fmla="*/ 0 h 110"/>
                  <a:gd name="T10" fmla="*/ 65 w 263"/>
                  <a:gd name="T11" fmla="*/ 0 h 110"/>
                  <a:gd name="T12" fmla="*/ 65 w 263"/>
                  <a:gd name="T13" fmla="*/ 11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3"/>
                  <a:gd name="T22" fmla="*/ 0 h 110"/>
                  <a:gd name="T23" fmla="*/ 263 w 263"/>
                  <a:gd name="T24" fmla="*/ 110 h 1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3" h="110">
                    <a:moveTo>
                      <a:pt x="263" y="46"/>
                    </a:moveTo>
                    <a:lnTo>
                      <a:pt x="63" y="110"/>
                    </a:lnTo>
                    <a:lnTo>
                      <a:pt x="4" y="79"/>
                    </a:lnTo>
                    <a:lnTo>
                      <a:pt x="0" y="79"/>
                    </a:lnTo>
                    <a:lnTo>
                      <a:pt x="159" y="0"/>
                    </a:lnTo>
                    <a:lnTo>
                      <a:pt x="263" y="0"/>
                    </a:lnTo>
                    <a:lnTo>
                      <a:pt x="263" y="46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Freeform 213"/>
              <p:cNvSpPr>
                <a:spLocks/>
              </p:cNvSpPr>
              <p:nvPr/>
            </p:nvSpPr>
            <p:spPr bwMode="gray">
              <a:xfrm>
                <a:off x="1869" y="1682"/>
                <a:ext cx="98" cy="92"/>
              </a:xfrm>
              <a:custGeom>
                <a:avLst/>
                <a:gdLst>
                  <a:gd name="T0" fmla="*/ 36 w 196"/>
                  <a:gd name="T1" fmla="*/ 5 h 184"/>
                  <a:gd name="T2" fmla="*/ 29 w 196"/>
                  <a:gd name="T3" fmla="*/ 7 h 184"/>
                  <a:gd name="T4" fmla="*/ 37 w 196"/>
                  <a:gd name="T5" fmla="*/ 12 h 184"/>
                  <a:gd name="T6" fmla="*/ 40 w 196"/>
                  <a:gd name="T7" fmla="*/ 12 h 184"/>
                  <a:gd name="T8" fmla="*/ 40 w 196"/>
                  <a:gd name="T9" fmla="*/ 23 h 184"/>
                  <a:gd name="T10" fmla="*/ 46 w 196"/>
                  <a:gd name="T11" fmla="*/ 24 h 184"/>
                  <a:gd name="T12" fmla="*/ 49 w 196"/>
                  <a:gd name="T13" fmla="*/ 24 h 184"/>
                  <a:gd name="T14" fmla="*/ 42 w 196"/>
                  <a:gd name="T15" fmla="*/ 44 h 184"/>
                  <a:gd name="T16" fmla="*/ 42 w 196"/>
                  <a:gd name="T17" fmla="*/ 45 h 184"/>
                  <a:gd name="T18" fmla="*/ 40 w 196"/>
                  <a:gd name="T19" fmla="*/ 46 h 184"/>
                  <a:gd name="T20" fmla="*/ 25 w 196"/>
                  <a:gd name="T21" fmla="*/ 33 h 184"/>
                  <a:gd name="T22" fmla="*/ 27 w 196"/>
                  <a:gd name="T23" fmla="*/ 26 h 184"/>
                  <a:gd name="T24" fmla="*/ 28 w 196"/>
                  <a:gd name="T25" fmla="*/ 25 h 184"/>
                  <a:gd name="T26" fmla="*/ 3 w 196"/>
                  <a:gd name="T27" fmla="*/ 24 h 184"/>
                  <a:gd name="T28" fmla="*/ 0 w 196"/>
                  <a:gd name="T29" fmla="*/ 24 h 184"/>
                  <a:gd name="T30" fmla="*/ 9 w 196"/>
                  <a:gd name="T31" fmla="*/ 12 h 184"/>
                  <a:gd name="T32" fmla="*/ 12 w 196"/>
                  <a:gd name="T33" fmla="*/ 7 h 184"/>
                  <a:gd name="T34" fmla="*/ 34 w 196"/>
                  <a:gd name="T35" fmla="*/ 0 h 184"/>
                  <a:gd name="T36" fmla="*/ 36 w 196"/>
                  <a:gd name="T37" fmla="*/ 0 h 184"/>
                  <a:gd name="T38" fmla="*/ 36 w 196"/>
                  <a:gd name="T39" fmla="*/ 5 h 1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96"/>
                  <a:gd name="T61" fmla="*/ 0 h 184"/>
                  <a:gd name="T62" fmla="*/ 196 w 196"/>
                  <a:gd name="T63" fmla="*/ 184 h 18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96" h="184">
                    <a:moveTo>
                      <a:pt x="144" y="17"/>
                    </a:moveTo>
                    <a:lnTo>
                      <a:pt x="117" y="28"/>
                    </a:lnTo>
                    <a:lnTo>
                      <a:pt x="148" y="49"/>
                    </a:lnTo>
                    <a:lnTo>
                      <a:pt x="159" y="49"/>
                    </a:lnTo>
                    <a:lnTo>
                      <a:pt x="159" y="94"/>
                    </a:lnTo>
                    <a:lnTo>
                      <a:pt x="182" y="99"/>
                    </a:lnTo>
                    <a:lnTo>
                      <a:pt x="196" y="99"/>
                    </a:lnTo>
                    <a:lnTo>
                      <a:pt x="165" y="176"/>
                    </a:lnTo>
                    <a:lnTo>
                      <a:pt x="165" y="180"/>
                    </a:lnTo>
                    <a:lnTo>
                      <a:pt x="159" y="184"/>
                    </a:lnTo>
                    <a:lnTo>
                      <a:pt x="98" y="130"/>
                    </a:lnTo>
                    <a:lnTo>
                      <a:pt x="111" y="107"/>
                    </a:lnTo>
                    <a:lnTo>
                      <a:pt x="113" y="103"/>
                    </a:lnTo>
                    <a:lnTo>
                      <a:pt x="13" y="99"/>
                    </a:lnTo>
                    <a:lnTo>
                      <a:pt x="0" y="99"/>
                    </a:lnTo>
                    <a:lnTo>
                      <a:pt x="36" y="46"/>
                    </a:lnTo>
                    <a:lnTo>
                      <a:pt x="50" y="28"/>
                    </a:lnTo>
                    <a:lnTo>
                      <a:pt x="134" y="0"/>
                    </a:lnTo>
                    <a:lnTo>
                      <a:pt x="144" y="0"/>
                    </a:lnTo>
                    <a:lnTo>
                      <a:pt x="144" y="17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Freeform 214"/>
              <p:cNvSpPr>
                <a:spLocks/>
              </p:cNvSpPr>
              <p:nvPr/>
            </p:nvSpPr>
            <p:spPr bwMode="gray">
              <a:xfrm>
                <a:off x="1268" y="2266"/>
                <a:ext cx="173" cy="65"/>
              </a:xfrm>
              <a:custGeom>
                <a:avLst/>
                <a:gdLst>
                  <a:gd name="T0" fmla="*/ 64 w 348"/>
                  <a:gd name="T1" fmla="*/ 17 h 131"/>
                  <a:gd name="T2" fmla="*/ 86 w 348"/>
                  <a:gd name="T3" fmla="*/ 31 h 131"/>
                  <a:gd name="T4" fmla="*/ 54 w 348"/>
                  <a:gd name="T5" fmla="*/ 32 h 131"/>
                  <a:gd name="T6" fmla="*/ 51 w 348"/>
                  <a:gd name="T7" fmla="*/ 26 h 131"/>
                  <a:gd name="T8" fmla="*/ 24 w 348"/>
                  <a:gd name="T9" fmla="*/ 13 h 131"/>
                  <a:gd name="T10" fmla="*/ 4 w 348"/>
                  <a:gd name="T11" fmla="*/ 11 h 131"/>
                  <a:gd name="T12" fmla="*/ 0 w 348"/>
                  <a:gd name="T13" fmla="*/ 5 h 131"/>
                  <a:gd name="T14" fmla="*/ 5 w 348"/>
                  <a:gd name="T15" fmla="*/ 1 h 131"/>
                  <a:gd name="T16" fmla="*/ 7 w 348"/>
                  <a:gd name="T17" fmla="*/ 0 h 131"/>
                  <a:gd name="T18" fmla="*/ 20 w 348"/>
                  <a:gd name="T19" fmla="*/ 3 h 131"/>
                  <a:gd name="T20" fmla="*/ 64 w 348"/>
                  <a:gd name="T21" fmla="*/ 17 h 1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8"/>
                  <a:gd name="T34" fmla="*/ 0 h 131"/>
                  <a:gd name="T35" fmla="*/ 348 w 348"/>
                  <a:gd name="T36" fmla="*/ 131 h 1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8" h="131">
                    <a:moveTo>
                      <a:pt x="259" y="68"/>
                    </a:moveTo>
                    <a:lnTo>
                      <a:pt x="348" y="127"/>
                    </a:lnTo>
                    <a:lnTo>
                      <a:pt x="219" y="131"/>
                    </a:lnTo>
                    <a:lnTo>
                      <a:pt x="206" y="104"/>
                    </a:lnTo>
                    <a:lnTo>
                      <a:pt x="98" y="52"/>
                    </a:lnTo>
                    <a:lnTo>
                      <a:pt x="18" y="46"/>
                    </a:lnTo>
                    <a:lnTo>
                      <a:pt x="0" y="21"/>
                    </a:lnTo>
                    <a:lnTo>
                      <a:pt x="21" y="4"/>
                    </a:lnTo>
                    <a:lnTo>
                      <a:pt x="29" y="0"/>
                    </a:lnTo>
                    <a:lnTo>
                      <a:pt x="81" y="12"/>
                    </a:lnTo>
                    <a:lnTo>
                      <a:pt x="259" y="68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Freeform 215"/>
              <p:cNvSpPr>
                <a:spLocks/>
              </p:cNvSpPr>
              <p:nvPr/>
            </p:nvSpPr>
            <p:spPr bwMode="gray">
              <a:xfrm>
                <a:off x="1437" y="2341"/>
                <a:ext cx="104" cy="36"/>
              </a:xfrm>
              <a:custGeom>
                <a:avLst/>
                <a:gdLst>
                  <a:gd name="T0" fmla="*/ 51 w 209"/>
                  <a:gd name="T1" fmla="*/ 4 h 71"/>
                  <a:gd name="T2" fmla="*/ 52 w 209"/>
                  <a:gd name="T3" fmla="*/ 18 h 71"/>
                  <a:gd name="T4" fmla="*/ 37 w 209"/>
                  <a:gd name="T5" fmla="*/ 8 h 71"/>
                  <a:gd name="T6" fmla="*/ 36 w 209"/>
                  <a:gd name="T7" fmla="*/ 8 h 71"/>
                  <a:gd name="T8" fmla="*/ 29 w 209"/>
                  <a:gd name="T9" fmla="*/ 17 h 71"/>
                  <a:gd name="T10" fmla="*/ 27 w 209"/>
                  <a:gd name="T11" fmla="*/ 18 h 71"/>
                  <a:gd name="T12" fmla="*/ 20 w 209"/>
                  <a:gd name="T13" fmla="*/ 8 h 71"/>
                  <a:gd name="T14" fmla="*/ 1 w 209"/>
                  <a:gd name="T15" fmla="*/ 18 h 71"/>
                  <a:gd name="T16" fmla="*/ 0 w 209"/>
                  <a:gd name="T17" fmla="*/ 8 h 71"/>
                  <a:gd name="T18" fmla="*/ 16 w 209"/>
                  <a:gd name="T19" fmla="*/ 1 h 71"/>
                  <a:gd name="T20" fmla="*/ 19 w 209"/>
                  <a:gd name="T21" fmla="*/ 0 h 71"/>
                  <a:gd name="T22" fmla="*/ 45 w 209"/>
                  <a:gd name="T23" fmla="*/ 1 h 71"/>
                  <a:gd name="T24" fmla="*/ 51 w 209"/>
                  <a:gd name="T25" fmla="*/ 4 h 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9"/>
                  <a:gd name="T40" fmla="*/ 0 h 71"/>
                  <a:gd name="T41" fmla="*/ 209 w 209"/>
                  <a:gd name="T42" fmla="*/ 71 h 7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9" h="71">
                    <a:moveTo>
                      <a:pt x="207" y="13"/>
                    </a:moveTo>
                    <a:lnTo>
                      <a:pt x="209" y="71"/>
                    </a:lnTo>
                    <a:lnTo>
                      <a:pt x="148" y="31"/>
                    </a:lnTo>
                    <a:lnTo>
                      <a:pt x="144" y="29"/>
                    </a:lnTo>
                    <a:lnTo>
                      <a:pt x="117" y="67"/>
                    </a:lnTo>
                    <a:lnTo>
                      <a:pt x="111" y="71"/>
                    </a:lnTo>
                    <a:lnTo>
                      <a:pt x="81" y="29"/>
                    </a:lnTo>
                    <a:lnTo>
                      <a:pt x="4" y="71"/>
                    </a:lnTo>
                    <a:lnTo>
                      <a:pt x="0" y="29"/>
                    </a:lnTo>
                    <a:lnTo>
                      <a:pt x="65" y="4"/>
                    </a:lnTo>
                    <a:lnTo>
                      <a:pt x="77" y="0"/>
                    </a:lnTo>
                    <a:lnTo>
                      <a:pt x="183" y="4"/>
                    </a:lnTo>
                    <a:lnTo>
                      <a:pt x="207" y="13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Freeform 216"/>
              <p:cNvSpPr>
                <a:spLocks/>
              </p:cNvSpPr>
              <p:nvPr/>
            </p:nvSpPr>
            <p:spPr bwMode="gray">
              <a:xfrm>
                <a:off x="1366" y="2349"/>
                <a:ext cx="43" cy="40"/>
              </a:xfrm>
              <a:custGeom>
                <a:avLst/>
                <a:gdLst>
                  <a:gd name="T0" fmla="*/ 22 w 86"/>
                  <a:gd name="T1" fmla="*/ 14 h 81"/>
                  <a:gd name="T2" fmla="*/ 22 w 86"/>
                  <a:gd name="T3" fmla="*/ 16 h 81"/>
                  <a:gd name="T4" fmla="*/ 15 w 86"/>
                  <a:gd name="T5" fmla="*/ 18 h 81"/>
                  <a:gd name="T6" fmla="*/ 14 w 86"/>
                  <a:gd name="T7" fmla="*/ 20 h 81"/>
                  <a:gd name="T8" fmla="*/ 0 w 86"/>
                  <a:gd name="T9" fmla="*/ 5 h 81"/>
                  <a:gd name="T10" fmla="*/ 0 w 86"/>
                  <a:gd name="T11" fmla="*/ 3 h 81"/>
                  <a:gd name="T12" fmla="*/ 3 w 86"/>
                  <a:gd name="T13" fmla="*/ 0 h 81"/>
                  <a:gd name="T14" fmla="*/ 14 w 86"/>
                  <a:gd name="T15" fmla="*/ 0 h 81"/>
                  <a:gd name="T16" fmla="*/ 22 w 86"/>
                  <a:gd name="T17" fmla="*/ 14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81"/>
                  <a:gd name="T29" fmla="*/ 86 w 86"/>
                  <a:gd name="T30" fmla="*/ 81 h 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81">
                    <a:moveTo>
                      <a:pt x="86" y="56"/>
                    </a:moveTo>
                    <a:lnTo>
                      <a:pt x="86" y="66"/>
                    </a:lnTo>
                    <a:lnTo>
                      <a:pt x="60" y="75"/>
                    </a:lnTo>
                    <a:lnTo>
                      <a:pt x="58" y="81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15" y="0"/>
                    </a:lnTo>
                    <a:lnTo>
                      <a:pt x="58" y="0"/>
                    </a:lnTo>
                    <a:lnTo>
                      <a:pt x="86" y="56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Freeform 217"/>
              <p:cNvSpPr>
                <a:spLocks/>
              </p:cNvSpPr>
              <p:nvPr/>
            </p:nvSpPr>
            <p:spPr bwMode="gray">
              <a:xfrm>
                <a:off x="1908" y="3896"/>
                <a:ext cx="59" cy="19"/>
              </a:xfrm>
              <a:custGeom>
                <a:avLst/>
                <a:gdLst>
                  <a:gd name="T0" fmla="*/ 29 w 119"/>
                  <a:gd name="T1" fmla="*/ 1 h 39"/>
                  <a:gd name="T2" fmla="*/ 29 w 119"/>
                  <a:gd name="T3" fmla="*/ 4 h 39"/>
                  <a:gd name="T4" fmla="*/ 19 w 119"/>
                  <a:gd name="T5" fmla="*/ 9 h 39"/>
                  <a:gd name="T6" fmla="*/ 0 w 119"/>
                  <a:gd name="T7" fmla="*/ 9 h 39"/>
                  <a:gd name="T8" fmla="*/ 18 w 119"/>
                  <a:gd name="T9" fmla="*/ 0 h 39"/>
                  <a:gd name="T10" fmla="*/ 29 w 119"/>
                  <a:gd name="T11" fmla="*/ 0 h 39"/>
                  <a:gd name="T12" fmla="*/ 29 w 119"/>
                  <a:gd name="T13" fmla="*/ 1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9"/>
                  <a:gd name="T22" fmla="*/ 0 h 39"/>
                  <a:gd name="T23" fmla="*/ 119 w 119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9" h="39">
                    <a:moveTo>
                      <a:pt x="119" y="6"/>
                    </a:moveTo>
                    <a:lnTo>
                      <a:pt x="119" y="16"/>
                    </a:lnTo>
                    <a:lnTo>
                      <a:pt x="78" y="37"/>
                    </a:lnTo>
                    <a:lnTo>
                      <a:pt x="0" y="39"/>
                    </a:lnTo>
                    <a:lnTo>
                      <a:pt x="74" y="0"/>
                    </a:lnTo>
                    <a:lnTo>
                      <a:pt x="117" y="0"/>
                    </a:lnTo>
                    <a:lnTo>
                      <a:pt x="119" y="6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" name="Rectangle 6"/>
            <p:cNvSpPr/>
            <p:nvPr>
              <p:custDataLst>
                <p:tags r:id="rId65"/>
              </p:custDataLst>
            </p:nvPr>
          </p:nvSpPr>
          <p:spPr>
            <a:xfrm>
              <a:off x="9094278" y="1184400"/>
              <a:ext cx="515360" cy="326608"/>
            </a:xfrm>
            <a:prstGeom prst="rect">
              <a:avLst/>
            </a:prstGeom>
            <a:noFill/>
            <a:ln w="9525">
              <a:solidFill>
                <a:srgbClr val="B2B2B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fr-FR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0" name="takeaway_box"/>
          <p:cNvSpPr>
            <a:spLocks noChangeArrowheads="1"/>
          </p:cNvSpPr>
          <p:nvPr/>
        </p:nvSpPr>
        <p:spPr bwMode="gray">
          <a:xfrm>
            <a:off x="1982788" y="5776913"/>
            <a:ext cx="5942012" cy="531812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 type="none" w="lg" len="lg"/>
            <a:tailEnd type="none" w="lg" len="lg"/>
          </a:ln>
        </p:spPr>
        <p:txBody>
          <a:bodyPr anchor="ctr" anchorCtr="1"/>
          <a:lstStyle/>
          <a:p>
            <a:pPr algn="ctr"/>
            <a:r>
              <a:rPr lang="fr-FR" sz="16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Un potentiel encore sous-exploité par l'Europe</a:t>
            </a:r>
            <a:endParaRPr lang="fr-FR" sz="16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ColumnHeader"/>
          <p:cNvSpPr>
            <a:spLocks noChangeArrowheads="1"/>
          </p:cNvSpPr>
          <p:nvPr/>
        </p:nvSpPr>
        <p:spPr bwMode="gray">
          <a:xfrm>
            <a:off x="455613" y="1446295"/>
            <a:ext cx="8992799" cy="4308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Dépenses annuelles en </a:t>
            </a:r>
            <a:r>
              <a:rPr lang="fr-FR" sz="1600" b="1" dirty="0" err="1" smtClean="0">
                <a:solidFill>
                  <a:srgbClr val="DC6E00"/>
                </a:solidFill>
                <a:latin typeface="Arial" pitchFamily="34" charset="0"/>
                <a:cs typeface="Arial" pitchFamily="34" charset="0"/>
              </a:rPr>
              <a:t>BPO</a:t>
            </a:r>
            <a:r>
              <a:rPr lang="fr-FR" sz="1600" b="1" dirty="0" smtClean="0">
                <a:solidFill>
                  <a:srgbClr val="DC6E00"/>
                </a:solidFill>
                <a:latin typeface="Arial" pitchFamily="34" charset="0"/>
                <a:cs typeface="Arial" pitchFamily="34" charset="0"/>
              </a:rPr>
              <a:t> et CRM</a:t>
            </a:r>
            <a:r>
              <a:rPr lang="fr-F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offshore </a:t>
            </a: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(2006 – 2016E)</a:t>
            </a:r>
            <a:endParaRPr lang="fr-FR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1" name="Object 200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714500" y="2057400"/>
          <a:ext cx="7829635" cy="3048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55" name="Chart" r:id="rId69" imgW="7829635" imgH="3048090" progId="MSGraph.Chart.8">
                  <p:embed followColorScheme="full"/>
                </p:oleObj>
              </mc:Choice>
              <mc:Fallback>
                <p:oleObj name="Chart" r:id="rId69" imgW="7829635" imgH="304809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2057400"/>
                        <a:ext cx="7829635" cy="30480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8" name="Straight Connector 197"/>
          <p:cNvCxnSpPr/>
          <p:nvPr>
            <p:custDataLst>
              <p:tags r:id="rId5"/>
            </p:custDataLst>
          </p:nvPr>
        </p:nvCxnSpPr>
        <p:spPr bwMode="gray">
          <a:xfrm flipV="1">
            <a:off x="2181225" y="3003550"/>
            <a:ext cx="4838700" cy="1114425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 Placeholder 44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7521575" y="3409950"/>
            <a:ext cx="388937" cy="3048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B0F9335-7771-4382-86F4-C8DAB1CC6B21}" type="datetime'1''''''''''''''''''''''''''''''''''''''.''''''''''''''8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1.8</a:t>
            </a:fld>
            <a:r>
              <a:rPr lang="en-US" sz="1000" b="0" smtClean="0">
                <a:latin typeface="Arial"/>
                <a:sym typeface="Arial"/>
              </a:rPr>
              <a:t/>
            </a:r>
            <a:br>
              <a:rPr lang="en-US" sz="1000" b="0" smtClean="0">
                <a:latin typeface="Arial"/>
                <a:sym typeface="Arial"/>
              </a:rPr>
            </a:br>
            <a:r>
              <a:rPr lang="en-US" sz="1000" b="0" smtClean="0">
                <a:latin typeface="Arial"/>
                <a:sym typeface="Arial"/>
              </a:rPr>
              <a:t>(</a:t>
            </a:r>
            <a:fld id="{70963FB5-7592-4D8B-BEFB-A018422DAA5B}" type="datetime'3''1''''''''''''''''''%'''''''''''''''''">
              <a:rPr lang="en-US" sz="1000" b="0" smtClean="0">
                <a:latin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31%</a:t>
            </a:fld>
            <a:r>
              <a:rPr lang="fr-FR" sz="1000" b="0" smtClean="0">
                <a:latin typeface="Arial"/>
                <a:sym typeface="Arial"/>
              </a:rPr>
              <a:t>)</a:t>
            </a:r>
            <a:endParaRPr lang="fr-FR" sz="1000" b="0">
              <a:latin typeface="Arial"/>
              <a:sym typeface="Arial"/>
            </a:endParaRPr>
          </a:p>
        </p:txBody>
      </p:sp>
      <p:sp>
        <p:nvSpPr>
          <p:cNvPr id="283" name="Text Placeholder 59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8218487" y="5080000"/>
            <a:ext cx="376237" cy="152400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F641C18-69A0-42ED-9F3D-49868DEE9EC3}" type="datetime'''''''''''''''''''''201''''''''''''''''''''''5''''''''''E'''''">
              <a:rPr lang="en-US" sz="1000" b="0" smtClean="0">
                <a:latin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2015E</a:t>
            </a:fld>
            <a:endParaRPr lang="fr-FR" sz="1000" b="0">
              <a:latin typeface="Arial"/>
              <a:sym typeface="Arial"/>
            </a:endParaRPr>
          </a:p>
        </p:txBody>
      </p:sp>
      <p:sp>
        <p:nvSpPr>
          <p:cNvPr id="141" name="Text Placeholder 7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1878012" y="4624387"/>
            <a:ext cx="388937" cy="304800"/>
          </a:xfrm>
          <a:prstGeom prst="rect">
            <a:avLst/>
          </a:prstGeom>
          <a:solidFill>
            <a:srgbClr val="1F81BF"/>
          </a:solidFill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36988F1-8DDF-474B-8E53-24C39DCD7F39}" type="datetime'''''''''''1.''''''''''''1'''''''''''''''''''">
              <a:rPr lang="en-US" sz="1000" b="0" smtClean="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1.1</a:t>
            </a:fld>
            <a:r>
              <a:rPr lang="en-US" sz="1000" b="0" dirty="0" smtClean="0">
                <a:solidFill>
                  <a:schemeClr val="bg1"/>
                </a:solidFill>
              </a:rPr>
              <a:t/>
            </a:r>
            <a:br>
              <a:rPr lang="en-US" sz="1000" b="0" dirty="0" smtClean="0">
                <a:solidFill>
                  <a:schemeClr val="bg1"/>
                </a:solidFill>
              </a:rPr>
            </a:br>
            <a:r>
              <a:rPr lang="en-US" sz="1000" b="0" dirty="0" smtClean="0">
                <a:solidFill>
                  <a:schemeClr val="bg1"/>
                </a:solidFill>
              </a:rPr>
              <a:t>(</a:t>
            </a:r>
            <a:fld id="{C8CD15A1-0E29-469E-A690-9624497EA174}" type="datetime'''''7''''''''''''''1''''''''''''''%'''''''''''''''''">
              <a:rPr lang="en-US" sz="1000" b="0" smtClean="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71%</a:t>
            </a:fld>
            <a:r>
              <a:rPr lang="en-US" sz="1000" b="0" dirty="0" smtClean="0">
                <a:solidFill>
                  <a:schemeClr val="bg1"/>
                </a:solidFill>
              </a:rPr>
              <a:t>)</a:t>
            </a:r>
            <a:endParaRPr lang="fr-FR" sz="1000" b="0" dirty="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234" name="Text Placeholder 46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8212137" y="4191000"/>
            <a:ext cx="388937" cy="3048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FC37C20-34E6-4DB5-B967-2A3F1E10CBE5}" type="datetime'''''''''3''''''''''''''''''''''''''''''''''''''''''.8'''''''''">
              <a:rPr lang="en-US" sz="1000" b="0" smtClean="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3.8</a:t>
            </a:fld>
            <a:r>
              <a:rPr lang="en-US" sz="1000" b="0" smtClean="0">
                <a:solidFill>
                  <a:schemeClr val="bg1"/>
                </a:solidFill>
                <a:latin typeface="Arial"/>
                <a:sym typeface="Arial"/>
              </a:rPr>
              <a:t/>
            </a:r>
            <a:br>
              <a:rPr lang="en-US" sz="1000" b="0" smtClean="0">
                <a:solidFill>
                  <a:schemeClr val="bg1"/>
                </a:solidFill>
                <a:latin typeface="Arial"/>
                <a:sym typeface="Arial"/>
              </a:rPr>
            </a:br>
            <a:r>
              <a:rPr lang="en-US" sz="1000" b="0" smtClean="0">
                <a:solidFill>
                  <a:schemeClr val="bg1"/>
                </a:solidFill>
                <a:latin typeface="Arial"/>
                <a:sym typeface="Arial"/>
              </a:rPr>
              <a:t>(</a:t>
            </a:r>
            <a:fld id="{C60B64FD-F2B4-47EE-9223-AD78384BFF51}" type="datetime'''''''''''''''''6''''''''''''0''''''''''''''''''''%'''''''">
              <a:rPr lang="en-US" sz="1000" b="0" smtClean="0">
                <a:solidFill>
                  <a:schemeClr val="bg1"/>
                </a:solidFill>
                <a:latin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60%</a:t>
            </a:fld>
            <a:r>
              <a:rPr lang="fr-FR" sz="1000" b="0" smtClean="0">
                <a:solidFill>
                  <a:schemeClr val="bg1"/>
                </a:solidFill>
                <a:latin typeface="Arial"/>
                <a:sym typeface="Arial"/>
              </a:rPr>
              <a:t>)</a:t>
            </a:r>
            <a:endParaRPr lang="fr-FR" sz="1000" b="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239" name="Text Placeholder 51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7602537" y="2965450"/>
            <a:ext cx="225425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DC0BDBF-157D-404C-8686-7AD7B69E3B7C}" type="datetime'5''''''''''''''''''''''''.''''''''6'''''''''''''''">
              <a:rPr lang="en-US" sz="10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5.6</a:t>
            </a:fld>
            <a:endParaRPr lang="fr-FR" sz="1000">
              <a:latin typeface="Arial"/>
              <a:sym typeface="Arial"/>
            </a:endParaRPr>
          </a:p>
        </p:txBody>
      </p:sp>
      <p:sp>
        <p:nvSpPr>
          <p:cNvPr id="152" name="Text Placeholder 12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2068512" y="4219575"/>
            <a:ext cx="225425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D343FA0-7CC6-4EC7-97C9-9DF441A281A8}" type="datetime'''''''''''''''''1''''''''''''''''''''''.''6'''''''''">
              <a:rPr lang="en-US" sz="10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1.6</a:t>
            </a:fld>
            <a:endParaRPr lang="fr-FR" sz="1000" dirty="0">
              <a:latin typeface="Arial"/>
              <a:sym typeface="Arial"/>
            </a:endParaRPr>
          </a:p>
        </p:txBody>
      </p:sp>
      <p:sp>
        <p:nvSpPr>
          <p:cNvPr id="230" name="Text Placeholder 42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7527925" y="5080000"/>
            <a:ext cx="376237" cy="152400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16AA04E-DF72-4B90-AAEF-BB57866ECA1F}" type="datetime'2''''0''''''''''''''1''4''''''''E''''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2014E</a:t>
            </a:fld>
            <a:endParaRPr lang="fr-FR" sz="1000" b="0">
              <a:latin typeface="Arial"/>
              <a:sym typeface="Arial"/>
            </a:endParaRPr>
          </a:p>
        </p:txBody>
      </p:sp>
      <p:sp>
        <p:nvSpPr>
          <p:cNvPr id="142" name="Text Placeholder 8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2097087" y="4371975"/>
            <a:ext cx="388937" cy="304800"/>
          </a:xfrm>
          <a:prstGeom prst="rect">
            <a:avLst/>
          </a:prstGeom>
          <a:solidFill>
            <a:srgbClr val="96CCEE"/>
          </a:solidFill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6D594B5-CC7C-40B4-BC3F-D723AA3E2EC2}" type="datetime'''''''''''0''''''''''''''''.''''''''''''''''4''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0.4</a:t>
            </a:fld>
            <a:r>
              <a:rPr lang="en-US" sz="1000" b="0" smtClean="0">
                <a:latin typeface="Arial"/>
                <a:sym typeface="Arial"/>
              </a:rPr>
              <a:t/>
            </a:r>
            <a:br>
              <a:rPr lang="en-US" sz="1000" b="0" smtClean="0">
                <a:latin typeface="Arial"/>
                <a:sym typeface="Arial"/>
              </a:rPr>
            </a:br>
            <a:r>
              <a:rPr lang="en-US" sz="1000" b="0" smtClean="0">
                <a:latin typeface="Arial"/>
                <a:sym typeface="Arial"/>
              </a:rPr>
              <a:t>(</a:t>
            </a:r>
            <a:fld id="{6693DB5B-48C3-4946-A676-5784965C03B4}" type="datetime'''''''''2''6''''''''''''''''''''%''''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26%</a:t>
            </a:fld>
            <a:r>
              <a:rPr lang="fr-FR" sz="1000" b="0" smtClean="0">
                <a:latin typeface="Arial"/>
                <a:sym typeface="Arial"/>
              </a:rPr>
              <a:t>)</a:t>
            </a:r>
            <a:endParaRPr lang="fr-FR" sz="1000" b="0" dirty="0">
              <a:latin typeface="Arial"/>
              <a:sym typeface="Arial"/>
            </a:endParaRPr>
          </a:p>
        </p:txBody>
      </p:sp>
      <p:sp>
        <p:nvSpPr>
          <p:cNvPr id="231" name="Text Placeholder 43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7521575" y="4252912"/>
            <a:ext cx="388937" cy="3048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9348050-132F-4EDD-B4B1-ACEB3744B872}" type="datetime'''''''''''''''''''''''3''''''''''.''''''''''''4'''''''">
              <a:rPr lang="en-US" sz="1000" b="0" smtClean="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3.4</a:t>
            </a:fld>
            <a:r>
              <a:rPr lang="en-US" sz="1000" b="0" smtClean="0">
                <a:solidFill>
                  <a:schemeClr val="bg1"/>
                </a:solidFill>
                <a:latin typeface="Arial"/>
                <a:sym typeface="Arial"/>
              </a:rPr>
              <a:t/>
            </a:r>
            <a:br>
              <a:rPr lang="en-US" sz="1000" b="0" smtClean="0">
                <a:solidFill>
                  <a:schemeClr val="bg1"/>
                </a:solidFill>
                <a:latin typeface="Arial"/>
                <a:sym typeface="Arial"/>
              </a:rPr>
            </a:br>
            <a:r>
              <a:rPr lang="en-US" sz="1000" b="0" smtClean="0">
                <a:solidFill>
                  <a:schemeClr val="bg1"/>
                </a:solidFill>
                <a:latin typeface="Arial"/>
                <a:sym typeface="Arial"/>
              </a:rPr>
              <a:t>(</a:t>
            </a:r>
            <a:fld id="{F693C656-10BD-4AA9-BF7A-BB32AB5514DB}" type="datetime'61''''''''''''''''''''''''''%'''''''">
              <a:rPr lang="en-US" sz="1000" b="0" smtClean="0">
                <a:solidFill>
                  <a:schemeClr val="bg1"/>
                </a:solidFill>
                <a:latin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61%</a:t>
            </a:fld>
            <a:r>
              <a:rPr lang="fr-FR" sz="1000" b="0" smtClean="0">
                <a:solidFill>
                  <a:schemeClr val="bg1"/>
                </a:solidFill>
                <a:latin typeface="Arial"/>
                <a:sym typeface="Arial"/>
              </a:rPr>
              <a:t>)</a:t>
            </a:r>
            <a:endParaRPr lang="fr-FR" sz="1000" b="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206" name="Text Placeholder 62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2570162" y="4319587"/>
            <a:ext cx="388937" cy="304800"/>
          </a:xfrm>
          <a:prstGeom prst="rect">
            <a:avLst/>
          </a:prstGeom>
          <a:solidFill>
            <a:srgbClr val="96CCEE"/>
          </a:solidFill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334D9B4-8068-4F9D-8FC7-3EED1DA7473E}" type="datetime'''''''''''0''''''''''''.5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0.5</a:t>
            </a:fld>
            <a:r>
              <a:rPr lang="fr-FR" sz="1000" b="0" dirty="0" smtClean="0">
                <a:sym typeface="+mn-lt"/>
              </a:rPr>
              <a:t/>
            </a:r>
            <a:br>
              <a:rPr lang="fr-FR" sz="1000" b="0" dirty="0" smtClean="0">
                <a:sym typeface="+mn-lt"/>
              </a:rPr>
            </a:br>
            <a:r>
              <a:rPr lang="fr-FR" sz="1000" b="0" dirty="0" smtClean="0">
                <a:sym typeface="+mn-lt"/>
              </a:rPr>
              <a:t>(</a:t>
            </a:r>
            <a:fld id="{3C2C2A48-2FA3-4C43-B873-FF0CE6B0BFA5}" type="datetime'''2''''7''''''''''''''''''''%'''''">
              <a:rPr lang="fr-FR" sz="1000" b="0" smtClean="0"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27%</a:t>
            </a:fld>
            <a:r>
              <a:rPr lang="fr-FR" sz="1000" b="0" dirty="0" smtClean="0">
                <a:sym typeface="+mn-lt"/>
              </a:rPr>
              <a:t>)</a:t>
            </a:r>
            <a:endParaRPr lang="fr-FR" sz="1000" b="0" dirty="0">
              <a:sym typeface="+mn-lt"/>
            </a:endParaRPr>
          </a:p>
        </p:txBody>
      </p:sp>
      <p:sp>
        <p:nvSpPr>
          <p:cNvPr id="73" name="Text Placeholder 4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2035175" y="5080000"/>
            <a:ext cx="292100" cy="152400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5BC150E-E662-4F9E-8B97-A6B3D72645CC}" type="datetime'2''''006'">
              <a:rPr lang="fr-FR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2006</a:t>
            </a:fld>
            <a:endParaRPr lang="fr-FR" sz="1000" b="0">
              <a:sym typeface="+mn-lt"/>
            </a:endParaRPr>
          </a:p>
        </p:txBody>
      </p:sp>
      <p:sp>
        <p:nvSpPr>
          <p:cNvPr id="240" name="Text Placeholder 52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8293100" y="2708275"/>
            <a:ext cx="225425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B199721-09E5-493E-8527-72F662E087F7}" type="datetime'''''''''''''''''''''''6''''.''''''''''''''''''''''''''4'''">
              <a:rPr lang="en-US" sz="10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6.4</a:t>
            </a:fld>
            <a:endParaRPr lang="fr-FR" sz="1000">
              <a:latin typeface="Arial"/>
              <a:sym typeface="Arial"/>
            </a:endParaRPr>
          </a:p>
        </p:txBody>
      </p:sp>
      <p:sp>
        <p:nvSpPr>
          <p:cNvPr id="241" name="Text Placeholder 53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8983662" y="2422525"/>
            <a:ext cx="225425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3AE9051-7F72-49A0-BE98-96DFD039C98C}" type="datetime'''''7''.2'''''''''''''''''''''''''''''''''''">
              <a:rPr lang="en-US" sz="10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7.2</a:t>
            </a:fld>
            <a:endParaRPr lang="fr-FR" sz="1000">
              <a:latin typeface="Arial"/>
              <a:sym typeface="Arial"/>
            </a:endParaRPr>
          </a:p>
        </p:txBody>
      </p:sp>
      <p:sp>
        <p:nvSpPr>
          <p:cNvPr id="235" name="Text Placeholder 47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8212137" y="3243262"/>
            <a:ext cx="388937" cy="3048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1075B28-3CB8-487F-BF58-EA15E7ED4F54}" type="datetime'''''''2''.''''''''''''''''''''''0''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2.0</a:t>
            </a:fld>
            <a:r>
              <a:rPr lang="en-US" sz="1000" b="0" smtClean="0">
                <a:latin typeface="Arial"/>
                <a:sym typeface="Arial"/>
              </a:rPr>
              <a:t/>
            </a:r>
            <a:br>
              <a:rPr lang="en-US" sz="1000" b="0" smtClean="0">
                <a:latin typeface="Arial"/>
                <a:sym typeface="Arial"/>
              </a:rPr>
            </a:br>
            <a:r>
              <a:rPr lang="en-US" sz="1000" b="0" smtClean="0">
                <a:latin typeface="Arial"/>
                <a:sym typeface="Arial"/>
              </a:rPr>
              <a:t>(</a:t>
            </a:r>
            <a:fld id="{7146D0E5-3BA9-4EE1-8F86-5ECFAE75C6AC}" type="datetime'''''''''3''''2''''''''''''''%'''''''''''''''''''''''''''''">
              <a:rPr lang="en-US" sz="1000" b="0" smtClean="0">
                <a:latin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32%</a:t>
            </a:fld>
            <a:r>
              <a:rPr lang="fr-FR" sz="1000" b="0" smtClean="0">
                <a:latin typeface="Arial"/>
                <a:sym typeface="Arial"/>
              </a:rPr>
              <a:t>)</a:t>
            </a:r>
            <a:endParaRPr lang="fr-FR" sz="1000" b="0">
              <a:latin typeface="Arial"/>
              <a:sym typeface="Arial"/>
            </a:endParaRPr>
          </a:p>
        </p:txBody>
      </p:sp>
      <p:sp>
        <p:nvSpPr>
          <p:cNvPr id="237" name="Text Placeholder 49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8902700" y="4129087"/>
            <a:ext cx="388937" cy="3048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5839EB0-BCEE-4DE4-ADA4-0ED0FC2EE21C}" type="datetime'4''''''.''''''''''''''''''''''''''''''''''''''''''''''''''''2'">
              <a:rPr lang="en-US" sz="1000" b="0" smtClean="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4.2</a:t>
            </a:fld>
            <a:r>
              <a:rPr lang="en-US" sz="1000" b="0" smtClean="0">
                <a:solidFill>
                  <a:schemeClr val="bg1"/>
                </a:solidFill>
                <a:latin typeface="Arial"/>
                <a:sym typeface="Arial"/>
              </a:rPr>
              <a:t/>
            </a:r>
            <a:br>
              <a:rPr lang="en-US" sz="1000" b="0" smtClean="0">
                <a:solidFill>
                  <a:schemeClr val="bg1"/>
                </a:solidFill>
                <a:latin typeface="Arial"/>
                <a:sym typeface="Arial"/>
              </a:rPr>
            </a:br>
            <a:r>
              <a:rPr lang="en-US" sz="1000" b="0" smtClean="0">
                <a:solidFill>
                  <a:schemeClr val="bg1"/>
                </a:solidFill>
                <a:latin typeface="Arial"/>
                <a:sym typeface="Arial"/>
              </a:rPr>
              <a:t>(</a:t>
            </a:r>
            <a:fld id="{D145AA76-7D59-4329-9C0B-0AAC0687082C}" type="datetime'''''''''''''''''''''''''5''''''''''8''''''''''''''''''''%'''''">
              <a:rPr lang="en-US" sz="1000" b="0" smtClean="0">
                <a:solidFill>
                  <a:schemeClr val="bg1"/>
                </a:solidFill>
                <a:latin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58%</a:t>
            </a:fld>
            <a:r>
              <a:rPr lang="fr-FR" sz="1000" b="0" smtClean="0">
                <a:solidFill>
                  <a:schemeClr val="bg1"/>
                </a:solidFill>
                <a:latin typeface="Arial"/>
                <a:sym typeface="Arial"/>
              </a:rPr>
              <a:t>)</a:t>
            </a:r>
            <a:endParaRPr lang="fr-FR" sz="1000" b="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238" name="Text Placeholder 50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8902700" y="3071812"/>
            <a:ext cx="388937" cy="3048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01B43DA-A052-44F6-A142-1C2A2CCAF2E3}" type="datetime'''''''''''''''''''2''''''''''''''''''''''.''''3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2.3</a:t>
            </a:fld>
            <a:r>
              <a:rPr lang="en-US" sz="1000" b="0" smtClean="0">
                <a:latin typeface="Arial"/>
                <a:sym typeface="Arial"/>
              </a:rPr>
              <a:t/>
            </a:r>
            <a:br>
              <a:rPr lang="en-US" sz="1000" b="0" smtClean="0">
                <a:latin typeface="Arial"/>
                <a:sym typeface="Arial"/>
              </a:rPr>
            </a:br>
            <a:r>
              <a:rPr lang="en-US" sz="1000" b="0" smtClean="0">
                <a:latin typeface="Arial"/>
                <a:sym typeface="Arial"/>
              </a:rPr>
              <a:t>(</a:t>
            </a:r>
            <a:fld id="{A2CADB94-7620-41EF-854B-B9486164A448}" type="datetime'3''''''''''''''''''''''''2''''''''''''''''''''''''%'''''''''">
              <a:rPr lang="en-US" sz="1000" b="0" smtClean="0">
                <a:latin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32%</a:t>
            </a:fld>
            <a:r>
              <a:rPr lang="fr-FR" sz="1000" b="0" smtClean="0">
                <a:latin typeface="Arial"/>
                <a:sym typeface="Arial"/>
              </a:rPr>
              <a:t>)</a:t>
            </a:r>
            <a:endParaRPr lang="fr-FR" sz="1000" b="0">
              <a:latin typeface="Arial"/>
              <a:sym typeface="Arial"/>
            </a:endParaRPr>
          </a:p>
        </p:txBody>
      </p:sp>
      <p:sp>
        <p:nvSpPr>
          <p:cNvPr id="197" name="Text Placeholder 58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3995737" y="3452812"/>
            <a:ext cx="1211262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8080"/>
            </a:solidFill>
          </a:ln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fr-FR" sz="1000" dirty="0" err="1" smtClean="0">
                <a:sym typeface="+mn-lt"/>
              </a:rPr>
              <a:t>TCAM</a:t>
            </a:r>
            <a:r>
              <a:rPr lang="fr-FR" sz="1000" dirty="0" smtClean="0">
                <a:sym typeface="+mn-lt"/>
              </a:rPr>
              <a:t> </a:t>
            </a:r>
            <a:r>
              <a:rPr lang="fr-FR" sz="1000" baseline="30000" dirty="0" smtClean="0">
                <a:sym typeface="+mn-lt"/>
              </a:rPr>
              <a:t>2</a:t>
            </a:r>
            <a:r>
              <a:rPr lang="fr-FR" sz="1000" dirty="0" smtClean="0">
                <a:sym typeface="+mn-lt"/>
              </a:rPr>
              <a:t>: </a:t>
            </a:r>
            <a:fld id="{2D20CC62-BF09-4256-A71A-C73D94239201}" type="datetime'''+''''''1''''''''''''8''''''''''''%'''''''">
              <a:rPr lang="en-US" sz="10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+18%</a:t>
            </a:fld>
            <a:endParaRPr lang="fr-FR" sz="1000" dirty="0">
              <a:sym typeface="+mn-lt"/>
            </a:endParaRPr>
          </a:p>
        </p:txBody>
      </p:sp>
      <p:sp>
        <p:nvSpPr>
          <p:cNvPr id="106" name="Text Placeholder 3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6873875" y="5080000"/>
            <a:ext cx="292100" cy="152400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D7157CA-BC8A-4D27-AA5B-F65C518F34C9}" type="datetime'''''2''''01''''''''''''3''''''''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2013</a:t>
            </a:fld>
            <a:endParaRPr lang="fr-FR" sz="1000" b="0">
              <a:latin typeface="Arial"/>
              <a:sym typeface="Arial"/>
            </a:endParaRPr>
          </a:p>
        </p:txBody>
      </p:sp>
      <p:sp>
        <p:nvSpPr>
          <p:cNvPr id="113" name="Text Placeholder 6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6907212" y="3155950"/>
            <a:ext cx="225425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CEA88FF-E0E1-4706-A5AA-84A2789E7541}" type="datetime'''''''''5''''''''''.''''''0'''''''''''''''''''''''''''">
              <a:rPr lang="en-US" sz="10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5.0</a:t>
            </a:fld>
            <a:endParaRPr lang="fr-FR" sz="1000">
              <a:latin typeface="Arial"/>
              <a:sym typeface="Arial"/>
            </a:endParaRPr>
          </a:p>
        </p:txBody>
      </p:sp>
      <p:sp>
        <p:nvSpPr>
          <p:cNvPr id="108" name="Text Placeholder 4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6826250" y="4305300"/>
            <a:ext cx="388937" cy="3048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5F28960-DE73-460D-8FB3-C3C7C2D479F1}" type="datetime'''''''3''''''.1'''''''''''''''''''''">
              <a:rPr lang="en-US" sz="1000" b="0" smtClean="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3.1</a:t>
            </a:fld>
            <a:r>
              <a:rPr lang="en-US" sz="1000" b="0" smtClean="0">
                <a:solidFill>
                  <a:schemeClr val="bg1"/>
                </a:solidFill>
              </a:rPr>
              <a:t/>
            </a:r>
            <a:br>
              <a:rPr lang="en-US" sz="1000" b="0" smtClean="0">
                <a:solidFill>
                  <a:schemeClr val="bg1"/>
                </a:solidFill>
              </a:rPr>
            </a:br>
            <a:r>
              <a:rPr lang="en-US" sz="1000" b="0" smtClean="0">
                <a:solidFill>
                  <a:schemeClr val="bg1"/>
                </a:solidFill>
              </a:rPr>
              <a:t>(</a:t>
            </a:r>
            <a:fld id="{2E57F7B6-EBEC-4A0C-92D0-05D7CC44960B}" type="datetime'''6''''''''''''''''''''''''''''''''''''''2''''''%'''''''''''">
              <a:rPr lang="en-US" sz="1000" b="0" smtClean="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62%</a:t>
            </a:fld>
            <a:r>
              <a:rPr lang="en-US" sz="1000" b="0" smtClean="0">
                <a:solidFill>
                  <a:schemeClr val="bg1"/>
                </a:solidFill>
              </a:rPr>
              <a:t>)</a:t>
            </a:r>
            <a:endParaRPr lang="fr-FR" sz="1000" b="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112" name="Text Placeholder 5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6826250" y="3543300"/>
            <a:ext cx="388937" cy="3048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EDA3B19-3AD0-4022-B706-C54D950CDC1B}" type="datetime'''''''''''1''''''''''''''''''''''''''.''6''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1.6</a:t>
            </a:fld>
            <a:r>
              <a:rPr lang="en-US" sz="1000" b="0" smtClean="0">
                <a:latin typeface="Arial"/>
                <a:sym typeface="Arial"/>
              </a:rPr>
              <a:t/>
            </a:r>
            <a:br>
              <a:rPr lang="en-US" sz="1000" b="0" smtClean="0">
                <a:latin typeface="Arial"/>
                <a:sym typeface="Arial"/>
              </a:rPr>
            </a:br>
            <a:r>
              <a:rPr lang="en-US" sz="1000" b="0" smtClean="0">
                <a:latin typeface="Arial"/>
                <a:sym typeface="Arial"/>
              </a:rPr>
              <a:t>(</a:t>
            </a:r>
            <a:fld id="{4BDC4E88-66C3-4C79-B7C6-EE1CA937D3B2}" type="datetime'''''''''''3''''''1''''''''''''''''%'''''''''''''''''''''''''''">
              <a:rPr lang="en-US" sz="1000" b="0" smtClean="0">
                <a:latin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31%</a:t>
            </a:fld>
            <a:r>
              <a:rPr lang="fr-FR" sz="1000" b="0" smtClean="0">
                <a:latin typeface="Arial"/>
                <a:sym typeface="Arial"/>
              </a:rPr>
              <a:t>)</a:t>
            </a:r>
            <a:endParaRPr lang="fr-FR" sz="1000" b="0">
              <a:latin typeface="Arial"/>
              <a:sym typeface="Arial"/>
            </a:endParaRPr>
          </a:p>
        </p:txBody>
      </p:sp>
      <p:sp>
        <p:nvSpPr>
          <p:cNvPr id="288" name="Text Placeholder 61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6907212" y="3309937"/>
            <a:ext cx="225425" cy="152400"/>
          </a:xfrm>
          <a:prstGeom prst="rect">
            <a:avLst/>
          </a:prstGeom>
          <a:solidFill>
            <a:srgbClr val="D2E0E6"/>
          </a:solidFill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2578046-5658-42C2-8823-E981A1BE47A8}" type="datetime'''''0''.''''''''''''''''''3'">
              <a:rPr lang="en-US" sz="1000" b="0" smtClean="0">
                <a:latin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0.3</a:t>
            </a:fld>
            <a:endParaRPr lang="fr-FR" sz="1000" b="0">
              <a:latin typeface="Arial"/>
              <a:sym typeface="Arial"/>
            </a:endParaRPr>
          </a:p>
        </p:txBody>
      </p:sp>
      <p:sp>
        <p:nvSpPr>
          <p:cNvPr id="83" name="Text Placeholder 14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6183312" y="5080000"/>
            <a:ext cx="292100" cy="152400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E815529-CA90-4270-99E6-D8F9B5C97542}" type="datetime'''2''''''''''0''''''''1''''''''''''''''''''2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2012</a:t>
            </a:fld>
            <a:endParaRPr lang="fr-FR" sz="1000" b="0">
              <a:latin typeface="Arial"/>
              <a:sym typeface="Arial"/>
            </a:endParaRPr>
          </a:p>
        </p:txBody>
      </p:sp>
      <p:sp>
        <p:nvSpPr>
          <p:cNvPr id="104" name="Text Placeholder 27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6216650" y="3328987"/>
            <a:ext cx="225425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C71442E-2A5E-4261-9A58-4F284D830D53}" type="datetime'''''4.4'''''''''''''''">
              <a:rPr lang="en-US" sz="10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4.4</a:t>
            </a:fld>
            <a:endParaRPr lang="fr-FR" sz="1000">
              <a:sym typeface="+mn-lt"/>
            </a:endParaRPr>
          </a:p>
        </p:txBody>
      </p:sp>
      <p:sp>
        <p:nvSpPr>
          <p:cNvPr id="125" name="Text Placeholder 44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6135687" y="4352925"/>
            <a:ext cx="388937" cy="3048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14B081C-52BE-4343-B2E9-78CB43A484B3}" type="datetime'''''''''''''''''''''''''''''''2''''''''''''''''''''''.''8'''''">
              <a:rPr lang="en-US" sz="1000" b="0" smtClean="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2.8</a:t>
            </a:fld>
            <a:r>
              <a:rPr lang="en-US" sz="1000" b="0" smtClean="0">
                <a:solidFill>
                  <a:schemeClr val="bg1"/>
                </a:solidFill>
              </a:rPr>
              <a:t/>
            </a:r>
            <a:br>
              <a:rPr lang="en-US" sz="1000" b="0" smtClean="0">
                <a:solidFill>
                  <a:schemeClr val="bg1"/>
                </a:solidFill>
              </a:rPr>
            </a:br>
            <a:r>
              <a:rPr lang="en-US" sz="1000" b="0" smtClean="0">
                <a:solidFill>
                  <a:schemeClr val="bg1"/>
                </a:solidFill>
              </a:rPr>
              <a:t>(</a:t>
            </a:r>
            <a:fld id="{DF26B608-7E90-474B-88E8-751625FECAC2}" type="datetime'6''''''''3''''%'''''''''''''''''''''''''''''''''''''''''''">
              <a:rPr lang="en-US" sz="1000" b="0" smtClean="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63%</a:t>
            </a:fld>
            <a:r>
              <a:rPr lang="en-US" sz="1000" b="0" smtClean="0">
                <a:solidFill>
                  <a:schemeClr val="bg1"/>
                </a:solidFill>
              </a:rPr>
              <a:t>)</a:t>
            </a:r>
            <a:endParaRPr lang="fr-FR" sz="1000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11" name="Text Placeholder 67"/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6135687" y="3671887"/>
            <a:ext cx="388937" cy="3048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C4FC295-7BAE-48DD-A881-315BEC3CE1C1}" type="datetime'''''''''1.''''''4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1.4</a:t>
            </a:fld>
            <a:r>
              <a:rPr lang="fr-FR" sz="1000" b="0" dirty="0" smtClean="0">
                <a:sym typeface="+mn-lt"/>
              </a:rPr>
              <a:t/>
            </a:r>
            <a:br>
              <a:rPr lang="fr-FR" sz="1000" b="0" dirty="0" smtClean="0">
                <a:sym typeface="+mn-lt"/>
              </a:rPr>
            </a:br>
            <a:r>
              <a:rPr lang="fr-FR" sz="1000" b="0" dirty="0" smtClean="0">
                <a:sym typeface="+mn-lt"/>
              </a:rPr>
              <a:t>(</a:t>
            </a:r>
            <a:fld id="{EEA548B7-4E4F-446A-A571-B4B223F6E715}" type="datetime'''''''''''''''3''''1''''''''''''''''''''''''''''''''''''%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31%</a:t>
            </a:fld>
            <a:r>
              <a:rPr lang="fr-FR" sz="1000" b="0" dirty="0" smtClean="0">
                <a:sym typeface="+mn-lt"/>
              </a:rPr>
              <a:t>)</a:t>
            </a:r>
            <a:endParaRPr lang="fr-FR" sz="1000" b="0" dirty="0">
              <a:sym typeface="+mn-lt"/>
            </a:endParaRPr>
          </a:p>
        </p:txBody>
      </p:sp>
      <p:sp>
        <p:nvSpPr>
          <p:cNvPr id="281" name="Text Placeholder 58"/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6216650" y="3481387"/>
            <a:ext cx="225425" cy="152400"/>
          </a:xfrm>
          <a:prstGeom prst="rect">
            <a:avLst/>
          </a:prstGeom>
          <a:solidFill>
            <a:srgbClr val="D2E0E6"/>
          </a:solidFill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7DA1FF1-8263-4AAF-8BE9-668F61001200}" type="datetime'0''''''''''.''''''''''''''''''''''''''''''''''''''3'''''''">
              <a:rPr lang="en-US" sz="1000" b="0" smtClean="0">
                <a:latin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0.3</a:t>
            </a:fld>
            <a:endParaRPr lang="fr-FR" sz="1000" b="0">
              <a:latin typeface="Arial"/>
              <a:sym typeface="Arial"/>
            </a:endParaRPr>
          </a:p>
        </p:txBody>
      </p:sp>
      <p:sp>
        <p:nvSpPr>
          <p:cNvPr id="82" name="Text Placeholder 13"/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5492750" y="5080000"/>
            <a:ext cx="292100" cy="152400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D9F52FA-29FC-4367-B6F3-9DB3C3A5296D}" type="datetime'''''2''''''''''0''''''11''''''''''''''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2011</a:t>
            </a:fld>
            <a:endParaRPr lang="fr-FR" sz="1000" b="0">
              <a:latin typeface="Arial"/>
              <a:sym typeface="Arial"/>
            </a:endParaRPr>
          </a:p>
        </p:txBody>
      </p:sp>
      <p:sp>
        <p:nvSpPr>
          <p:cNvPr id="103" name="Text Placeholder 26"/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5526087" y="3629025"/>
            <a:ext cx="225425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E08A91F-7AEC-4DA0-96F0-56FE0E44CC0D}" type="datetime'''''''''''3.''''''''''''''''''''5'''''''''''''''">
              <a:rPr lang="en-US" sz="10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3.5</a:t>
            </a:fld>
            <a:endParaRPr lang="fr-FR" sz="1000">
              <a:sym typeface="+mn-lt"/>
            </a:endParaRPr>
          </a:p>
        </p:txBody>
      </p:sp>
      <p:sp>
        <p:nvSpPr>
          <p:cNvPr id="124" name="Text Placeholder 43"/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5445125" y="4448175"/>
            <a:ext cx="388937" cy="3048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F5C46BC-A277-4225-A3A2-BA3490BE7E05}" type="datetime'''2''''''''''''''.''''''''2'''''">
              <a:rPr lang="en-US" sz="1000" b="0" smtClean="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2.2</a:t>
            </a:fld>
            <a:r>
              <a:rPr lang="en-US" sz="1000" b="0" smtClean="0">
                <a:solidFill>
                  <a:schemeClr val="bg1"/>
                </a:solidFill>
              </a:rPr>
              <a:t/>
            </a:r>
            <a:br>
              <a:rPr lang="en-US" sz="1000" b="0" smtClean="0">
                <a:solidFill>
                  <a:schemeClr val="bg1"/>
                </a:solidFill>
              </a:rPr>
            </a:br>
            <a:r>
              <a:rPr lang="en-US" sz="1000" b="0" smtClean="0">
                <a:solidFill>
                  <a:schemeClr val="bg1"/>
                </a:solidFill>
              </a:rPr>
              <a:t>(</a:t>
            </a:r>
            <a:fld id="{B6DC6FD9-04DD-452C-9B55-370918EC434B}" type="datetime'''''''''6''4''''''''''''''''''''%'">
              <a:rPr lang="en-US" sz="1000" b="0" smtClean="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64%</a:t>
            </a:fld>
            <a:r>
              <a:rPr lang="en-US" sz="1000" b="0" smtClean="0">
                <a:solidFill>
                  <a:schemeClr val="bg1"/>
                </a:solidFill>
              </a:rPr>
              <a:t>)</a:t>
            </a:r>
            <a:endParaRPr lang="fr-FR" sz="1000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10" name="Text Placeholder 66"/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5335587" y="3910012"/>
            <a:ext cx="388937" cy="304800"/>
          </a:xfrm>
          <a:prstGeom prst="rect">
            <a:avLst/>
          </a:prstGeom>
          <a:solidFill>
            <a:srgbClr val="96CCEE"/>
          </a:solidFill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ED638E8-4A08-46A3-8EE6-900CC0648802}" type="datetime'''''''''1''''''''''''''''''.''''''''''1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1.1</a:t>
            </a:fld>
            <a:r>
              <a:rPr lang="fr-FR" sz="1000" b="0" smtClean="0">
                <a:sym typeface="+mn-lt"/>
              </a:rPr>
              <a:t/>
            </a:r>
            <a:br>
              <a:rPr lang="fr-FR" sz="1000" b="0" smtClean="0">
                <a:sym typeface="+mn-lt"/>
              </a:rPr>
            </a:br>
            <a:r>
              <a:rPr lang="fr-FR" sz="1000" b="0" smtClean="0">
                <a:sym typeface="+mn-lt"/>
              </a:rPr>
              <a:t>(</a:t>
            </a:r>
            <a:fld id="{8F3A185A-08A2-4715-B6DC-54FC0377FE14}" type="datetime'3''''''''''''''''''''''1''%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31%</a:t>
            </a:fld>
            <a:r>
              <a:rPr lang="fr-FR" sz="1000" b="0" smtClean="0">
                <a:sym typeface="+mn-lt"/>
              </a:rPr>
              <a:t>)</a:t>
            </a:r>
            <a:endParaRPr lang="fr-FR" sz="1000" b="0">
              <a:sym typeface="+mn-lt"/>
            </a:endParaRPr>
          </a:p>
        </p:txBody>
      </p:sp>
      <p:sp>
        <p:nvSpPr>
          <p:cNvPr id="295" name="Text Placeholder 63"/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5635625" y="3781425"/>
            <a:ext cx="225425" cy="152400"/>
          </a:xfrm>
          <a:prstGeom prst="rect">
            <a:avLst/>
          </a:prstGeom>
          <a:solidFill>
            <a:srgbClr val="D2E0E6"/>
          </a:solidFill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62C5A7A-F956-48E3-BEC6-92885621B70F}" type="datetime'''0''''''''''''''''''''.''''''''''''''''2'''">
              <a:rPr lang="en-US" sz="1000" b="0" smtClean="0">
                <a:latin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0.2</a:t>
            </a:fld>
            <a:endParaRPr lang="fr-FR" sz="1000" b="0">
              <a:latin typeface="Arial"/>
              <a:sym typeface="Arial"/>
            </a:endParaRPr>
          </a:p>
        </p:txBody>
      </p:sp>
      <p:sp>
        <p:nvSpPr>
          <p:cNvPr id="81" name="Text Placeholder 12"/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4802187" y="5080000"/>
            <a:ext cx="292100" cy="152400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85DDFAF-D810-4C50-9B8E-34E9D6D4AFEC}" type="datetime'2''0''''''''''''''''''''''''1''''''0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2010</a:t>
            </a:fld>
            <a:endParaRPr lang="fr-FR" sz="1000" b="0">
              <a:latin typeface="Arial"/>
              <a:sym typeface="Arial"/>
            </a:endParaRPr>
          </a:p>
        </p:txBody>
      </p:sp>
      <p:sp>
        <p:nvSpPr>
          <p:cNvPr id="102" name="Text Placeholder 25"/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4835525" y="3776662"/>
            <a:ext cx="225425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F83DB27-1CBE-4DA8-ACAB-1150C61B4191}" type="datetime'''3''''''''''''''''''''''''''.''''''''''''''''''''0'">
              <a:rPr lang="en-US" sz="10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3.0</a:t>
            </a:fld>
            <a:endParaRPr lang="fr-FR" sz="1000">
              <a:sym typeface="+mn-lt"/>
            </a:endParaRPr>
          </a:p>
        </p:txBody>
      </p:sp>
      <p:sp>
        <p:nvSpPr>
          <p:cNvPr id="123" name="Text Placeholder 42"/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4754562" y="4495800"/>
            <a:ext cx="388937" cy="3048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8996B6C-7B2A-4B2C-BF48-333A32EBE02D}" type="datetime'''''''''1''''.''''''''''''''''''''''''''''''9'''''''''''''">
              <a:rPr lang="en-US" sz="1000" b="0" smtClean="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1.9</a:t>
            </a:fld>
            <a:r>
              <a:rPr lang="en-US" sz="1000" b="0" smtClean="0">
                <a:solidFill>
                  <a:schemeClr val="bg1"/>
                </a:solidFill>
              </a:rPr>
              <a:t/>
            </a:r>
            <a:br>
              <a:rPr lang="en-US" sz="1000" b="0" smtClean="0">
                <a:solidFill>
                  <a:schemeClr val="bg1"/>
                </a:solidFill>
              </a:rPr>
            </a:br>
            <a:r>
              <a:rPr lang="en-US" sz="1000" b="0" smtClean="0">
                <a:solidFill>
                  <a:schemeClr val="bg1"/>
                </a:solidFill>
              </a:rPr>
              <a:t>(</a:t>
            </a:r>
            <a:fld id="{3AF031D6-222C-4E57-A9AE-FC683B27ABAC}" type="datetime'''''''''''''''''6''''''''''''4''''%'">
              <a:rPr lang="en-US" sz="1000" b="0" smtClean="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64%</a:t>
            </a:fld>
            <a:r>
              <a:rPr lang="en-US" sz="1000" b="0" smtClean="0">
                <a:solidFill>
                  <a:schemeClr val="bg1"/>
                </a:solidFill>
              </a:rPr>
              <a:t>)</a:t>
            </a:r>
            <a:endParaRPr lang="fr-FR" sz="1000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09" name="Text Placeholder 65"/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4646612" y="4029075"/>
            <a:ext cx="388937" cy="304800"/>
          </a:xfrm>
          <a:prstGeom prst="rect">
            <a:avLst/>
          </a:prstGeom>
          <a:solidFill>
            <a:srgbClr val="96CCEE"/>
          </a:solidFill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740143E-2C52-4366-815C-350A70304DB4}" type="datetime'''''''''0''''.''''''''''''''9''''''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0.9</a:t>
            </a:fld>
            <a:r>
              <a:rPr lang="fr-FR" sz="1000" b="0" smtClean="0">
                <a:sym typeface="+mn-lt"/>
              </a:rPr>
              <a:t/>
            </a:r>
            <a:br>
              <a:rPr lang="fr-FR" sz="1000" b="0" smtClean="0">
                <a:sym typeface="+mn-lt"/>
              </a:rPr>
            </a:br>
            <a:r>
              <a:rPr lang="fr-FR" sz="1000" b="0" smtClean="0">
                <a:sym typeface="+mn-lt"/>
              </a:rPr>
              <a:t>(</a:t>
            </a:r>
            <a:fld id="{2468C860-B952-4221-A94D-BD775AE69E79}" type="datetime'''''''''''''''''''''''''''3''''''''''''''1''%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31%</a:t>
            </a:fld>
            <a:r>
              <a:rPr lang="fr-FR" sz="1000" b="0" smtClean="0">
                <a:sym typeface="+mn-lt"/>
              </a:rPr>
              <a:t>)</a:t>
            </a:r>
            <a:endParaRPr lang="fr-FR" sz="1000" b="0">
              <a:sym typeface="+mn-lt"/>
            </a:endParaRPr>
          </a:p>
        </p:txBody>
      </p:sp>
      <p:sp>
        <p:nvSpPr>
          <p:cNvPr id="293" name="Text Placeholder 62"/>
          <p:cNvSpPr>
            <a:spLocks noGrp="1"/>
          </p:cNvSpPr>
          <p:nvPr>
            <p:custDataLst>
              <p:tags r:id="rId42"/>
            </p:custDataLst>
          </p:nvPr>
        </p:nvSpPr>
        <p:spPr bwMode="gray">
          <a:xfrm>
            <a:off x="4941887" y="3929062"/>
            <a:ext cx="225425" cy="152400"/>
          </a:xfrm>
          <a:prstGeom prst="rect">
            <a:avLst/>
          </a:prstGeom>
          <a:solidFill>
            <a:srgbClr val="D2E0E6"/>
          </a:solidFill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F6D50F5-1C82-4F9F-BE2F-57B006E310A7}" type="datetime'0''''''''''''''''''.''1'''''''''''''''">
              <a:rPr lang="en-US" sz="1000" b="0" smtClean="0">
                <a:latin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0.1</a:t>
            </a:fld>
            <a:endParaRPr lang="fr-FR" sz="1000" b="0">
              <a:latin typeface="Arial"/>
              <a:sym typeface="Arial"/>
            </a:endParaRPr>
          </a:p>
        </p:txBody>
      </p:sp>
      <p:sp>
        <p:nvSpPr>
          <p:cNvPr id="80" name="Text Placeholder 11"/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4111625" y="5080000"/>
            <a:ext cx="292100" cy="152400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F67BCF8-6B96-4B5E-976E-8FD736A40ABF}" type="datetime'''''''''''''2''''''''''''0''''''''''0''''''''''''''9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2009</a:t>
            </a:fld>
            <a:endParaRPr lang="fr-FR" sz="1000" b="0">
              <a:latin typeface="Arial"/>
              <a:sym typeface="Arial"/>
            </a:endParaRPr>
          </a:p>
        </p:txBody>
      </p:sp>
      <p:sp>
        <p:nvSpPr>
          <p:cNvPr id="101" name="Text Placeholder 24"/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4144962" y="3924300"/>
            <a:ext cx="225425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B9A16C5-4D51-458D-AC35-B481BB9ABF91}" type="datetime'''''''''''''2''''''''''''''''''''''''''''''''.''''''''5'">
              <a:rPr lang="en-US" sz="10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2.5</a:t>
            </a:fld>
            <a:endParaRPr lang="fr-FR" sz="1000">
              <a:sym typeface="+mn-lt"/>
            </a:endParaRPr>
          </a:p>
        </p:txBody>
      </p:sp>
      <p:sp>
        <p:nvSpPr>
          <p:cNvPr id="220" name="Text Placeholder 124"/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2865437" y="4305300"/>
            <a:ext cx="225425" cy="152400"/>
          </a:xfrm>
          <a:prstGeom prst="rect">
            <a:avLst/>
          </a:prstGeom>
          <a:solidFill>
            <a:srgbClr val="D2E0E6"/>
          </a:solidFill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287BD18-3F80-4055-90E7-30D96DFA0B2F}" type="datetime'''0''''''''''''''''''''.''''''''''''''1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0.1</a:t>
            </a:fld>
            <a:endParaRPr lang="fr-FR" sz="1000" b="0">
              <a:latin typeface="Arial"/>
              <a:sym typeface="Arial"/>
            </a:endParaRPr>
          </a:p>
        </p:txBody>
      </p:sp>
      <p:sp>
        <p:nvSpPr>
          <p:cNvPr id="208" name="Text Placeholder 64"/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>
            <a:off x="3954462" y="4143375"/>
            <a:ext cx="388937" cy="304800"/>
          </a:xfrm>
          <a:prstGeom prst="rect">
            <a:avLst/>
          </a:prstGeom>
          <a:solidFill>
            <a:srgbClr val="96CCEE"/>
          </a:solidFill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D097D38-7822-421A-8BE0-F760873C840F}" type="datetime'''0''''''.''''''''''''''''''''''''8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0.8</a:t>
            </a:fld>
            <a:r>
              <a:rPr lang="fr-FR" sz="1000" b="0" smtClean="0">
                <a:sym typeface="+mn-lt"/>
              </a:rPr>
              <a:t/>
            </a:r>
            <a:br>
              <a:rPr lang="fr-FR" sz="1000" b="0" smtClean="0">
                <a:sym typeface="+mn-lt"/>
              </a:rPr>
            </a:br>
            <a:r>
              <a:rPr lang="fr-FR" sz="1000" b="0" smtClean="0">
                <a:sym typeface="+mn-lt"/>
              </a:rPr>
              <a:t>(</a:t>
            </a:r>
            <a:fld id="{742A978C-9951-4BD0-88A5-FE4DD4479BBC}" type="datetime'''''''3''''''''''''''''''''''0''''''''''''''''''''%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30%</a:t>
            </a:fld>
            <a:r>
              <a:rPr lang="fr-FR" sz="1000" b="0" smtClean="0">
                <a:sym typeface="+mn-lt"/>
              </a:rPr>
              <a:t>)</a:t>
            </a:r>
            <a:endParaRPr lang="fr-FR" sz="1000" b="0">
              <a:sym typeface="+mn-lt"/>
            </a:endParaRPr>
          </a:p>
        </p:txBody>
      </p:sp>
      <p:sp>
        <p:nvSpPr>
          <p:cNvPr id="225" name="Text Placeholder 127"/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4254500" y="4076700"/>
            <a:ext cx="225425" cy="152400"/>
          </a:xfrm>
          <a:prstGeom prst="rect">
            <a:avLst/>
          </a:prstGeom>
          <a:solidFill>
            <a:srgbClr val="D2E0E6"/>
          </a:solidFill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81BB854-E41A-4AC4-B92A-3825BE42DE94}" type="datetime'''''''''''''0''''''''''''''''''''''''''''''.1''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0.1</a:t>
            </a:fld>
            <a:endParaRPr lang="fr-FR" sz="1000" b="0">
              <a:latin typeface="Arial"/>
              <a:sym typeface="Arial"/>
            </a:endParaRPr>
          </a:p>
        </p:txBody>
      </p:sp>
      <p:sp>
        <p:nvSpPr>
          <p:cNvPr id="79" name="Text Placeholder 10"/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3416300" y="5080000"/>
            <a:ext cx="292100" cy="152400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001E170-455B-4773-8695-9234F1D350C0}" type="datetime'''''''''''''''2''''''''0''''0''''''''''''''''''''8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2008</a:t>
            </a:fld>
            <a:endParaRPr lang="fr-FR" sz="1000" b="0">
              <a:latin typeface="Arial"/>
              <a:sym typeface="Arial"/>
            </a:endParaRPr>
          </a:p>
        </p:txBody>
      </p:sp>
      <p:sp>
        <p:nvSpPr>
          <p:cNvPr id="100" name="Text Placeholder 23"/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3449637" y="4052887"/>
            <a:ext cx="225425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7626732-30D3-4D16-ACB7-47D44D61241B}" type="datetime'2''''''.''''''''''''''''''''''''''''''''''1'''''">
              <a:rPr lang="en-US" sz="10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2.1</a:t>
            </a:fld>
            <a:endParaRPr lang="fr-FR" sz="1000">
              <a:sym typeface="+mn-lt"/>
            </a:endParaRPr>
          </a:p>
        </p:txBody>
      </p:sp>
      <p:sp>
        <p:nvSpPr>
          <p:cNvPr id="121" name="Text Placeholder 40"/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>
            <a:off x="3368675" y="4572000"/>
            <a:ext cx="388937" cy="3048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FB2E911-D89F-47FB-8804-FAA6D00FCFA7}" type="datetime'''''''''''1''''''''''''''''''''.''''''''''''''''''''''''''5'">
              <a:rPr lang="en-US" sz="1000" b="0" smtClean="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1.5</a:t>
            </a:fld>
            <a:r>
              <a:rPr lang="en-US" sz="1000" b="0" smtClean="0">
                <a:solidFill>
                  <a:schemeClr val="bg1"/>
                </a:solidFill>
              </a:rPr>
              <a:t/>
            </a:r>
            <a:br>
              <a:rPr lang="en-US" sz="1000" b="0" smtClean="0">
                <a:solidFill>
                  <a:schemeClr val="bg1"/>
                </a:solidFill>
              </a:rPr>
            </a:br>
            <a:r>
              <a:rPr lang="en-US" sz="1000" b="0" smtClean="0">
                <a:solidFill>
                  <a:schemeClr val="bg1"/>
                </a:solidFill>
              </a:rPr>
              <a:t>(</a:t>
            </a:r>
            <a:fld id="{3D85E344-2375-4D3F-AB68-05E1FFBDCA78}" type="datetime'''''''''''''''''''''''''6''''''''''''''''''8''''''''''%'''''">
              <a:rPr lang="en-US" sz="1000" b="0" smtClean="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68%</a:t>
            </a:fld>
            <a:r>
              <a:rPr lang="en-US" sz="1000" b="0" smtClean="0">
                <a:solidFill>
                  <a:schemeClr val="bg1"/>
                </a:solidFill>
              </a:rPr>
              <a:t>)</a:t>
            </a:r>
            <a:endParaRPr lang="fr-FR" sz="1000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22" name="Text Placeholder 41"/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4064000" y="4538662"/>
            <a:ext cx="388937" cy="3048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2D865F8-E85B-4A57-841D-89A0191FE6E1}" type="datetime'''''''''''1''''''''''''''''''''''''''''''''''''''''.''7'">
              <a:rPr lang="en-US" sz="1000" b="0" smtClean="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1.7</a:t>
            </a:fld>
            <a:r>
              <a:rPr lang="en-US" sz="1000" b="0" smtClean="0">
                <a:solidFill>
                  <a:schemeClr val="bg1"/>
                </a:solidFill>
              </a:rPr>
              <a:t/>
            </a:r>
            <a:br>
              <a:rPr lang="en-US" sz="1000" b="0" smtClean="0">
                <a:solidFill>
                  <a:schemeClr val="bg1"/>
                </a:solidFill>
              </a:rPr>
            </a:br>
            <a:r>
              <a:rPr lang="en-US" sz="1000" b="0" smtClean="0">
                <a:solidFill>
                  <a:schemeClr val="bg1"/>
                </a:solidFill>
              </a:rPr>
              <a:t>(</a:t>
            </a:r>
            <a:fld id="{0A59A64B-CA4B-44FC-889E-05A824E6BA8C}" type="datetime'''''''''''''''''''''6''6''''''''''''''''''''%'''''''''''''">
              <a:rPr lang="en-US" sz="1000" b="0" smtClean="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66%</a:t>
            </a:fld>
            <a:r>
              <a:rPr lang="en-US" sz="1000" b="0" smtClean="0">
                <a:solidFill>
                  <a:schemeClr val="bg1"/>
                </a:solidFill>
              </a:rPr>
              <a:t>)</a:t>
            </a:r>
            <a:endParaRPr lang="fr-FR" sz="1000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23" name="Text Placeholder 126"/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3559175" y="4205287"/>
            <a:ext cx="225425" cy="152400"/>
          </a:xfrm>
          <a:prstGeom prst="rect">
            <a:avLst/>
          </a:prstGeom>
          <a:solidFill>
            <a:srgbClr val="D2E0E6"/>
          </a:solidFill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6B340CA-1BDE-4F1A-9380-AE48A7FC451B}" type="datetime'''''''''''''0''''''''.''''''''''''''''''''''''''1''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0.1</a:t>
            </a:fld>
            <a:endParaRPr lang="fr-FR" sz="1000" b="0">
              <a:latin typeface="Arial"/>
              <a:sym typeface="Arial"/>
            </a:endParaRPr>
          </a:p>
        </p:txBody>
      </p:sp>
      <p:sp>
        <p:nvSpPr>
          <p:cNvPr id="75" name="Text Placeholder 6"/>
          <p:cNvSpPr>
            <a:spLocks noGrp="1"/>
          </p:cNvSpPr>
          <p:nvPr>
            <p:custDataLst>
              <p:tags r:id="rId53"/>
            </p:custDataLst>
          </p:nvPr>
        </p:nvSpPr>
        <p:spPr bwMode="gray">
          <a:xfrm>
            <a:off x="2725737" y="5080000"/>
            <a:ext cx="292100" cy="152400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749391F-D28F-4FB2-A9DA-3C4EA7F0B847}" type="datetime'''''''''''''''2''''''''''0''''''0''''''''''''''7''''''''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2007</a:t>
            </a:fld>
            <a:endParaRPr lang="fr-FR" sz="1000" b="0">
              <a:sym typeface="+mn-lt"/>
            </a:endParaRPr>
          </a:p>
        </p:txBody>
      </p:sp>
      <p:sp>
        <p:nvSpPr>
          <p:cNvPr id="99" name="Text Placeholder 22"/>
          <p:cNvSpPr>
            <a:spLocks noGrp="1"/>
          </p:cNvSpPr>
          <p:nvPr>
            <p:custDataLst>
              <p:tags r:id="rId54"/>
            </p:custDataLst>
          </p:nvPr>
        </p:nvSpPr>
        <p:spPr bwMode="gray">
          <a:xfrm>
            <a:off x="2759075" y="4152900"/>
            <a:ext cx="225425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E5A4AE5-2F80-4A42-9FDC-3C2673C090C7}" type="datetime'1''''''''''''''''''''''''.''''8'''''''''''''''''''''''''''''''">
              <a:rPr lang="en-US" sz="10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1.8</a:t>
            </a:fld>
            <a:endParaRPr lang="fr-FR" sz="1000">
              <a:sym typeface="+mn-lt"/>
            </a:endParaRPr>
          </a:p>
        </p:txBody>
      </p:sp>
      <p:sp>
        <p:nvSpPr>
          <p:cNvPr id="120" name="Text Placeholder 39"/>
          <p:cNvSpPr>
            <a:spLocks noGrp="1"/>
          </p:cNvSpPr>
          <p:nvPr>
            <p:custDataLst>
              <p:tags r:id="rId55"/>
            </p:custDataLst>
          </p:nvPr>
        </p:nvSpPr>
        <p:spPr bwMode="gray">
          <a:xfrm>
            <a:off x="2678112" y="4605337"/>
            <a:ext cx="388937" cy="3048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F45217F-C309-49E7-ADE5-58E197B612EB}" type="datetime'''''''''''''''''''''''''''''''''''''''''''''1''''.3'''''''''">
              <a:rPr lang="en-US" sz="1000" b="0" smtClean="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1.3</a:t>
            </a:fld>
            <a:r>
              <a:rPr lang="en-US" sz="1000" b="0" smtClean="0">
                <a:solidFill>
                  <a:schemeClr val="bg1"/>
                </a:solidFill>
              </a:rPr>
              <a:t/>
            </a:r>
            <a:br>
              <a:rPr lang="en-US" sz="1000" b="0" smtClean="0">
                <a:solidFill>
                  <a:schemeClr val="bg1"/>
                </a:solidFill>
              </a:rPr>
            </a:br>
            <a:r>
              <a:rPr lang="en-US" sz="1000" b="0" smtClean="0">
                <a:solidFill>
                  <a:schemeClr val="bg1"/>
                </a:solidFill>
              </a:rPr>
              <a:t>(</a:t>
            </a:r>
            <a:fld id="{5BE55600-0B29-4D21-ADFA-00FDD2843543}" type="datetime'''''''''''''''''''7''0''''''''''''''''''''''''''%'">
              <a:rPr lang="en-US" sz="1000" b="0" smtClean="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70%</a:t>
            </a:fld>
            <a:r>
              <a:rPr lang="en-US" sz="1000" b="0" smtClean="0">
                <a:solidFill>
                  <a:schemeClr val="bg1"/>
                </a:solidFill>
              </a:rPr>
              <a:t>)</a:t>
            </a:r>
            <a:endParaRPr lang="fr-FR" sz="1000" b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84" name="Text Placeholder 60"/>
          <p:cNvSpPr>
            <a:spLocks noGrp="1"/>
          </p:cNvSpPr>
          <p:nvPr>
            <p:custDataLst>
              <p:tags r:id="rId56"/>
            </p:custDataLst>
          </p:nvPr>
        </p:nvSpPr>
        <p:spPr bwMode="gray">
          <a:xfrm>
            <a:off x="8909050" y="5080000"/>
            <a:ext cx="376237" cy="152400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051F0A3-D88E-4807-9E1C-DE55BA8E738B}" type="datetime'''''''2''''''''''''''''0''1''''''''''''''''''''''6''''''''E'">
              <a:rPr lang="en-US" sz="1000" b="0" smtClean="0">
                <a:latin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2016E</a:t>
            </a:fld>
            <a:endParaRPr lang="fr-FR" sz="1000" b="0">
              <a:latin typeface="Arial"/>
              <a:sym typeface="Arial"/>
            </a:endParaRPr>
          </a:p>
        </p:txBody>
      </p:sp>
      <p:sp>
        <p:nvSpPr>
          <p:cNvPr id="207" name="Text Placeholder 63"/>
          <p:cNvSpPr>
            <a:spLocks noGrp="1"/>
          </p:cNvSpPr>
          <p:nvPr>
            <p:custDataLst>
              <p:tags r:id="rId57"/>
            </p:custDataLst>
          </p:nvPr>
        </p:nvSpPr>
        <p:spPr bwMode="gray">
          <a:xfrm>
            <a:off x="3259137" y="4238625"/>
            <a:ext cx="388937" cy="304800"/>
          </a:xfrm>
          <a:prstGeom prst="rect">
            <a:avLst/>
          </a:prstGeom>
          <a:solidFill>
            <a:srgbClr val="96CCEE"/>
          </a:solidFill>
          <a:effectLst/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3780B77-C20E-4988-85F9-4100E55D9932}" type="datetime'''''''''''''''''''''0''''''.6'">
              <a:rPr lang="en-US" sz="10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0.6</a:t>
            </a:fld>
            <a:r>
              <a:rPr lang="fr-FR" sz="1000" b="0" smtClean="0">
                <a:sym typeface="+mn-lt"/>
              </a:rPr>
              <a:t/>
            </a:r>
            <a:br>
              <a:rPr lang="fr-FR" sz="1000" b="0" smtClean="0">
                <a:sym typeface="+mn-lt"/>
              </a:rPr>
            </a:br>
            <a:r>
              <a:rPr lang="fr-FR" sz="1000" b="0" smtClean="0">
                <a:sym typeface="+mn-lt"/>
              </a:rPr>
              <a:t>(</a:t>
            </a:r>
            <a:fld id="{2FAA941B-0AEE-402B-BF82-81E5814ECCB8}" type="datetime'''''''''''''''''''''''''''2''''''''''8''''''''''''''''''%'">
              <a:rPr lang="fr-FR" sz="1000" b="0" smtClean="0"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28%</a:t>
            </a:fld>
            <a:r>
              <a:rPr lang="fr-FR" sz="1000" b="0" smtClean="0">
                <a:sym typeface="+mn-lt"/>
              </a:rPr>
              <a:t>)</a:t>
            </a:r>
            <a:endParaRPr lang="fr-FR" sz="1000" b="0">
              <a:sym typeface="+mn-lt"/>
            </a:endParaRPr>
          </a:p>
        </p:txBody>
      </p:sp>
      <p:sp>
        <p:nvSpPr>
          <p:cNvPr id="149" name="Rectangle 148"/>
          <p:cNvSpPr/>
          <p:nvPr>
            <p:custDataLst>
              <p:tags r:id="rId58"/>
            </p:custDataLst>
          </p:nvPr>
        </p:nvSpPr>
        <p:spPr bwMode="gray">
          <a:xfrm>
            <a:off x="2952750" y="5480050"/>
            <a:ext cx="179387" cy="133350"/>
          </a:xfrm>
          <a:prstGeom prst="rect">
            <a:avLst/>
          </a:prstGeom>
          <a:solidFill>
            <a:srgbClr val="1F81BF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fr-FR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Rectangle 146"/>
          <p:cNvSpPr/>
          <p:nvPr>
            <p:custDataLst>
              <p:tags r:id="rId59"/>
            </p:custDataLst>
          </p:nvPr>
        </p:nvSpPr>
        <p:spPr bwMode="gray">
          <a:xfrm>
            <a:off x="1684337" y="5480050"/>
            <a:ext cx="179387" cy="133350"/>
          </a:xfrm>
          <a:prstGeom prst="rect">
            <a:avLst/>
          </a:prstGeom>
          <a:solidFill>
            <a:srgbClr val="D2E0E6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fr-FR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Rectangle 147"/>
          <p:cNvSpPr/>
          <p:nvPr>
            <p:custDataLst>
              <p:tags r:id="rId60"/>
            </p:custDataLst>
          </p:nvPr>
        </p:nvSpPr>
        <p:spPr bwMode="gray">
          <a:xfrm>
            <a:off x="2262187" y="5480050"/>
            <a:ext cx="179387" cy="133350"/>
          </a:xfrm>
          <a:prstGeom prst="rect">
            <a:avLst/>
          </a:prstGeom>
          <a:solidFill>
            <a:srgbClr val="96CCEE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fr-FR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Text Placeholder 54"/>
          <p:cNvSpPr>
            <a:spLocks noGrp="1"/>
          </p:cNvSpPr>
          <p:nvPr>
            <p:custDataLst>
              <p:tags r:id="rId61"/>
            </p:custDataLst>
          </p:nvPr>
        </p:nvSpPr>
        <p:spPr bwMode="gray">
          <a:xfrm>
            <a:off x="3182937" y="5476875"/>
            <a:ext cx="100330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29C0894C-4642-40F3-8196-191B20B487AD}" type="datetime'''Am''''ér''''iq''''u''''''''e'''' ''''d''''u no''rd'''''''">
              <a:rPr lang="fr-FR" sz="1000" b="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Amérique du nord</a:t>
            </a:fld>
            <a:endParaRPr lang="fr-FR" sz="1000" b="0">
              <a:sym typeface="+mn-lt"/>
            </a:endParaRPr>
          </a:p>
        </p:txBody>
      </p:sp>
      <p:sp>
        <p:nvSpPr>
          <p:cNvPr id="146" name="Text Placeholder 56"/>
          <p:cNvSpPr>
            <a:spLocks noGrp="1"/>
          </p:cNvSpPr>
          <p:nvPr>
            <p:custDataLst>
              <p:tags r:id="rId62"/>
            </p:custDataLst>
          </p:nvPr>
        </p:nvSpPr>
        <p:spPr bwMode="gray">
          <a:xfrm>
            <a:off x="2492375" y="5476875"/>
            <a:ext cx="358775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859968C9-D9E3-4D42-923C-B9083C53A19A}" type="datetime'''''''''''''''''''''''E''''''''''''''ME''''''''''A'''''''''''">
              <a:rPr lang="fr-FR" sz="1000" b="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EMEA</a:t>
            </a:fld>
            <a:endParaRPr lang="fr-FR" sz="1000" b="0">
              <a:sym typeface="+mn-lt"/>
            </a:endParaRPr>
          </a:p>
        </p:txBody>
      </p:sp>
      <p:sp>
        <p:nvSpPr>
          <p:cNvPr id="145" name="Text Placeholder 55"/>
          <p:cNvSpPr>
            <a:spLocks noGrp="1"/>
          </p:cNvSpPr>
          <p:nvPr>
            <p:custDataLst>
              <p:tags r:id="rId63"/>
            </p:custDataLst>
          </p:nvPr>
        </p:nvSpPr>
        <p:spPr bwMode="gray">
          <a:xfrm>
            <a:off x="1914525" y="5476875"/>
            <a:ext cx="246062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801537FC-B4FA-44DD-A626-8B210C82B1F4}" type="datetime'''''''''''''''A''''''''''''''''s''''''''''i''''''''''e'''">
              <a:rPr lang="fr-FR" sz="1000" b="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Asie</a:t>
            </a:fld>
            <a:endParaRPr lang="fr-FR" sz="1000" b="0">
              <a:sym typeface="+mn-lt"/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8277897" y="5349875"/>
            <a:ext cx="1170515" cy="331788"/>
          </a:xfrm>
          <a:prstGeom prst="rect">
            <a:avLst/>
          </a:prstGeom>
          <a:noFill/>
          <a:ln w="9525">
            <a:solidFill>
              <a:srgbClr val="4D4D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99" rIns="0" bIns="89999" rtlCol="0" anchor="ctr" anchorCtr="0"/>
          <a:lstStyle/>
          <a:p>
            <a:pPr algn="ctr"/>
            <a:r>
              <a:rPr lang="fr-FR" sz="1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Montant dépensé</a:t>
            </a:r>
          </a:p>
          <a:p>
            <a:pPr algn="ctr"/>
            <a:r>
              <a:rPr lang="fr-FR" sz="1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(% du total)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506412" y="5494337"/>
            <a:ext cx="2501900" cy="11747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99" rIns="0" bIns="89999" rtlCol="0" anchor="ctr" anchorCtr="0"/>
          <a:lstStyle/>
          <a:p>
            <a:r>
              <a:rPr lang="fr-FR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Marché émetteur :</a:t>
            </a:r>
          </a:p>
        </p:txBody>
      </p:sp>
      <p:sp>
        <p:nvSpPr>
          <p:cNvPr id="285" name="Rectangle 284"/>
          <p:cNvSpPr/>
          <p:nvPr/>
        </p:nvSpPr>
        <p:spPr>
          <a:xfrm>
            <a:off x="506411" y="2057400"/>
            <a:ext cx="2676526" cy="297873"/>
          </a:xfrm>
          <a:prstGeom prst="rect">
            <a:avLst/>
          </a:prstGeom>
          <a:solidFill>
            <a:srgbClr val="E7C7C7"/>
          </a:solidFill>
          <a:ln w="9525">
            <a:solidFill>
              <a:srgbClr val="E7C7C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fr-FR" sz="1400" b="1" i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Chiffres en milliards d'euros</a:t>
            </a:r>
            <a:r>
              <a:rPr lang="fr-FR" sz="1400" b="1" i="1" baseline="300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1</a:t>
            </a:r>
            <a:r>
              <a:rPr lang="fr-FR" sz="1400" b="1" i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</a:p>
        </p:txBody>
      </p:sp>
      <p:sp>
        <p:nvSpPr>
          <p:cNvPr id="286" name="Rectangle 285"/>
          <p:cNvSpPr/>
          <p:nvPr/>
        </p:nvSpPr>
        <p:spPr>
          <a:xfrm>
            <a:off x="7487844" y="2192337"/>
            <a:ext cx="1822538" cy="178377"/>
          </a:xfrm>
          <a:prstGeom prst="rect">
            <a:avLst/>
          </a:prstGeom>
          <a:ln w="9525">
            <a:solidFill>
              <a:srgbClr val="4D4D4D">
                <a:alpha val="75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fr-FR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Estimation</a:t>
            </a:r>
          </a:p>
        </p:txBody>
      </p:sp>
      <p:cxnSp>
        <p:nvCxnSpPr>
          <p:cNvPr id="287" name="Straight Connector 286"/>
          <p:cNvCxnSpPr/>
          <p:nvPr/>
        </p:nvCxnSpPr>
        <p:spPr>
          <a:xfrm>
            <a:off x="7372350" y="2192337"/>
            <a:ext cx="0" cy="3052763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Rectangle 3"/>
          <p:cNvSpPr>
            <a:spLocks noChangeArrowheads="1"/>
          </p:cNvSpPr>
          <p:nvPr/>
        </p:nvSpPr>
        <p:spPr bwMode="gray">
          <a:xfrm>
            <a:off x="455613" y="6324600"/>
            <a:ext cx="8994775" cy="3286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fr-FR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Utilisation du taux de change historique moyen sur chaque année pour 2006 – 2013 et application du taux de change moyen du premier trimestre 2014 pour les estimations 2014, 2015 et 2016 </a:t>
            </a:r>
          </a:p>
          <a:p>
            <a:pPr>
              <a:lnSpc>
                <a:spcPct val="90000"/>
              </a:lnSpc>
            </a:pPr>
            <a:r>
              <a:rPr lang="fr-FR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 Taux de croissance annuel moyen</a:t>
            </a:r>
          </a:p>
          <a:p>
            <a:pPr>
              <a:lnSpc>
                <a:spcPct val="90000"/>
              </a:lnSpc>
            </a:pPr>
            <a:r>
              <a:rPr lang="fr-FR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Source: IDC 2013, </a:t>
            </a:r>
            <a:r>
              <a:rPr lang="fr-FR" sz="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Oanda</a:t>
            </a:r>
            <a:endParaRPr lang="fr-FR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8" name="Image 117"/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4373561" y="6472239"/>
            <a:ext cx="1071563" cy="366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Offshoring / Nearshoring (3/6)</a:t>
            </a:r>
            <a:br>
              <a:rPr lang="fr-FR" smtClean="0"/>
            </a:br>
            <a:r>
              <a:rPr lang="fr-FR" sz="1600" b="0" smtClean="0"/>
              <a:t>Un marché très varié recouvrant une diversité de métiers (zoom ITO)</a:t>
            </a:r>
            <a:endParaRPr lang="fr-FR" sz="1600" b="0"/>
          </a:p>
        </p:txBody>
      </p:sp>
      <p:grpSp>
        <p:nvGrpSpPr>
          <p:cNvPr id="3" name="Group 103"/>
          <p:cNvGrpSpPr/>
          <p:nvPr/>
        </p:nvGrpSpPr>
        <p:grpSpPr>
          <a:xfrm>
            <a:off x="8934639" y="161999"/>
            <a:ext cx="515360" cy="326608"/>
            <a:chOff x="9094278" y="1184400"/>
            <a:chExt cx="515360" cy="326608"/>
          </a:xfrm>
        </p:grpSpPr>
        <p:grpSp>
          <p:nvGrpSpPr>
            <p:cNvPr id="4" name="map_world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gray">
            <a:xfrm>
              <a:off x="9094278" y="1184400"/>
              <a:ext cx="515360" cy="326608"/>
              <a:chOff x="543" y="1020"/>
              <a:chExt cx="5164" cy="2895"/>
            </a:xfrm>
            <a:effectLst/>
          </p:grpSpPr>
          <p:sp>
            <p:nvSpPr>
              <p:cNvPr id="6" name="Freeform 176"/>
              <p:cNvSpPr>
                <a:spLocks/>
              </p:cNvSpPr>
              <p:nvPr/>
            </p:nvSpPr>
            <p:spPr bwMode="gray">
              <a:xfrm>
                <a:off x="543" y="1189"/>
                <a:ext cx="1610" cy="2718"/>
              </a:xfrm>
              <a:custGeom>
                <a:avLst/>
                <a:gdLst>
                  <a:gd name="T0" fmla="*/ 452 w 3219"/>
                  <a:gd name="T1" fmla="*/ 47 h 5435"/>
                  <a:gd name="T2" fmla="*/ 501 w 3219"/>
                  <a:gd name="T3" fmla="*/ 62 h 5435"/>
                  <a:gd name="T4" fmla="*/ 725 w 3219"/>
                  <a:gd name="T5" fmla="*/ 81 h 5435"/>
                  <a:gd name="T6" fmla="*/ 616 w 3219"/>
                  <a:gd name="T7" fmla="*/ 93 h 5435"/>
                  <a:gd name="T8" fmla="*/ 634 w 3219"/>
                  <a:gd name="T9" fmla="*/ 47 h 5435"/>
                  <a:gd name="T10" fmla="*/ 571 w 3219"/>
                  <a:gd name="T11" fmla="*/ 81 h 5435"/>
                  <a:gd name="T12" fmla="*/ 577 w 3219"/>
                  <a:gd name="T13" fmla="*/ 90 h 5435"/>
                  <a:gd name="T14" fmla="*/ 534 w 3219"/>
                  <a:gd name="T15" fmla="*/ 108 h 5435"/>
                  <a:gd name="T16" fmla="*/ 466 w 3219"/>
                  <a:gd name="T17" fmla="*/ 175 h 5435"/>
                  <a:gd name="T18" fmla="*/ 501 w 3219"/>
                  <a:gd name="T19" fmla="*/ 225 h 5435"/>
                  <a:gd name="T20" fmla="*/ 538 w 3219"/>
                  <a:gd name="T21" fmla="*/ 196 h 5435"/>
                  <a:gd name="T22" fmla="*/ 585 w 3219"/>
                  <a:gd name="T23" fmla="*/ 137 h 5435"/>
                  <a:gd name="T24" fmla="*/ 635 w 3219"/>
                  <a:gd name="T25" fmla="*/ 158 h 5435"/>
                  <a:gd name="T26" fmla="*/ 674 w 3219"/>
                  <a:gd name="T27" fmla="*/ 155 h 5435"/>
                  <a:gd name="T28" fmla="*/ 653 w 3219"/>
                  <a:gd name="T29" fmla="*/ 254 h 5435"/>
                  <a:gd name="T30" fmla="*/ 616 w 3219"/>
                  <a:gd name="T31" fmla="*/ 268 h 5435"/>
                  <a:gd name="T32" fmla="*/ 638 w 3219"/>
                  <a:gd name="T33" fmla="*/ 282 h 5435"/>
                  <a:gd name="T34" fmla="*/ 585 w 3219"/>
                  <a:gd name="T35" fmla="*/ 319 h 5435"/>
                  <a:gd name="T36" fmla="*/ 555 w 3219"/>
                  <a:gd name="T37" fmla="*/ 319 h 5435"/>
                  <a:gd name="T38" fmla="*/ 509 w 3219"/>
                  <a:gd name="T39" fmla="*/ 365 h 5435"/>
                  <a:gd name="T40" fmla="*/ 484 w 3219"/>
                  <a:gd name="T41" fmla="*/ 390 h 5435"/>
                  <a:gd name="T42" fmla="*/ 409 w 3219"/>
                  <a:gd name="T43" fmla="*/ 474 h 5435"/>
                  <a:gd name="T44" fmla="*/ 391 w 3219"/>
                  <a:gd name="T45" fmla="*/ 467 h 5435"/>
                  <a:gd name="T46" fmla="*/ 343 w 3219"/>
                  <a:gd name="T47" fmla="*/ 479 h 5435"/>
                  <a:gd name="T48" fmla="*/ 234 w 3219"/>
                  <a:gd name="T49" fmla="*/ 560 h 5435"/>
                  <a:gd name="T50" fmla="*/ 298 w 3219"/>
                  <a:gd name="T51" fmla="*/ 556 h 5435"/>
                  <a:gd name="T52" fmla="*/ 333 w 3219"/>
                  <a:gd name="T53" fmla="*/ 575 h 5435"/>
                  <a:gd name="T54" fmla="*/ 311 w 3219"/>
                  <a:gd name="T55" fmla="*/ 605 h 5435"/>
                  <a:gd name="T56" fmla="*/ 368 w 3219"/>
                  <a:gd name="T57" fmla="*/ 690 h 5435"/>
                  <a:gd name="T58" fmla="*/ 409 w 3219"/>
                  <a:gd name="T59" fmla="*/ 691 h 5435"/>
                  <a:gd name="T60" fmla="*/ 553 w 3219"/>
                  <a:gd name="T61" fmla="*/ 668 h 5435"/>
                  <a:gd name="T62" fmla="*/ 646 w 3219"/>
                  <a:gd name="T63" fmla="*/ 724 h 5435"/>
                  <a:gd name="T64" fmla="*/ 675 w 3219"/>
                  <a:gd name="T65" fmla="*/ 785 h 5435"/>
                  <a:gd name="T66" fmla="*/ 774 w 3219"/>
                  <a:gd name="T67" fmla="*/ 917 h 5435"/>
                  <a:gd name="T68" fmla="*/ 703 w 3219"/>
                  <a:gd name="T69" fmla="*/ 1074 h 5435"/>
                  <a:gd name="T70" fmla="*/ 648 w 3219"/>
                  <a:gd name="T71" fmla="*/ 1143 h 5435"/>
                  <a:gd name="T72" fmla="*/ 634 w 3219"/>
                  <a:gd name="T73" fmla="*/ 1266 h 5435"/>
                  <a:gd name="T74" fmla="*/ 691 w 3219"/>
                  <a:gd name="T75" fmla="*/ 1349 h 5435"/>
                  <a:gd name="T76" fmla="*/ 554 w 3219"/>
                  <a:gd name="T77" fmla="*/ 1236 h 5435"/>
                  <a:gd name="T78" fmla="*/ 369 w 3219"/>
                  <a:gd name="T79" fmla="*/ 841 h 5435"/>
                  <a:gd name="T80" fmla="*/ 414 w 3219"/>
                  <a:gd name="T81" fmla="*/ 743 h 5435"/>
                  <a:gd name="T82" fmla="*/ 372 w 3219"/>
                  <a:gd name="T83" fmla="*/ 701 h 5435"/>
                  <a:gd name="T84" fmla="*/ 184 w 3219"/>
                  <a:gd name="T85" fmla="*/ 583 h 5435"/>
                  <a:gd name="T86" fmla="*/ 170 w 3219"/>
                  <a:gd name="T87" fmla="*/ 556 h 5435"/>
                  <a:gd name="T88" fmla="*/ 134 w 3219"/>
                  <a:gd name="T89" fmla="*/ 442 h 5435"/>
                  <a:gd name="T90" fmla="*/ 140 w 3219"/>
                  <a:gd name="T91" fmla="*/ 529 h 5435"/>
                  <a:gd name="T92" fmla="*/ 114 w 3219"/>
                  <a:gd name="T93" fmla="*/ 474 h 5435"/>
                  <a:gd name="T94" fmla="*/ 109 w 3219"/>
                  <a:gd name="T95" fmla="*/ 329 h 5435"/>
                  <a:gd name="T96" fmla="*/ 170 w 3219"/>
                  <a:gd name="T97" fmla="*/ 254 h 5435"/>
                  <a:gd name="T98" fmla="*/ 183 w 3219"/>
                  <a:gd name="T99" fmla="*/ 225 h 5435"/>
                  <a:gd name="T100" fmla="*/ 112 w 3219"/>
                  <a:gd name="T101" fmla="*/ 113 h 5435"/>
                  <a:gd name="T102" fmla="*/ 17 w 3219"/>
                  <a:gd name="T103" fmla="*/ 137 h 5435"/>
                  <a:gd name="T104" fmla="*/ 53 w 3219"/>
                  <a:gd name="T105" fmla="*/ 80 h 5435"/>
                  <a:gd name="T106" fmla="*/ 103 w 3219"/>
                  <a:gd name="T107" fmla="*/ 53 h 5435"/>
                  <a:gd name="T108" fmla="*/ 139 w 3219"/>
                  <a:gd name="T109" fmla="*/ 34 h 5435"/>
                  <a:gd name="T110" fmla="*/ 250 w 3219"/>
                  <a:gd name="T111" fmla="*/ 1 h 543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219"/>
                  <a:gd name="T169" fmla="*/ 0 h 5435"/>
                  <a:gd name="T170" fmla="*/ 3219 w 3219"/>
                  <a:gd name="T171" fmla="*/ 5435 h 543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219" h="5435">
                    <a:moveTo>
                      <a:pt x="1196" y="75"/>
                    </a:moveTo>
                    <a:lnTo>
                      <a:pt x="1488" y="81"/>
                    </a:lnTo>
                    <a:lnTo>
                      <a:pt x="1670" y="154"/>
                    </a:lnTo>
                    <a:lnTo>
                      <a:pt x="1705" y="188"/>
                    </a:lnTo>
                    <a:lnTo>
                      <a:pt x="1806" y="188"/>
                    </a:lnTo>
                    <a:lnTo>
                      <a:pt x="1810" y="184"/>
                    </a:lnTo>
                    <a:lnTo>
                      <a:pt x="1810" y="173"/>
                    </a:lnTo>
                    <a:lnTo>
                      <a:pt x="1914" y="173"/>
                    </a:lnTo>
                    <a:lnTo>
                      <a:pt x="1996" y="238"/>
                    </a:lnTo>
                    <a:lnTo>
                      <a:pt x="2004" y="248"/>
                    </a:lnTo>
                    <a:lnTo>
                      <a:pt x="2338" y="40"/>
                    </a:lnTo>
                    <a:lnTo>
                      <a:pt x="2710" y="40"/>
                    </a:lnTo>
                    <a:lnTo>
                      <a:pt x="2885" y="173"/>
                    </a:lnTo>
                    <a:lnTo>
                      <a:pt x="2900" y="307"/>
                    </a:lnTo>
                    <a:lnTo>
                      <a:pt x="2900" y="324"/>
                    </a:lnTo>
                    <a:lnTo>
                      <a:pt x="2701" y="516"/>
                    </a:lnTo>
                    <a:lnTo>
                      <a:pt x="2693" y="526"/>
                    </a:lnTo>
                    <a:lnTo>
                      <a:pt x="2578" y="426"/>
                    </a:lnTo>
                    <a:lnTo>
                      <a:pt x="2467" y="376"/>
                    </a:lnTo>
                    <a:lnTo>
                      <a:pt x="2463" y="372"/>
                    </a:lnTo>
                    <a:lnTo>
                      <a:pt x="2463" y="359"/>
                    </a:lnTo>
                    <a:lnTo>
                      <a:pt x="2584" y="359"/>
                    </a:lnTo>
                    <a:lnTo>
                      <a:pt x="2687" y="248"/>
                    </a:lnTo>
                    <a:lnTo>
                      <a:pt x="2601" y="173"/>
                    </a:lnTo>
                    <a:lnTo>
                      <a:pt x="2534" y="188"/>
                    </a:lnTo>
                    <a:lnTo>
                      <a:pt x="2534" y="163"/>
                    </a:lnTo>
                    <a:lnTo>
                      <a:pt x="2530" y="157"/>
                    </a:lnTo>
                    <a:lnTo>
                      <a:pt x="2486" y="217"/>
                    </a:lnTo>
                    <a:lnTo>
                      <a:pt x="2426" y="320"/>
                    </a:lnTo>
                    <a:lnTo>
                      <a:pt x="2282" y="324"/>
                    </a:lnTo>
                    <a:lnTo>
                      <a:pt x="2232" y="340"/>
                    </a:lnTo>
                    <a:lnTo>
                      <a:pt x="2232" y="372"/>
                    </a:lnTo>
                    <a:lnTo>
                      <a:pt x="2254" y="372"/>
                    </a:lnTo>
                    <a:lnTo>
                      <a:pt x="2292" y="359"/>
                    </a:lnTo>
                    <a:lnTo>
                      <a:pt x="2305" y="359"/>
                    </a:lnTo>
                    <a:lnTo>
                      <a:pt x="2338" y="426"/>
                    </a:lnTo>
                    <a:lnTo>
                      <a:pt x="2319" y="445"/>
                    </a:lnTo>
                    <a:lnTo>
                      <a:pt x="2292" y="445"/>
                    </a:lnTo>
                    <a:lnTo>
                      <a:pt x="2236" y="413"/>
                    </a:lnTo>
                    <a:lnTo>
                      <a:pt x="2133" y="432"/>
                    </a:lnTo>
                    <a:lnTo>
                      <a:pt x="1914" y="526"/>
                    </a:lnTo>
                    <a:lnTo>
                      <a:pt x="1831" y="618"/>
                    </a:lnTo>
                    <a:lnTo>
                      <a:pt x="1850" y="633"/>
                    </a:lnTo>
                    <a:lnTo>
                      <a:pt x="1854" y="633"/>
                    </a:lnTo>
                    <a:lnTo>
                      <a:pt x="1864" y="699"/>
                    </a:lnTo>
                    <a:lnTo>
                      <a:pt x="2017" y="787"/>
                    </a:lnTo>
                    <a:lnTo>
                      <a:pt x="2039" y="787"/>
                    </a:lnTo>
                    <a:lnTo>
                      <a:pt x="2071" y="825"/>
                    </a:lnTo>
                    <a:lnTo>
                      <a:pt x="2004" y="835"/>
                    </a:lnTo>
                    <a:lnTo>
                      <a:pt x="2004" y="898"/>
                    </a:lnTo>
                    <a:lnTo>
                      <a:pt x="2025" y="906"/>
                    </a:lnTo>
                    <a:lnTo>
                      <a:pt x="2042" y="925"/>
                    </a:lnTo>
                    <a:lnTo>
                      <a:pt x="2108" y="925"/>
                    </a:lnTo>
                    <a:lnTo>
                      <a:pt x="2127" y="796"/>
                    </a:lnTo>
                    <a:lnTo>
                      <a:pt x="2150" y="781"/>
                    </a:lnTo>
                    <a:lnTo>
                      <a:pt x="2227" y="737"/>
                    </a:lnTo>
                    <a:lnTo>
                      <a:pt x="2250" y="716"/>
                    </a:lnTo>
                    <a:lnTo>
                      <a:pt x="2232" y="639"/>
                    </a:lnTo>
                    <a:lnTo>
                      <a:pt x="2325" y="558"/>
                    </a:lnTo>
                    <a:lnTo>
                      <a:pt x="2338" y="545"/>
                    </a:lnTo>
                    <a:lnTo>
                      <a:pt x="2338" y="526"/>
                    </a:lnTo>
                    <a:lnTo>
                      <a:pt x="2478" y="507"/>
                    </a:lnTo>
                    <a:lnTo>
                      <a:pt x="2572" y="526"/>
                    </a:lnTo>
                    <a:lnTo>
                      <a:pt x="2584" y="526"/>
                    </a:lnTo>
                    <a:lnTo>
                      <a:pt x="2538" y="629"/>
                    </a:lnTo>
                    <a:lnTo>
                      <a:pt x="2534" y="633"/>
                    </a:lnTo>
                    <a:lnTo>
                      <a:pt x="2568" y="653"/>
                    </a:lnTo>
                    <a:lnTo>
                      <a:pt x="2611" y="653"/>
                    </a:lnTo>
                    <a:lnTo>
                      <a:pt x="2685" y="620"/>
                    </a:lnTo>
                    <a:lnTo>
                      <a:pt x="2693" y="620"/>
                    </a:lnTo>
                    <a:lnTo>
                      <a:pt x="2743" y="716"/>
                    </a:lnTo>
                    <a:lnTo>
                      <a:pt x="2743" y="787"/>
                    </a:lnTo>
                    <a:lnTo>
                      <a:pt x="2812" y="846"/>
                    </a:lnTo>
                    <a:lnTo>
                      <a:pt x="2762" y="925"/>
                    </a:lnTo>
                    <a:lnTo>
                      <a:pt x="2611" y="1013"/>
                    </a:lnTo>
                    <a:lnTo>
                      <a:pt x="2426" y="1019"/>
                    </a:lnTo>
                    <a:lnTo>
                      <a:pt x="2338" y="1034"/>
                    </a:lnTo>
                    <a:lnTo>
                      <a:pt x="2338" y="1065"/>
                    </a:lnTo>
                    <a:lnTo>
                      <a:pt x="2449" y="1071"/>
                    </a:lnTo>
                    <a:lnTo>
                      <a:pt x="2463" y="1071"/>
                    </a:lnTo>
                    <a:lnTo>
                      <a:pt x="2463" y="1090"/>
                    </a:lnTo>
                    <a:lnTo>
                      <a:pt x="2426" y="1125"/>
                    </a:lnTo>
                    <a:lnTo>
                      <a:pt x="2457" y="1194"/>
                    </a:lnTo>
                    <a:lnTo>
                      <a:pt x="2467" y="1201"/>
                    </a:lnTo>
                    <a:lnTo>
                      <a:pt x="2551" y="1128"/>
                    </a:lnTo>
                    <a:lnTo>
                      <a:pt x="2584" y="1178"/>
                    </a:lnTo>
                    <a:lnTo>
                      <a:pt x="2551" y="1207"/>
                    </a:lnTo>
                    <a:lnTo>
                      <a:pt x="2449" y="1261"/>
                    </a:lnTo>
                    <a:lnTo>
                      <a:pt x="2342" y="1280"/>
                    </a:lnTo>
                    <a:lnTo>
                      <a:pt x="2338" y="1276"/>
                    </a:lnTo>
                    <a:lnTo>
                      <a:pt x="2338" y="1261"/>
                    </a:lnTo>
                    <a:lnTo>
                      <a:pt x="2401" y="1226"/>
                    </a:lnTo>
                    <a:lnTo>
                      <a:pt x="2407" y="1221"/>
                    </a:lnTo>
                    <a:lnTo>
                      <a:pt x="2365" y="1201"/>
                    </a:lnTo>
                    <a:lnTo>
                      <a:pt x="2219" y="1276"/>
                    </a:lnTo>
                    <a:lnTo>
                      <a:pt x="2192" y="1340"/>
                    </a:lnTo>
                    <a:lnTo>
                      <a:pt x="2183" y="1370"/>
                    </a:lnTo>
                    <a:lnTo>
                      <a:pt x="2133" y="1380"/>
                    </a:lnTo>
                    <a:lnTo>
                      <a:pt x="2042" y="1393"/>
                    </a:lnTo>
                    <a:lnTo>
                      <a:pt x="2035" y="1457"/>
                    </a:lnTo>
                    <a:lnTo>
                      <a:pt x="2008" y="1497"/>
                    </a:lnTo>
                    <a:lnTo>
                      <a:pt x="2000" y="1507"/>
                    </a:lnTo>
                    <a:lnTo>
                      <a:pt x="1937" y="1507"/>
                    </a:lnTo>
                    <a:lnTo>
                      <a:pt x="1933" y="1547"/>
                    </a:lnTo>
                    <a:lnTo>
                      <a:pt x="1933" y="1560"/>
                    </a:lnTo>
                    <a:lnTo>
                      <a:pt x="1900" y="1547"/>
                    </a:lnTo>
                    <a:lnTo>
                      <a:pt x="1895" y="1606"/>
                    </a:lnTo>
                    <a:lnTo>
                      <a:pt x="1645" y="1835"/>
                    </a:lnTo>
                    <a:lnTo>
                      <a:pt x="1636" y="1856"/>
                    </a:lnTo>
                    <a:lnTo>
                      <a:pt x="1636" y="1894"/>
                    </a:lnTo>
                    <a:lnTo>
                      <a:pt x="1649" y="1963"/>
                    </a:lnTo>
                    <a:lnTo>
                      <a:pt x="1634" y="2071"/>
                    </a:lnTo>
                    <a:lnTo>
                      <a:pt x="1603" y="2071"/>
                    </a:lnTo>
                    <a:lnTo>
                      <a:pt x="1564" y="1969"/>
                    </a:lnTo>
                    <a:lnTo>
                      <a:pt x="1564" y="1865"/>
                    </a:lnTo>
                    <a:lnTo>
                      <a:pt x="1467" y="1856"/>
                    </a:lnTo>
                    <a:lnTo>
                      <a:pt x="1422" y="1825"/>
                    </a:lnTo>
                    <a:lnTo>
                      <a:pt x="1346" y="1839"/>
                    </a:lnTo>
                    <a:lnTo>
                      <a:pt x="1336" y="1848"/>
                    </a:lnTo>
                    <a:lnTo>
                      <a:pt x="1371" y="1915"/>
                    </a:lnTo>
                    <a:lnTo>
                      <a:pt x="1136" y="1875"/>
                    </a:lnTo>
                    <a:lnTo>
                      <a:pt x="1012" y="1961"/>
                    </a:lnTo>
                    <a:lnTo>
                      <a:pt x="944" y="2184"/>
                    </a:lnTo>
                    <a:lnTo>
                      <a:pt x="931" y="2209"/>
                    </a:lnTo>
                    <a:lnTo>
                      <a:pt x="935" y="2238"/>
                    </a:lnTo>
                    <a:lnTo>
                      <a:pt x="960" y="2301"/>
                    </a:lnTo>
                    <a:lnTo>
                      <a:pt x="977" y="2318"/>
                    </a:lnTo>
                    <a:lnTo>
                      <a:pt x="1031" y="2332"/>
                    </a:lnTo>
                    <a:lnTo>
                      <a:pt x="1136" y="2332"/>
                    </a:lnTo>
                    <a:lnTo>
                      <a:pt x="1192" y="2224"/>
                    </a:lnTo>
                    <a:lnTo>
                      <a:pt x="1317" y="2219"/>
                    </a:lnTo>
                    <a:lnTo>
                      <a:pt x="1332" y="2232"/>
                    </a:lnTo>
                    <a:lnTo>
                      <a:pt x="1319" y="2263"/>
                    </a:lnTo>
                    <a:lnTo>
                      <a:pt x="1332" y="2288"/>
                    </a:lnTo>
                    <a:lnTo>
                      <a:pt x="1332" y="2297"/>
                    </a:lnTo>
                    <a:lnTo>
                      <a:pt x="1277" y="2309"/>
                    </a:lnTo>
                    <a:lnTo>
                      <a:pt x="1271" y="2309"/>
                    </a:lnTo>
                    <a:lnTo>
                      <a:pt x="1261" y="2322"/>
                    </a:lnTo>
                    <a:lnTo>
                      <a:pt x="1248" y="2414"/>
                    </a:lnTo>
                    <a:lnTo>
                      <a:pt x="1242" y="2418"/>
                    </a:lnTo>
                    <a:lnTo>
                      <a:pt x="1332" y="2434"/>
                    </a:lnTo>
                    <a:lnTo>
                      <a:pt x="1421" y="2443"/>
                    </a:lnTo>
                    <a:lnTo>
                      <a:pt x="1371" y="2520"/>
                    </a:lnTo>
                    <a:lnTo>
                      <a:pt x="1421" y="2700"/>
                    </a:lnTo>
                    <a:lnTo>
                      <a:pt x="1470" y="2758"/>
                    </a:lnTo>
                    <a:lnTo>
                      <a:pt x="1476" y="2723"/>
                    </a:lnTo>
                    <a:lnTo>
                      <a:pt x="1476" y="2710"/>
                    </a:lnTo>
                    <a:lnTo>
                      <a:pt x="1624" y="2758"/>
                    </a:lnTo>
                    <a:lnTo>
                      <a:pt x="1628" y="2758"/>
                    </a:lnTo>
                    <a:lnTo>
                      <a:pt x="1634" y="2764"/>
                    </a:lnTo>
                    <a:lnTo>
                      <a:pt x="1705" y="2614"/>
                    </a:lnTo>
                    <a:lnTo>
                      <a:pt x="1854" y="2597"/>
                    </a:lnTo>
                    <a:lnTo>
                      <a:pt x="1868" y="2597"/>
                    </a:lnTo>
                    <a:lnTo>
                      <a:pt x="2000" y="2689"/>
                    </a:lnTo>
                    <a:lnTo>
                      <a:pt x="2211" y="2670"/>
                    </a:lnTo>
                    <a:lnTo>
                      <a:pt x="2227" y="2733"/>
                    </a:lnTo>
                    <a:lnTo>
                      <a:pt x="2227" y="2754"/>
                    </a:lnTo>
                    <a:lnTo>
                      <a:pt x="2282" y="2792"/>
                    </a:lnTo>
                    <a:lnTo>
                      <a:pt x="2376" y="2833"/>
                    </a:lnTo>
                    <a:lnTo>
                      <a:pt x="2584" y="2896"/>
                    </a:lnTo>
                    <a:lnTo>
                      <a:pt x="2637" y="3096"/>
                    </a:lnTo>
                    <a:lnTo>
                      <a:pt x="2678" y="3101"/>
                    </a:lnTo>
                    <a:lnTo>
                      <a:pt x="2687" y="3101"/>
                    </a:lnTo>
                    <a:lnTo>
                      <a:pt x="2687" y="3134"/>
                    </a:lnTo>
                    <a:lnTo>
                      <a:pt x="2697" y="3140"/>
                    </a:lnTo>
                    <a:lnTo>
                      <a:pt x="2804" y="3159"/>
                    </a:lnTo>
                    <a:lnTo>
                      <a:pt x="3219" y="3328"/>
                    </a:lnTo>
                    <a:lnTo>
                      <a:pt x="3219" y="3458"/>
                    </a:lnTo>
                    <a:lnTo>
                      <a:pt x="3148" y="3480"/>
                    </a:lnTo>
                    <a:lnTo>
                      <a:pt x="3096" y="3666"/>
                    </a:lnTo>
                    <a:lnTo>
                      <a:pt x="3096" y="3890"/>
                    </a:lnTo>
                    <a:lnTo>
                      <a:pt x="3012" y="4036"/>
                    </a:lnTo>
                    <a:lnTo>
                      <a:pt x="2937" y="4044"/>
                    </a:lnTo>
                    <a:lnTo>
                      <a:pt x="2816" y="4136"/>
                    </a:lnTo>
                    <a:lnTo>
                      <a:pt x="2812" y="4293"/>
                    </a:lnTo>
                    <a:lnTo>
                      <a:pt x="2762" y="4380"/>
                    </a:lnTo>
                    <a:lnTo>
                      <a:pt x="2757" y="4464"/>
                    </a:lnTo>
                    <a:lnTo>
                      <a:pt x="2693" y="4562"/>
                    </a:lnTo>
                    <a:lnTo>
                      <a:pt x="2593" y="4568"/>
                    </a:lnTo>
                    <a:lnTo>
                      <a:pt x="2590" y="4572"/>
                    </a:lnTo>
                    <a:lnTo>
                      <a:pt x="2637" y="4641"/>
                    </a:lnTo>
                    <a:lnTo>
                      <a:pt x="2478" y="4825"/>
                    </a:lnTo>
                    <a:lnTo>
                      <a:pt x="2463" y="4852"/>
                    </a:lnTo>
                    <a:lnTo>
                      <a:pt x="2463" y="5051"/>
                    </a:lnTo>
                    <a:lnTo>
                      <a:pt x="2534" y="5061"/>
                    </a:lnTo>
                    <a:lnTo>
                      <a:pt x="2551" y="5130"/>
                    </a:lnTo>
                    <a:lnTo>
                      <a:pt x="2534" y="5149"/>
                    </a:lnTo>
                    <a:lnTo>
                      <a:pt x="2584" y="5263"/>
                    </a:lnTo>
                    <a:lnTo>
                      <a:pt x="2697" y="5362"/>
                    </a:lnTo>
                    <a:lnTo>
                      <a:pt x="2762" y="5393"/>
                    </a:lnTo>
                    <a:lnTo>
                      <a:pt x="2693" y="5435"/>
                    </a:lnTo>
                    <a:lnTo>
                      <a:pt x="2463" y="5393"/>
                    </a:lnTo>
                    <a:lnTo>
                      <a:pt x="2305" y="5199"/>
                    </a:lnTo>
                    <a:lnTo>
                      <a:pt x="2213" y="5055"/>
                    </a:lnTo>
                    <a:lnTo>
                      <a:pt x="2213" y="4942"/>
                    </a:lnTo>
                    <a:lnTo>
                      <a:pt x="2127" y="4748"/>
                    </a:lnTo>
                    <a:lnTo>
                      <a:pt x="2004" y="4000"/>
                    </a:lnTo>
                    <a:lnTo>
                      <a:pt x="1914" y="3890"/>
                    </a:lnTo>
                    <a:lnTo>
                      <a:pt x="1778" y="3758"/>
                    </a:lnTo>
                    <a:lnTo>
                      <a:pt x="1476" y="3364"/>
                    </a:lnTo>
                    <a:lnTo>
                      <a:pt x="1541" y="3272"/>
                    </a:lnTo>
                    <a:lnTo>
                      <a:pt x="1528" y="3263"/>
                    </a:lnTo>
                    <a:lnTo>
                      <a:pt x="1478" y="3253"/>
                    </a:lnTo>
                    <a:lnTo>
                      <a:pt x="1478" y="3242"/>
                    </a:lnTo>
                    <a:lnTo>
                      <a:pt x="1653" y="2969"/>
                    </a:lnTo>
                    <a:lnTo>
                      <a:pt x="1603" y="2796"/>
                    </a:lnTo>
                    <a:lnTo>
                      <a:pt x="1603" y="2792"/>
                    </a:lnTo>
                    <a:lnTo>
                      <a:pt x="1593" y="2783"/>
                    </a:lnTo>
                    <a:lnTo>
                      <a:pt x="1526" y="2787"/>
                    </a:lnTo>
                    <a:lnTo>
                      <a:pt x="1488" y="2802"/>
                    </a:lnTo>
                    <a:lnTo>
                      <a:pt x="1463" y="2796"/>
                    </a:lnTo>
                    <a:lnTo>
                      <a:pt x="1323" y="2720"/>
                    </a:lnTo>
                    <a:lnTo>
                      <a:pt x="1021" y="2474"/>
                    </a:lnTo>
                    <a:lnTo>
                      <a:pt x="918" y="2437"/>
                    </a:lnTo>
                    <a:lnTo>
                      <a:pt x="735" y="2332"/>
                    </a:lnTo>
                    <a:lnTo>
                      <a:pt x="670" y="2245"/>
                    </a:lnTo>
                    <a:lnTo>
                      <a:pt x="666" y="2242"/>
                    </a:lnTo>
                    <a:lnTo>
                      <a:pt x="666" y="2232"/>
                    </a:lnTo>
                    <a:lnTo>
                      <a:pt x="670" y="2232"/>
                    </a:lnTo>
                    <a:lnTo>
                      <a:pt x="680" y="2224"/>
                    </a:lnTo>
                    <a:lnTo>
                      <a:pt x="635" y="2046"/>
                    </a:lnTo>
                    <a:lnTo>
                      <a:pt x="607" y="1958"/>
                    </a:lnTo>
                    <a:lnTo>
                      <a:pt x="566" y="1850"/>
                    </a:lnTo>
                    <a:lnTo>
                      <a:pt x="545" y="1775"/>
                    </a:lnTo>
                    <a:lnTo>
                      <a:pt x="536" y="1766"/>
                    </a:lnTo>
                    <a:lnTo>
                      <a:pt x="493" y="1766"/>
                    </a:lnTo>
                    <a:lnTo>
                      <a:pt x="493" y="1781"/>
                    </a:lnTo>
                    <a:lnTo>
                      <a:pt x="539" y="1856"/>
                    </a:lnTo>
                    <a:lnTo>
                      <a:pt x="545" y="2055"/>
                    </a:lnTo>
                    <a:lnTo>
                      <a:pt x="559" y="2115"/>
                    </a:lnTo>
                    <a:lnTo>
                      <a:pt x="559" y="2125"/>
                    </a:lnTo>
                    <a:lnTo>
                      <a:pt x="539" y="2125"/>
                    </a:lnTo>
                    <a:lnTo>
                      <a:pt x="476" y="1988"/>
                    </a:lnTo>
                    <a:lnTo>
                      <a:pt x="434" y="1919"/>
                    </a:lnTo>
                    <a:lnTo>
                      <a:pt x="455" y="1894"/>
                    </a:lnTo>
                    <a:lnTo>
                      <a:pt x="468" y="1879"/>
                    </a:lnTo>
                    <a:lnTo>
                      <a:pt x="451" y="1829"/>
                    </a:lnTo>
                    <a:lnTo>
                      <a:pt x="451" y="1645"/>
                    </a:lnTo>
                    <a:lnTo>
                      <a:pt x="401" y="1581"/>
                    </a:lnTo>
                    <a:lnTo>
                      <a:pt x="434" y="1315"/>
                    </a:lnTo>
                    <a:lnTo>
                      <a:pt x="553" y="1173"/>
                    </a:lnTo>
                    <a:lnTo>
                      <a:pt x="645" y="1071"/>
                    </a:lnTo>
                    <a:lnTo>
                      <a:pt x="645" y="998"/>
                    </a:lnTo>
                    <a:lnTo>
                      <a:pt x="662" y="998"/>
                    </a:lnTo>
                    <a:lnTo>
                      <a:pt x="680" y="1013"/>
                    </a:lnTo>
                    <a:lnTo>
                      <a:pt x="726" y="1013"/>
                    </a:lnTo>
                    <a:lnTo>
                      <a:pt x="726" y="992"/>
                    </a:lnTo>
                    <a:lnTo>
                      <a:pt x="666" y="850"/>
                    </a:lnTo>
                    <a:lnTo>
                      <a:pt x="718" y="889"/>
                    </a:lnTo>
                    <a:lnTo>
                      <a:pt x="731" y="900"/>
                    </a:lnTo>
                    <a:lnTo>
                      <a:pt x="751" y="549"/>
                    </a:lnTo>
                    <a:lnTo>
                      <a:pt x="680" y="545"/>
                    </a:lnTo>
                    <a:lnTo>
                      <a:pt x="680" y="472"/>
                    </a:lnTo>
                    <a:lnTo>
                      <a:pt x="576" y="432"/>
                    </a:lnTo>
                    <a:lnTo>
                      <a:pt x="447" y="451"/>
                    </a:lnTo>
                    <a:lnTo>
                      <a:pt x="434" y="451"/>
                    </a:lnTo>
                    <a:lnTo>
                      <a:pt x="447" y="426"/>
                    </a:lnTo>
                    <a:lnTo>
                      <a:pt x="447" y="422"/>
                    </a:lnTo>
                    <a:lnTo>
                      <a:pt x="420" y="422"/>
                    </a:lnTo>
                    <a:lnTo>
                      <a:pt x="65" y="545"/>
                    </a:lnTo>
                    <a:lnTo>
                      <a:pt x="0" y="545"/>
                    </a:lnTo>
                    <a:lnTo>
                      <a:pt x="234" y="436"/>
                    </a:lnTo>
                    <a:lnTo>
                      <a:pt x="290" y="344"/>
                    </a:lnTo>
                    <a:lnTo>
                      <a:pt x="290" y="340"/>
                    </a:lnTo>
                    <a:lnTo>
                      <a:pt x="209" y="320"/>
                    </a:lnTo>
                    <a:lnTo>
                      <a:pt x="294" y="226"/>
                    </a:lnTo>
                    <a:lnTo>
                      <a:pt x="388" y="242"/>
                    </a:lnTo>
                    <a:lnTo>
                      <a:pt x="409" y="242"/>
                    </a:lnTo>
                    <a:lnTo>
                      <a:pt x="430" y="228"/>
                    </a:lnTo>
                    <a:lnTo>
                      <a:pt x="409" y="211"/>
                    </a:lnTo>
                    <a:lnTo>
                      <a:pt x="369" y="194"/>
                    </a:lnTo>
                    <a:lnTo>
                      <a:pt x="369" y="175"/>
                    </a:lnTo>
                    <a:lnTo>
                      <a:pt x="395" y="138"/>
                    </a:lnTo>
                    <a:lnTo>
                      <a:pt x="405" y="129"/>
                    </a:lnTo>
                    <a:lnTo>
                      <a:pt x="553" y="134"/>
                    </a:lnTo>
                    <a:lnTo>
                      <a:pt x="562" y="125"/>
                    </a:lnTo>
                    <a:lnTo>
                      <a:pt x="576" y="59"/>
                    </a:lnTo>
                    <a:lnTo>
                      <a:pt x="708" y="25"/>
                    </a:lnTo>
                    <a:lnTo>
                      <a:pt x="787" y="0"/>
                    </a:lnTo>
                    <a:lnTo>
                      <a:pt x="998" y="2"/>
                    </a:lnTo>
                    <a:lnTo>
                      <a:pt x="1196" y="75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Freeform 177"/>
              <p:cNvSpPr>
                <a:spLocks/>
              </p:cNvSpPr>
              <p:nvPr/>
            </p:nvSpPr>
            <p:spPr bwMode="gray">
              <a:xfrm>
                <a:off x="2491" y="1076"/>
                <a:ext cx="2739" cy="2340"/>
              </a:xfrm>
              <a:custGeom>
                <a:avLst/>
                <a:gdLst>
                  <a:gd name="T0" fmla="*/ 956 w 5476"/>
                  <a:gd name="T1" fmla="*/ 43 h 4679"/>
                  <a:gd name="T2" fmla="*/ 1366 w 5476"/>
                  <a:gd name="T3" fmla="*/ 29 h 4679"/>
                  <a:gd name="T4" fmla="*/ 1321 w 5476"/>
                  <a:gd name="T5" fmla="*/ 66 h 4679"/>
                  <a:gd name="T6" fmla="*/ 1308 w 5476"/>
                  <a:gd name="T7" fmla="*/ 103 h 4679"/>
                  <a:gd name="T8" fmla="*/ 1336 w 5476"/>
                  <a:gd name="T9" fmla="*/ 166 h 4679"/>
                  <a:gd name="T10" fmla="*/ 1242 w 5476"/>
                  <a:gd name="T11" fmla="*/ 100 h 4679"/>
                  <a:gd name="T12" fmla="*/ 1205 w 5476"/>
                  <a:gd name="T13" fmla="*/ 141 h 4679"/>
                  <a:gd name="T14" fmla="*/ 1223 w 5476"/>
                  <a:gd name="T15" fmla="*/ 212 h 4679"/>
                  <a:gd name="T16" fmla="*/ 1242 w 5476"/>
                  <a:gd name="T17" fmla="*/ 234 h 4679"/>
                  <a:gd name="T18" fmla="*/ 1216 w 5476"/>
                  <a:gd name="T19" fmla="*/ 325 h 4679"/>
                  <a:gd name="T20" fmla="*/ 1217 w 5476"/>
                  <a:gd name="T21" fmla="*/ 383 h 4679"/>
                  <a:gd name="T22" fmla="*/ 1163 w 5476"/>
                  <a:gd name="T23" fmla="*/ 354 h 4679"/>
                  <a:gd name="T24" fmla="*/ 1177 w 5476"/>
                  <a:gd name="T25" fmla="*/ 399 h 4679"/>
                  <a:gd name="T26" fmla="*/ 1215 w 5476"/>
                  <a:gd name="T27" fmla="*/ 464 h 4679"/>
                  <a:gd name="T28" fmla="*/ 1150 w 5476"/>
                  <a:gd name="T29" fmla="*/ 590 h 4679"/>
                  <a:gd name="T30" fmla="*/ 1114 w 5476"/>
                  <a:gd name="T31" fmla="*/ 591 h 4679"/>
                  <a:gd name="T32" fmla="*/ 1088 w 5476"/>
                  <a:gd name="T33" fmla="*/ 658 h 4679"/>
                  <a:gd name="T34" fmla="*/ 1121 w 5476"/>
                  <a:gd name="T35" fmla="*/ 767 h 4679"/>
                  <a:gd name="T36" fmla="*/ 1046 w 5476"/>
                  <a:gd name="T37" fmla="*/ 646 h 4679"/>
                  <a:gd name="T38" fmla="*/ 926 w 5476"/>
                  <a:gd name="T39" fmla="*/ 595 h 4679"/>
                  <a:gd name="T40" fmla="*/ 848 w 5476"/>
                  <a:gd name="T41" fmla="*/ 683 h 4679"/>
                  <a:gd name="T42" fmla="*/ 743 w 5476"/>
                  <a:gd name="T43" fmla="*/ 546 h 4679"/>
                  <a:gd name="T44" fmla="*/ 609 w 5476"/>
                  <a:gd name="T45" fmla="*/ 546 h 4679"/>
                  <a:gd name="T46" fmla="*/ 679 w 5476"/>
                  <a:gd name="T47" fmla="*/ 600 h 4679"/>
                  <a:gd name="T48" fmla="*/ 480 w 5476"/>
                  <a:gd name="T49" fmla="*/ 562 h 4679"/>
                  <a:gd name="T50" fmla="*/ 482 w 5476"/>
                  <a:gd name="T51" fmla="*/ 616 h 4679"/>
                  <a:gd name="T52" fmla="*/ 601 w 5476"/>
                  <a:gd name="T53" fmla="*/ 734 h 4679"/>
                  <a:gd name="T54" fmla="*/ 535 w 5476"/>
                  <a:gd name="T55" fmla="*/ 964 h 4679"/>
                  <a:gd name="T56" fmla="*/ 381 w 5476"/>
                  <a:gd name="T57" fmla="*/ 1170 h 4679"/>
                  <a:gd name="T58" fmla="*/ 282 w 5476"/>
                  <a:gd name="T59" fmla="*/ 926 h 4679"/>
                  <a:gd name="T60" fmla="*/ 176 w 5476"/>
                  <a:gd name="T61" fmla="*/ 752 h 4679"/>
                  <a:gd name="T62" fmla="*/ 5 w 5476"/>
                  <a:gd name="T63" fmla="*/ 652 h 4679"/>
                  <a:gd name="T64" fmla="*/ 76 w 5476"/>
                  <a:gd name="T65" fmla="*/ 482 h 4679"/>
                  <a:gd name="T66" fmla="*/ 245 w 5476"/>
                  <a:gd name="T67" fmla="*/ 451 h 4679"/>
                  <a:gd name="T68" fmla="*/ 332 w 5476"/>
                  <a:gd name="T69" fmla="*/ 486 h 4679"/>
                  <a:gd name="T70" fmla="*/ 407 w 5476"/>
                  <a:gd name="T71" fmla="*/ 513 h 4679"/>
                  <a:gd name="T72" fmla="*/ 426 w 5476"/>
                  <a:gd name="T73" fmla="*/ 451 h 4679"/>
                  <a:gd name="T74" fmla="*/ 447 w 5476"/>
                  <a:gd name="T75" fmla="*/ 381 h 4679"/>
                  <a:gd name="T76" fmla="*/ 456 w 5476"/>
                  <a:gd name="T77" fmla="*/ 359 h 4679"/>
                  <a:gd name="T78" fmla="*/ 379 w 5476"/>
                  <a:gd name="T79" fmla="*/ 379 h 4679"/>
                  <a:gd name="T80" fmla="*/ 350 w 5476"/>
                  <a:gd name="T81" fmla="*/ 446 h 4679"/>
                  <a:gd name="T82" fmla="*/ 259 w 5476"/>
                  <a:gd name="T83" fmla="*/ 379 h 4679"/>
                  <a:gd name="T84" fmla="*/ 251 w 5476"/>
                  <a:gd name="T85" fmla="*/ 399 h 4679"/>
                  <a:gd name="T86" fmla="*/ 125 w 5476"/>
                  <a:gd name="T87" fmla="*/ 451 h 4679"/>
                  <a:gd name="T88" fmla="*/ 136 w 5476"/>
                  <a:gd name="T89" fmla="*/ 381 h 4679"/>
                  <a:gd name="T90" fmla="*/ 225 w 5476"/>
                  <a:gd name="T91" fmla="*/ 264 h 4679"/>
                  <a:gd name="T92" fmla="*/ 287 w 5476"/>
                  <a:gd name="T93" fmla="*/ 276 h 4679"/>
                  <a:gd name="T94" fmla="*/ 351 w 5476"/>
                  <a:gd name="T95" fmla="*/ 214 h 4679"/>
                  <a:gd name="T96" fmla="*/ 331 w 5476"/>
                  <a:gd name="T97" fmla="*/ 165 h 4679"/>
                  <a:gd name="T98" fmla="*/ 279 w 5476"/>
                  <a:gd name="T99" fmla="*/ 241 h 4679"/>
                  <a:gd name="T100" fmla="*/ 198 w 5476"/>
                  <a:gd name="T101" fmla="*/ 217 h 4679"/>
                  <a:gd name="T102" fmla="*/ 357 w 5476"/>
                  <a:gd name="T103" fmla="*/ 98 h 4679"/>
                  <a:gd name="T104" fmla="*/ 400 w 5476"/>
                  <a:gd name="T105" fmla="*/ 145 h 4679"/>
                  <a:gd name="T106" fmla="*/ 531 w 5476"/>
                  <a:gd name="T107" fmla="*/ 112 h 4679"/>
                  <a:gd name="T108" fmla="*/ 592 w 5476"/>
                  <a:gd name="T109" fmla="*/ 67 h 4679"/>
                  <a:gd name="T110" fmla="*/ 654 w 5476"/>
                  <a:gd name="T111" fmla="*/ 105 h 4679"/>
                  <a:gd name="T112" fmla="*/ 654 w 5476"/>
                  <a:gd name="T113" fmla="*/ 67 h 4679"/>
                  <a:gd name="T114" fmla="*/ 767 w 5476"/>
                  <a:gd name="T115" fmla="*/ 5 h 467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476"/>
                  <a:gd name="T175" fmla="*/ 0 h 4679"/>
                  <a:gd name="T176" fmla="*/ 5476 w 5476"/>
                  <a:gd name="T177" fmla="*/ 4679 h 467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476" h="4679">
                    <a:moveTo>
                      <a:pt x="3288" y="40"/>
                    </a:moveTo>
                    <a:lnTo>
                      <a:pt x="3301" y="99"/>
                    </a:lnTo>
                    <a:lnTo>
                      <a:pt x="3301" y="103"/>
                    </a:lnTo>
                    <a:lnTo>
                      <a:pt x="3307" y="113"/>
                    </a:lnTo>
                    <a:lnTo>
                      <a:pt x="3666" y="109"/>
                    </a:lnTo>
                    <a:lnTo>
                      <a:pt x="3743" y="94"/>
                    </a:lnTo>
                    <a:lnTo>
                      <a:pt x="3821" y="172"/>
                    </a:lnTo>
                    <a:lnTo>
                      <a:pt x="4046" y="113"/>
                    </a:lnTo>
                    <a:lnTo>
                      <a:pt x="4063" y="94"/>
                    </a:lnTo>
                    <a:lnTo>
                      <a:pt x="4171" y="80"/>
                    </a:lnTo>
                    <a:lnTo>
                      <a:pt x="4286" y="80"/>
                    </a:lnTo>
                    <a:lnTo>
                      <a:pt x="4823" y="113"/>
                    </a:lnTo>
                    <a:lnTo>
                      <a:pt x="4973" y="76"/>
                    </a:lnTo>
                    <a:lnTo>
                      <a:pt x="5461" y="113"/>
                    </a:lnTo>
                    <a:lnTo>
                      <a:pt x="5476" y="174"/>
                    </a:lnTo>
                    <a:lnTo>
                      <a:pt x="5476" y="190"/>
                    </a:lnTo>
                    <a:lnTo>
                      <a:pt x="5392" y="190"/>
                    </a:lnTo>
                    <a:lnTo>
                      <a:pt x="5374" y="172"/>
                    </a:lnTo>
                    <a:lnTo>
                      <a:pt x="5286" y="190"/>
                    </a:lnTo>
                    <a:lnTo>
                      <a:pt x="5280" y="253"/>
                    </a:lnTo>
                    <a:lnTo>
                      <a:pt x="5280" y="262"/>
                    </a:lnTo>
                    <a:lnTo>
                      <a:pt x="5359" y="266"/>
                    </a:lnTo>
                    <a:lnTo>
                      <a:pt x="5369" y="295"/>
                    </a:lnTo>
                    <a:lnTo>
                      <a:pt x="5336" y="378"/>
                    </a:lnTo>
                    <a:lnTo>
                      <a:pt x="5353" y="408"/>
                    </a:lnTo>
                    <a:lnTo>
                      <a:pt x="5294" y="452"/>
                    </a:lnTo>
                    <a:lnTo>
                      <a:pt x="5267" y="468"/>
                    </a:lnTo>
                    <a:lnTo>
                      <a:pt x="5230" y="412"/>
                    </a:lnTo>
                    <a:lnTo>
                      <a:pt x="5182" y="451"/>
                    </a:lnTo>
                    <a:lnTo>
                      <a:pt x="5234" y="472"/>
                    </a:lnTo>
                    <a:lnTo>
                      <a:pt x="5263" y="504"/>
                    </a:lnTo>
                    <a:lnTo>
                      <a:pt x="5263" y="558"/>
                    </a:lnTo>
                    <a:lnTo>
                      <a:pt x="5273" y="566"/>
                    </a:lnTo>
                    <a:lnTo>
                      <a:pt x="5332" y="579"/>
                    </a:lnTo>
                    <a:lnTo>
                      <a:pt x="5340" y="662"/>
                    </a:lnTo>
                    <a:lnTo>
                      <a:pt x="5369" y="677"/>
                    </a:lnTo>
                    <a:lnTo>
                      <a:pt x="5369" y="771"/>
                    </a:lnTo>
                    <a:lnTo>
                      <a:pt x="5259" y="748"/>
                    </a:lnTo>
                    <a:lnTo>
                      <a:pt x="5092" y="604"/>
                    </a:lnTo>
                    <a:lnTo>
                      <a:pt x="5140" y="452"/>
                    </a:lnTo>
                    <a:lnTo>
                      <a:pt x="5075" y="397"/>
                    </a:lnTo>
                    <a:lnTo>
                      <a:pt x="4964" y="397"/>
                    </a:lnTo>
                    <a:lnTo>
                      <a:pt x="4935" y="412"/>
                    </a:lnTo>
                    <a:lnTo>
                      <a:pt x="4931" y="504"/>
                    </a:lnTo>
                    <a:lnTo>
                      <a:pt x="4950" y="506"/>
                    </a:lnTo>
                    <a:lnTo>
                      <a:pt x="4964" y="506"/>
                    </a:lnTo>
                    <a:lnTo>
                      <a:pt x="4964" y="545"/>
                    </a:lnTo>
                    <a:lnTo>
                      <a:pt x="4839" y="545"/>
                    </a:lnTo>
                    <a:lnTo>
                      <a:pt x="4816" y="564"/>
                    </a:lnTo>
                    <a:lnTo>
                      <a:pt x="4704" y="564"/>
                    </a:lnTo>
                    <a:lnTo>
                      <a:pt x="4695" y="662"/>
                    </a:lnTo>
                    <a:lnTo>
                      <a:pt x="4635" y="742"/>
                    </a:lnTo>
                    <a:lnTo>
                      <a:pt x="4632" y="748"/>
                    </a:lnTo>
                    <a:lnTo>
                      <a:pt x="4789" y="752"/>
                    </a:lnTo>
                    <a:lnTo>
                      <a:pt x="4862" y="846"/>
                    </a:lnTo>
                    <a:lnTo>
                      <a:pt x="4891" y="846"/>
                    </a:lnTo>
                    <a:lnTo>
                      <a:pt x="4895" y="752"/>
                    </a:lnTo>
                    <a:lnTo>
                      <a:pt x="4964" y="877"/>
                    </a:lnTo>
                    <a:lnTo>
                      <a:pt x="5131" y="1021"/>
                    </a:lnTo>
                    <a:lnTo>
                      <a:pt x="5136" y="1030"/>
                    </a:lnTo>
                    <a:lnTo>
                      <a:pt x="5140" y="1030"/>
                    </a:lnTo>
                    <a:lnTo>
                      <a:pt x="5092" y="1053"/>
                    </a:lnTo>
                    <a:lnTo>
                      <a:pt x="4964" y="936"/>
                    </a:lnTo>
                    <a:lnTo>
                      <a:pt x="4935" y="871"/>
                    </a:lnTo>
                    <a:lnTo>
                      <a:pt x="4935" y="963"/>
                    </a:lnTo>
                    <a:lnTo>
                      <a:pt x="4967" y="1017"/>
                    </a:lnTo>
                    <a:lnTo>
                      <a:pt x="4977" y="1080"/>
                    </a:lnTo>
                    <a:lnTo>
                      <a:pt x="5002" y="1222"/>
                    </a:lnTo>
                    <a:lnTo>
                      <a:pt x="4946" y="1297"/>
                    </a:lnTo>
                    <a:lnTo>
                      <a:pt x="4862" y="1297"/>
                    </a:lnTo>
                    <a:lnTo>
                      <a:pt x="4848" y="1351"/>
                    </a:lnTo>
                    <a:lnTo>
                      <a:pt x="4845" y="1402"/>
                    </a:lnTo>
                    <a:lnTo>
                      <a:pt x="4839" y="1404"/>
                    </a:lnTo>
                    <a:lnTo>
                      <a:pt x="5002" y="1575"/>
                    </a:lnTo>
                    <a:lnTo>
                      <a:pt x="4935" y="1635"/>
                    </a:lnTo>
                    <a:lnTo>
                      <a:pt x="4891" y="1589"/>
                    </a:lnTo>
                    <a:lnTo>
                      <a:pt x="4866" y="1531"/>
                    </a:lnTo>
                    <a:lnTo>
                      <a:pt x="4852" y="1516"/>
                    </a:lnTo>
                    <a:lnTo>
                      <a:pt x="4793" y="1504"/>
                    </a:lnTo>
                    <a:lnTo>
                      <a:pt x="4754" y="1449"/>
                    </a:lnTo>
                    <a:lnTo>
                      <a:pt x="4704" y="1481"/>
                    </a:lnTo>
                    <a:lnTo>
                      <a:pt x="4681" y="1449"/>
                    </a:lnTo>
                    <a:lnTo>
                      <a:pt x="4681" y="1433"/>
                    </a:lnTo>
                    <a:lnTo>
                      <a:pt x="4649" y="1414"/>
                    </a:lnTo>
                    <a:lnTo>
                      <a:pt x="4632" y="1410"/>
                    </a:lnTo>
                    <a:lnTo>
                      <a:pt x="4593" y="1481"/>
                    </a:lnTo>
                    <a:lnTo>
                      <a:pt x="4593" y="1516"/>
                    </a:lnTo>
                    <a:lnTo>
                      <a:pt x="4639" y="1535"/>
                    </a:lnTo>
                    <a:lnTo>
                      <a:pt x="4751" y="1539"/>
                    </a:lnTo>
                    <a:lnTo>
                      <a:pt x="4751" y="1594"/>
                    </a:lnTo>
                    <a:lnTo>
                      <a:pt x="4704" y="1594"/>
                    </a:lnTo>
                    <a:lnTo>
                      <a:pt x="4701" y="1658"/>
                    </a:lnTo>
                    <a:lnTo>
                      <a:pt x="4701" y="1667"/>
                    </a:lnTo>
                    <a:lnTo>
                      <a:pt x="4760" y="1677"/>
                    </a:lnTo>
                    <a:lnTo>
                      <a:pt x="4852" y="1794"/>
                    </a:lnTo>
                    <a:lnTo>
                      <a:pt x="4858" y="1796"/>
                    </a:lnTo>
                    <a:lnTo>
                      <a:pt x="4810" y="1806"/>
                    </a:lnTo>
                    <a:lnTo>
                      <a:pt x="4858" y="1855"/>
                    </a:lnTo>
                    <a:lnTo>
                      <a:pt x="4806" y="2139"/>
                    </a:lnTo>
                    <a:lnTo>
                      <a:pt x="4632" y="2235"/>
                    </a:lnTo>
                    <a:lnTo>
                      <a:pt x="4597" y="2203"/>
                    </a:lnTo>
                    <a:lnTo>
                      <a:pt x="4593" y="2197"/>
                    </a:lnTo>
                    <a:lnTo>
                      <a:pt x="4576" y="2230"/>
                    </a:lnTo>
                    <a:lnTo>
                      <a:pt x="4626" y="2295"/>
                    </a:lnTo>
                    <a:lnTo>
                      <a:pt x="4597" y="2360"/>
                    </a:lnTo>
                    <a:lnTo>
                      <a:pt x="4580" y="2360"/>
                    </a:lnTo>
                    <a:lnTo>
                      <a:pt x="4561" y="2349"/>
                    </a:lnTo>
                    <a:lnTo>
                      <a:pt x="4576" y="2251"/>
                    </a:lnTo>
                    <a:lnTo>
                      <a:pt x="4561" y="2235"/>
                    </a:lnTo>
                    <a:lnTo>
                      <a:pt x="4474" y="2235"/>
                    </a:lnTo>
                    <a:lnTo>
                      <a:pt x="4465" y="2247"/>
                    </a:lnTo>
                    <a:lnTo>
                      <a:pt x="4453" y="2364"/>
                    </a:lnTo>
                    <a:lnTo>
                      <a:pt x="4593" y="2537"/>
                    </a:lnTo>
                    <a:lnTo>
                      <a:pt x="4593" y="2667"/>
                    </a:lnTo>
                    <a:lnTo>
                      <a:pt x="4488" y="2744"/>
                    </a:lnTo>
                    <a:lnTo>
                      <a:pt x="4401" y="2667"/>
                    </a:lnTo>
                    <a:lnTo>
                      <a:pt x="4388" y="2635"/>
                    </a:lnTo>
                    <a:lnTo>
                      <a:pt x="4361" y="2631"/>
                    </a:lnTo>
                    <a:lnTo>
                      <a:pt x="4349" y="2631"/>
                    </a:lnTo>
                    <a:lnTo>
                      <a:pt x="4280" y="2542"/>
                    </a:lnTo>
                    <a:lnTo>
                      <a:pt x="4280" y="2625"/>
                    </a:lnTo>
                    <a:lnTo>
                      <a:pt x="4294" y="2761"/>
                    </a:lnTo>
                    <a:lnTo>
                      <a:pt x="4294" y="2798"/>
                    </a:lnTo>
                    <a:lnTo>
                      <a:pt x="4415" y="2919"/>
                    </a:lnTo>
                    <a:lnTo>
                      <a:pt x="4465" y="2947"/>
                    </a:lnTo>
                    <a:lnTo>
                      <a:pt x="4482" y="3065"/>
                    </a:lnTo>
                    <a:lnTo>
                      <a:pt x="4488" y="3080"/>
                    </a:lnTo>
                    <a:lnTo>
                      <a:pt x="4465" y="3084"/>
                    </a:lnTo>
                    <a:lnTo>
                      <a:pt x="4453" y="3084"/>
                    </a:lnTo>
                    <a:lnTo>
                      <a:pt x="4346" y="2898"/>
                    </a:lnTo>
                    <a:lnTo>
                      <a:pt x="4276" y="2798"/>
                    </a:lnTo>
                    <a:lnTo>
                      <a:pt x="4192" y="2744"/>
                    </a:lnTo>
                    <a:lnTo>
                      <a:pt x="4182" y="2581"/>
                    </a:lnTo>
                    <a:lnTo>
                      <a:pt x="4171" y="2533"/>
                    </a:lnTo>
                    <a:lnTo>
                      <a:pt x="4171" y="2483"/>
                    </a:lnTo>
                    <a:lnTo>
                      <a:pt x="4063" y="2477"/>
                    </a:lnTo>
                    <a:lnTo>
                      <a:pt x="3962" y="2299"/>
                    </a:lnTo>
                    <a:lnTo>
                      <a:pt x="3893" y="2257"/>
                    </a:lnTo>
                    <a:lnTo>
                      <a:pt x="3846" y="2280"/>
                    </a:lnTo>
                    <a:lnTo>
                      <a:pt x="3701" y="2379"/>
                    </a:lnTo>
                    <a:lnTo>
                      <a:pt x="3566" y="2537"/>
                    </a:lnTo>
                    <a:lnTo>
                      <a:pt x="3487" y="2828"/>
                    </a:lnTo>
                    <a:lnTo>
                      <a:pt x="3464" y="2884"/>
                    </a:lnTo>
                    <a:lnTo>
                      <a:pt x="3464" y="2888"/>
                    </a:lnTo>
                    <a:lnTo>
                      <a:pt x="3418" y="2834"/>
                    </a:lnTo>
                    <a:lnTo>
                      <a:pt x="3393" y="2794"/>
                    </a:lnTo>
                    <a:lnTo>
                      <a:pt x="3390" y="2731"/>
                    </a:lnTo>
                    <a:lnTo>
                      <a:pt x="3288" y="2537"/>
                    </a:lnTo>
                    <a:lnTo>
                      <a:pt x="3284" y="2433"/>
                    </a:lnTo>
                    <a:lnTo>
                      <a:pt x="3219" y="2333"/>
                    </a:lnTo>
                    <a:lnTo>
                      <a:pt x="3201" y="2333"/>
                    </a:lnTo>
                    <a:lnTo>
                      <a:pt x="3173" y="2349"/>
                    </a:lnTo>
                    <a:lnTo>
                      <a:pt x="3159" y="2349"/>
                    </a:lnTo>
                    <a:lnTo>
                      <a:pt x="2971" y="2182"/>
                    </a:lnTo>
                    <a:lnTo>
                      <a:pt x="2804" y="2197"/>
                    </a:lnTo>
                    <a:lnTo>
                      <a:pt x="2595" y="2139"/>
                    </a:lnTo>
                    <a:lnTo>
                      <a:pt x="2507" y="2157"/>
                    </a:lnTo>
                    <a:lnTo>
                      <a:pt x="2334" y="1992"/>
                    </a:lnTo>
                    <a:lnTo>
                      <a:pt x="2261" y="2049"/>
                    </a:lnTo>
                    <a:lnTo>
                      <a:pt x="2299" y="2143"/>
                    </a:lnTo>
                    <a:lnTo>
                      <a:pt x="2434" y="2182"/>
                    </a:lnTo>
                    <a:lnTo>
                      <a:pt x="2434" y="2230"/>
                    </a:lnTo>
                    <a:lnTo>
                      <a:pt x="2466" y="2247"/>
                    </a:lnTo>
                    <a:lnTo>
                      <a:pt x="2503" y="2247"/>
                    </a:lnTo>
                    <a:lnTo>
                      <a:pt x="2595" y="2182"/>
                    </a:lnTo>
                    <a:lnTo>
                      <a:pt x="2616" y="2239"/>
                    </a:lnTo>
                    <a:lnTo>
                      <a:pt x="2716" y="2289"/>
                    </a:lnTo>
                    <a:lnTo>
                      <a:pt x="2716" y="2399"/>
                    </a:lnTo>
                    <a:lnTo>
                      <a:pt x="2685" y="2443"/>
                    </a:lnTo>
                    <a:lnTo>
                      <a:pt x="2685" y="2462"/>
                    </a:lnTo>
                    <a:lnTo>
                      <a:pt x="2299" y="2702"/>
                    </a:lnTo>
                    <a:lnTo>
                      <a:pt x="2228" y="2702"/>
                    </a:lnTo>
                    <a:lnTo>
                      <a:pt x="2186" y="2600"/>
                    </a:lnTo>
                    <a:lnTo>
                      <a:pt x="1985" y="2316"/>
                    </a:lnTo>
                    <a:lnTo>
                      <a:pt x="1917" y="2247"/>
                    </a:lnTo>
                    <a:lnTo>
                      <a:pt x="1894" y="2239"/>
                    </a:lnTo>
                    <a:lnTo>
                      <a:pt x="1789" y="2109"/>
                    </a:lnTo>
                    <a:lnTo>
                      <a:pt x="1789" y="2126"/>
                    </a:lnTo>
                    <a:lnTo>
                      <a:pt x="1835" y="2257"/>
                    </a:lnTo>
                    <a:lnTo>
                      <a:pt x="1917" y="2379"/>
                    </a:lnTo>
                    <a:lnTo>
                      <a:pt x="1927" y="2389"/>
                    </a:lnTo>
                    <a:lnTo>
                      <a:pt x="1927" y="2462"/>
                    </a:lnTo>
                    <a:lnTo>
                      <a:pt x="2180" y="2725"/>
                    </a:lnTo>
                    <a:lnTo>
                      <a:pt x="2261" y="2798"/>
                    </a:lnTo>
                    <a:lnTo>
                      <a:pt x="2317" y="2794"/>
                    </a:lnTo>
                    <a:lnTo>
                      <a:pt x="2438" y="2744"/>
                    </a:lnTo>
                    <a:lnTo>
                      <a:pt x="2489" y="2744"/>
                    </a:lnTo>
                    <a:lnTo>
                      <a:pt x="2485" y="2771"/>
                    </a:lnTo>
                    <a:lnTo>
                      <a:pt x="2401" y="2934"/>
                    </a:lnTo>
                    <a:lnTo>
                      <a:pt x="2386" y="3028"/>
                    </a:lnTo>
                    <a:lnTo>
                      <a:pt x="2100" y="3383"/>
                    </a:lnTo>
                    <a:lnTo>
                      <a:pt x="2104" y="3590"/>
                    </a:lnTo>
                    <a:lnTo>
                      <a:pt x="2127" y="3736"/>
                    </a:lnTo>
                    <a:lnTo>
                      <a:pt x="2127" y="3763"/>
                    </a:lnTo>
                    <a:lnTo>
                      <a:pt x="2140" y="3844"/>
                    </a:lnTo>
                    <a:lnTo>
                      <a:pt x="2140" y="3853"/>
                    </a:lnTo>
                    <a:lnTo>
                      <a:pt x="1927" y="4024"/>
                    </a:lnTo>
                    <a:lnTo>
                      <a:pt x="1913" y="4149"/>
                    </a:lnTo>
                    <a:lnTo>
                      <a:pt x="1904" y="4201"/>
                    </a:lnTo>
                    <a:lnTo>
                      <a:pt x="1904" y="4214"/>
                    </a:lnTo>
                    <a:lnTo>
                      <a:pt x="1819" y="4262"/>
                    </a:lnTo>
                    <a:lnTo>
                      <a:pt x="1626" y="4583"/>
                    </a:lnTo>
                    <a:lnTo>
                      <a:pt x="1522" y="4679"/>
                    </a:lnTo>
                    <a:lnTo>
                      <a:pt x="1322" y="4679"/>
                    </a:lnTo>
                    <a:lnTo>
                      <a:pt x="1280" y="4500"/>
                    </a:lnTo>
                    <a:lnTo>
                      <a:pt x="1171" y="4178"/>
                    </a:lnTo>
                    <a:lnTo>
                      <a:pt x="1092" y="4015"/>
                    </a:lnTo>
                    <a:lnTo>
                      <a:pt x="1115" y="3755"/>
                    </a:lnTo>
                    <a:lnTo>
                      <a:pt x="1128" y="3713"/>
                    </a:lnTo>
                    <a:lnTo>
                      <a:pt x="1128" y="3704"/>
                    </a:lnTo>
                    <a:lnTo>
                      <a:pt x="1092" y="3683"/>
                    </a:lnTo>
                    <a:lnTo>
                      <a:pt x="1092" y="3546"/>
                    </a:lnTo>
                    <a:lnTo>
                      <a:pt x="936" y="3324"/>
                    </a:lnTo>
                    <a:lnTo>
                      <a:pt x="988" y="3193"/>
                    </a:lnTo>
                    <a:lnTo>
                      <a:pt x="921" y="3105"/>
                    </a:lnTo>
                    <a:lnTo>
                      <a:pt x="792" y="3101"/>
                    </a:lnTo>
                    <a:lnTo>
                      <a:pt x="704" y="3007"/>
                    </a:lnTo>
                    <a:lnTo>
                      <a:pt x="649" y="3028"/>
                    </a:lnTo>
                    <a:lnTo>
                      <a:pt x="614" y="3084"/>
                    </a:lnTo>
                    <a:lnTo>
                      <a:pt x="263" y="3101"/>
                    </a:lnTo>
                    <a:lnTo>
                      <a:pt x="124" y="2988"/>
                    </a:lnTo>
                    <a:lnTo>
                      <a:pt x="46" y="2805"/>
                    </a:lnTo>
                    <a:lnTo>
                      <a:pt x="0" y="2744"/>
                    </a:lnTo>
                    <a:lnTo>
                      <a:pt x="17" y="2606"/>
                    </a:lnTo>
                    <a:lnTo>
                      <a:pt x="0" y="2414"/>
                    </a:lnTo>
                    <a:lnTo>
                      <a:pt x="119" y="2166"/>
                    </a:lnTo>
                    <a:lnTo>
                      <a:pt x="132" y="2157"/>
                    </a:lnTo>
                    <a:lnTo>
                      <a:pt x="220" y="2143"/>
                    </a:lnTo>
                    <a:lnTo>
                      <a:pt x="234" y="2122"/>
                    </a:lnTo>
                    <a:lnTo>
                      <a:pt x="263" y="1961"/>
                    </a:lnTo>
                    <a:lnTo>
                      <a:pt x="301" y="1925"/>
                    </a:lnTo>
                    <a:lnTo>
                      <a:pt x="389" y="1861"/>
                    </a:lnTo>
                    <a:lnTo>
                      <a:pt x="547" y="1861"/>
                    </a:lnTo>
                    <a:lnTo>
                      <a:pt x="610" y="1825"/>
                    </a:lnTo>
                    <a:lnTo>
                      <a:pt x="658" y="1815"/>
                    </a:lnTo>
                    <a:lnTo>
                      <a:pt x="827" y="1784"/>
                    </a:lnTo>
                    <a:lnTo>
                      <a:pt x="946" y="1794"/>
                    </a:lnTo>
                    <a:lnTo>
                      <a:pt x="977" y="1802"/>
                    </a:lnTo>
                    <a:lnTo>
                      <a:pt x="984" y="1802"/>
                    </a:lnTo>
                    <a:lnTo>
                      <a:pt x="1002" y="1853"/>
                    </a:lnTo>
                    <a:lnTo>
                      <a:pt x="1025" y="1951"/>
                    </a:lnTo>
                    <a:lnTo>
                      <a:pt x="1115" y="1997"/>
                    </a:lnTo>
                    <a:lnTo>
                      <a:pt x="1148" y="2049"/>
                    </a:lnTo>
                    <a:lnTo>
                      <a:pt x="1322" y="2011"/>
                    </a:lnTo>
                    <a:lnTo>
                      <a:pt x="1328" y="1944"/>
                    </a:lnTo>
                    <a:lnTo>
                      <a:pt x="1341" y="1919"/>
                    </a:lnTo>
                    <a:lnTo>
                      <a:pt x="1518" y="2011"/>
                    </a:lnTo>
                    <a:lnTo>
                      <a:pt x="1583" y="1997"/>
                    </a:lnTo>
                    <a:lnTo>
                      <a:pt x="1587" y="1992"/>
                    </a:lnTo>
                    <a:lnTo>
                      <a:pt x="1591" y="2047"/>
                    </a:lnTo>
                    <a:lnTo>
                      <a:pt x="1612" y="2049"/>
                    </a:lnTo>
                    <a:lnTo>
                      <a:pt x="1626" y="2049"/>
                    </a:lnTo>
                    <a:lnTo>
                      <a:pt x="1626" y="2080"/>
                    </a:lnTo>
                    <a:lnTo>
                      <a:pt x="1637" y="2080"/>
                    </a:lnTo>
                    <a:lnTo>
                      <a:pt x="1802" y="1992"/>
                    </a:lnTo>
                    <a:lnTo>
                      <a:pt x="1819" y="1844"/>
                    </a:lnTo>
                    <a:lnTo>
                      <a:pt x="1819" y="1771"/>
                    </a:lnTo>
                    <a:lnTo>
                      <a:pt x="1798" y="1771"/>
                    </a:lnTo>
                    <a:lnTo>
                      <a:pt x="1702" y="1802"/>
                    </a:lnTo>
                    <a:lnTo>
                      <a:pt x="1522" y="1765"/>
                    </a:lnTo>
                    <a:lnTo>
                      <a:pt x="1489" y="1734"/>
                    </a:lnTo>
                    <a:lnTo>
                      <a:pt x="1485" y="1671"/>
                    </a:lnTo>
                    <a:lnTo>
                      <a:pt x="1518" y="1614"/>
                    </a:lnTo>
                    <a:lnTo>
                      <a:pt x="1518" y="1598"/>
                    </a:lnTo>
                    <a:lnTo>
                      <a:pt x="1651" y="1569"/>
                    </a:lnTo>
                    <a:lnTo>
                      <a:pt x="1785" y="1521"/>
                    </a:lnTo>
                    <a:lnTo>
                      <a:pt x="1904" y="1575"/>
                    </a:lnTo>
                    <a:lnTo>
                      <a:pt x="2006" y="1544"/>
                    </a:lnTo>
                    <a:lnTo>
                      <a:pt x="2011" y="1544"/>
                    </a:lnTo>
                    <a:lnTo>
                      <a:pt x="2011" y="1531"/>
                    </a:lnTo>
                    <a:lnTo>
                      <a:pt x="1998" y="1510"/>
                    </a:lnTo>
                    <a:lnTo>
                      <a:pt x="1921" y="1500"/>
                    </a:lnTo>
                    <a:lnTo>
                      <a:pt x="1821" y="1433"/>
                    </a:lnTo>
                    <a:lnTo>
                      <a:pt x="1816" y="1410"/>
                    </a:lnTo>
                    <a:lnTo>
                      <a:pt x="1802" y="1410"/>
                    </a:lnTo>
                    <a:lnTo>
                      <a:pt x="1779" y="1449"/>
                    </a:lnTo>
                    <a:lnTo>
                      <a:pt x="1685" y="1443"/>
                    </a:lnTo>
                    <a:lnTo>
                      <a:pt x="1629" y="1410"/>
                    </a:lnTo>
                    <a:lnTo>
                      <a:pt x="1608" y="1410"/>
                    </a:lnTo>
                    <a:lnTo>
                      <a:pt x="1514" y="1514"/>
                    </a:lnTo>
                    <a:lnTo>
                      <a:pt x="1503" y="1594"/>
                    </a:lnTo>
                    <a:lnTo>
                      <a:pt x="1489" y="1594"/>
                    </a:lnTo>
                    <a:lnTo>
                      <a:pt x="1480" y="1604"/>
                    </a:lnTo>
                    <a:lnTo>
                      <a:pt x="1480" y="1617"/>
                    </a:lnTo>
                    <a:lnTo>
                      <a:pt x="1403" y="1667"/>
                    </a:lnTo>
                    <a:lnTo>
                      <a:pt x="1397" y="1677"/>
                    </a:lnTo>
                    <a:lnTo>
                      <a:pt x="1397" y="1784"/>
                    </a:lnTo>
                    <a:lnTo>
                      <a:pt x="1341" y="1784"/>
                    </a:lnTo>
                    <a:lnTo>
                      <a:pt x="1341" y="1727"/>
                    </a:lnTo>
                    <a:lnTo>
                      <a:pt x="1234" y="1575"/>
                    </a:lnTo>
                    <a:lnTo>
                      <a:pt x="1115" y="1504"/>
                    </a:lnTo>
                    <a:lnTo>
                      <a:pt x="1042" y="1504"/>
                    </a:lnTo>
                    <a:lnTo>
                      <a:pt x="1036" y="1510"/>
                    </a:lnTo>
                    <a:lnTo>
                      <a:pt x="1036" y="1516"/>
                    </a:lnTo>
                    <a:lnTo>
                      <a:pt x="1230" y="1629"/>
                    </a:lnTo>
                    <a:lnTo>
                      <a:pt x="1230" y="1648"/>
                    </a:lnTo>
                    <a:lnTo>
                      <a:pt x="1207" y="1683"/>
                    </a:lnTo>
                    <a:lnTo>
                      <a:pt x="1148" y="1761"/>
                    </a:lnTo>
                    <a:lnTo>
                      <a:pt x="1144" y="1671"/>
                    </a:lnTo>
                    <a:lnTo>
                      <a:pt x="1019" y="1594"/>
                    </a:lnTo>
                    <a:lnTo>
                      <a:pt x="1002" y="1594"/>
                    </a:lnTo>
                    <a:lnTo>
                      <a:pt x="904" y="1504"/>
                    </a:lnTo>
                    <a:lnTo>
                      <a:pt x="827" y="1510"/>
                    </a:lnTo>
                    <a:lnTo>
                      <a:pt x="798" y="1521"/>
                    </a:lnTo>
                    <a:lnTo>
                      <a:pt x="654" y="1521"/>
                    </a:lnTo>
                    <a:lnTo>
                      <a:pt x="599" y="1711"/>
                    </a:lnTo>
                    <a:lnTo>
                      <a:pt x="599" y="1731"/>
                    </a:lnTo>
                    <a:lnTo>
                      <a:pt x="497" y="1802"/>
                    </a:lnTo>
                    <a:lnTo>
                      <a:pt x="318" y="1802"/>
                    </a:lnTo>
                    <a:lnTo>
                      <a:pt x="263" y="1708"/>
                    </a:lnTo>
                    <a:lnTo>
                      <a:pt x="318" y="1594"/>
                    </a:lnTo>
                    <a:lnTo>
                      <a:pt x="318" y="1521"/>
                    </a:lnTo>
                    <a:lnTo>
                      <a:pt x="349" y="1485"/>
                    </a:lnTo>
                    <a:lnTo>
                      <a:pt x="460" y="1491"/>
                    </a:lnTo>
                    <a:lnTo>
                      <a:pt x="543" y="1521"/>
                    </a:lnTo>
                    <a:lnTo>
                      <a:pt x="547" y="1410"/>
                    </a:lnTo>
                    <a:lnTo>
                      <a:pt x="460" y="1320"/>
                    </a:lnTo>
                    <a:lnTo>
                      <a:pt x="483" y="1301"/>
                    </a:lnTo>
                    <a:lnTo>
                      <a:pt x="606" y="1257"/>
                    </a:lnTo>
                    <a:lnTo>
                      <a:pt x="677" y="1207"/>
                    </a:lnTo>
                    <a:lnTo>
                      <a:pt x="831" y="1113"/>
                    </a:lnTo>
                    <a:lnTo>
                      <a:pt x="900" y="1053"/>
                    </a:lnTo>
                    <a:lnTo>
                      <a:pt x="900" y="957"/>
                    </a:lnTo>
                    <a:lnTo>
                      <a:pt x="917" y="940"/>
                    </a:lnTo>
                    <a:lnTo>
                      <a:pt x="921" y="940"/>
                    </a:lnTo>
                    <a:lnTo>
                      <a:pt x="933" y="955"/>
                    </a:lnTo>
                    <a:lnTo>
                      <a:pt x="933" y="1049"/>
                    </a:lnTo>
                    <a:lnTo>
                      <a:pt x="1105" y="1124"/>
                    </a:lnTo>
                    <a:lnTo>
                      <a:pt x="1148" y="1103"/>
                    </a:lnTo>
                    <a:lnTo>
                      <a:pt x="1269" y="1017"/>
                    </a:lnTo>
                    <a:lnTo>
                      <a:pt x="1272" y="971"/>
                    </a:lnTo>
                    <a:lnTo>
                      <a:pt x="1272" y="957"/>
                    </a:lnTo>
                    <a:lnTo>
                      <a:pt x="1336" y="940"/>
                    </a:lnTo>
                    <a:lnTo>
                      <a:pt x="1351" y="917"/>
                    </a:lnTo>
                    <a:lnTo>
                      <a:pt x="1374" y="871"/>
                    </a:lnTo>
                    <a:lnTo>
                      <a:pt x="1403" y="855"/>
                    </a:lnTo>
                    <a:lnTo>
                      <a:pt x="1336" y="855"/>
                    </a:lnTo>
                    <a:lnTo>
                      <a:pt x="1297" y="865"/>
                    </a:lnTo>
                    <a:lnTo>
                      <a:pt x="1290" y="865"/>
                    </a:lnTo>
                    <a:lnTo>
                      <a:pt x="1221" y="758"/>
                    </a:lnTo>
                    <a:lnTo>
                      <a:pt x="1293" y="685"/>
                    </a:lnTo>
                    <a:lnTo>
                      <a:pt x="1305" y="677"/>
                    </a:lnTo>
                    <a:lnTo>
                      <a:pt x="1322" y="658"/>
                    </a:lnTo>
                    <a:lnTo>
                      <a:pt x="1290" y="639"/>
                    </a:lnTo>
                    <a:lnTo>
                      <a:pt x="1132" y="752"/>
                    </a:lnTo>
                    <a:lnTo>
                      <a:pt x="1184" y="865"/>
                    </a:lnTo>
                    <a:lnTo>
                      <a:pt x="1144" y="886"/>
                    </a:lnTo>
                    <a:lnTo>
                      <a:pt x="1144" y="923"/>
                    </a:lnTo>
                    <a:lnTo>
                      <a:pt x="1115" y="936"/>
                    </a:lnTo>
                    <a:lnTo>
                      <a:pt x="1115" y="963"/>
                    </a:lnTo>
                    <a:lnTo>
                      <a:pt x="1128" y="999"/>
                    </a:lnTo>
                    <a:lnTo>
                      <a:pt x="1128" y="1011"/>
                    </a:lnTo>
                    <a:lnTo>
                      <a:pt x="1042" y="1011"/>
                    </a:lnTo>
                    <a:lnTo>
                      <a:pt x="1025" y="940"/>
                    </a:lnTo>
                    <a:lnTo>
                      <a:pt x="933" y="882"/>
                    </a:lnTo>
                    <a:lnTo>
                      <a:pt x="831" y="940"/>
                    </a:lnTo>
                    <a:lnTo>
                      <a:pt x="792" y="865"/>
                    </a:lnTo>
                    <a:lnTo>
                      <a:pt x="812" y="742"/>
                    </a:lnTo>
                    <a:lnTo>
                      <a:pt x="812" y="733"/>
                    </a:lnTo>
                    <a:lnTo>
                      <a:pt x="1006" y="658"/>
                    </a:lnTo>
                    <a:lnTo>
                      <a:pt x="1140" y="458"/>
                    </a:lnTo>
                    <a:lnTo>
                      <a:pt x="1203" y="422"/>
                    </a:lnTo>
                    <a:lnTo>
                      <a:pt x="1341" y="358"/>
                    </a:lnTo>
                    <a:lnTo>
                      <a:pt x="1426" y="391"/>
                    </a:lnTo>
                    <a:lnTo>
                      <a:pt x="1434" y="451"/>
                    </a:lnTo>
                    <a:lnTo>
                      <a:pt x="1651" y="452"/>
                    </a:lnTo>
                    <a:lnTo>
                      <a:pt x="1714" y="472"/>
                    </a:lnTo>
                    <a:lnTo>
                      <a:pt x="1779" y="558"/>
                    </a:lnTo>
                    <a:lnTo>
                      <a:pt x="1779" y="564"/>
                    </a:lnTo>
                    <a:lnTo>
                      <a:pt x="1675" y="579"/>
                    </a:lnTo>
                    <a:lnTo>
                      <a:pt x="1597" y="579"/>
                    </a:lnTo>
                    <a:lnTo>
                      <a:pt x="1597" y="594"/>
                    </a:lnTo>
                    <a:lnTo>
                      <a:pt x="1626" y="658"/>
                    </a:lnTo>
                    <a:lnTo>
                      <a:pt x="1685" y="639"/>
                    </a:lnTo>
                    <a:lnTo>
                      <a:pt x="1771" y="658"/>
                    </a:lnTo>
                    <a:lnTo>
                      <a:pt x="1779" y="658"/>
                    </a:lnTo>
                    <a:lnTo>
                      <a:pt x="1785" y="579"/>
                    </a:lnTo>
                    <a:lnTo>
                      <a:pt x="2121" y="445"/>
                    </a:lnTo>
                    <a:lnTo>
                      <a:pt x="2228" y="412"/>
                    </a:lnTo>
                    <a:lnTo>
                      <a:pt x="2261" y="378"/>
                    </a:lnTo>
                    <a:lnTo>
                      <a:pt x="2393" y="445"/>
                    </a:lnTo>
                    <a:lnTo>
                      <a:pt x="2395" y="451"/>
                    </a:lnTo>
                    <a:lnTo>
                      <a:pt x="2395" y="431"/>
                    </a:lnTo>
                    <a:lnTo>
                      <a:pt x="2366" y="355"/>
                    </a:lnTo>
                    <a:lnTo>
                      <a:pt x="2366" y="266"/>
                    </a:lnTo>
                    <a:lnTo>
                      <a:pt x="2438" y="266"/>
                    </a:lnTo>
                    <a:lnTo>
                      <a:pt x="2493" y="358"/>
                    </a:lnTo>
                    <a:lnTo>
                      <a:pt x="2545" y="397"/>
                    </a:lnTo>
                    <a:lnTo>
                      <a:pt x="2574" y="495"/>
                    </a:lnTo>
                    <a:lnTo>
                      <a:pt x="2574" y="500"/>
                    </a:lnTo>
                    <a:lnTo>
                      <a:pt x="2578" y="504"/>
                    </a:lnTo>
                    <a:lnTo>
                      <a:pt x="2614" y="418"/>
                    </a:lnTo>
                    <a:lnTo>
                      <a:pt x="2614" y="408"/>
                    </a:lnTo>
                    <a:lnTo>
                      <a:pt x="2507" y="295"/>
                    </a:lnTo>
                    <a:lnTo>
                      <a:pt x="2507" y="266"/>
                    </a:lnTo>
                    <a:lnTo>
                      <a:pt x="2578" y="266"/>
                    </a:lnTo>
                    <a:lnTo>
                      <a:pt x="2578" y="293"/>
                    </a:lnTo>
                    <a:lnTo>
                      <a:pt x="2583" y="295"/>
                    </a:lnTo>
                    <a:lnTo>
                      <a:pt x="2614" y="266"/>
                    </a:lnTo>
                    <a:lnTo>
                      <a:pt x="2614" y="172"/>
                    </a:lnTo>
                    <a:lnTo>
                      <a:pt x="2706" y="172"/>
                    </a:lnTo>
                    <a:lnTo>
                      <a:pt x="2795" y="113"/>
                    </a:lnTo>
                    <a:lnTo>
                      <a:pt x="2965" y="76"/>
                    </a:lnTo>
                    <a:lnTo>
                      <a:pt x="2975" y="17"/>
                    </a:lnTo>
                    <a:lnTo>
                      <a:pt x="3027" y="0"/>
                    </a:lnTo>
                    <a:lnTo>
                      <a:pt x="3067" y="17"/>
                    </a:lnTo>
                    <a:lnTo>
                      <a:pt x="3288" y="4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Freeform 178"/>
              <p:cNvSpPr>
                <a:spLocks/>
              </p:cNvSpPr>
              <p:nvPr/>
            </p:nvSpPr>
            <p:spPr bwMode="gray">
              <a:xfrm>
                <a:off x="4841" y="2529"/>
                <a:ext cx="175" cy="199"/>
              </a:xfrm>
              <a:custGeom>
                <a:avLst/>
                <a:gdLst>
                  <a:gd name="T0" fmla="*/ 87 w 351"/>
                  <a:gd name="T1" fmla="*/ 10 h 398"/>
                  <a:gd name="T2" fmla="*/ 69 w 351"/>
                  <a:gd name="T3" fmla="*/ 13 h 398"/>
                  <a:gd name="T4" fmla="*/ 69 w 351"/>
                  <a:gd name="T5" fmla="*/ 17 h 398"/>
                  <a:gd name="T6" fmla="*/ 74 w 351"/>
                  <a:gd name="T7" fmla="*/ 25 h 398"/>
                  <a:gd name="T8" fmla="*/ 76 w 351"/>
                  <a:gd name="T9" fmla="*/ 37 h 398"/>
                  <a:gd name="T10" fmla="*/ 87 w 351"/>
                  <a:gd name="T11" fmla="*/ 48 h 398"/>
                  <a:gd name="T12" fmla="*/ 59 w 351"/>
                  <a:gd name="T13" fmla="*/ 100 h 398"/>
                  <a:gd name="T14" fmla="*/ 5 w 351"/>
                  <a:gd name="T15" fmla="*/ 95 h 398"/>
                  <a:gd name="T16" fmla="*/ 3 w 351"/>
                  <a:gd name="T17" fmla="*/ 79 h 398"/>
                  <a:gd name="T18" fmla="*/ 0 w 351"/>
                  <a:gd name="T19" fmla="*/ 46 h 398"/>
                  <a:gd name="T20" fmla="*/ 28 w 351"/>
                  <a:gd name="T21" fmla="*/ 28 h 398"/>
                  <a:gd name="T22" fmla="*/ 41 w 351"/>
                  <a:gd name="T23" fmla="*/ 10 h 398"/>
                  <a:gd name="T24" fmla="*/ 60 w 351"/>
                  <a:gd name="T25" fmla="*/ 5 h 398"/>
                  <a:gd name="T26" fmla="*/ 63 w 351"/>
                  <a:gd name="T27" fmla="*/ 0 h 398"/>
                  <a:gd name="T28" fmla="*/ 87 w 351"/>
                  <a:gd name="T29" fmla="*/ 0 h 398"/>
                  <a:gd name="T30" fmla="*/ 87 w 351"/>
                  <a:gd name="T31" fmla="*/ 10 h 3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51"/>
                  <a:gd name="T49" fmla="*/ 0 h 398"/>
                  <a:gd name="T50" fmla="*/ 351 w 351"/>
                  <a:gd name="T51" fmla="*/ 398 h 39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51" h="398">
                    <a:moveTo>
                      <a:pt x="351" y="37"/>
                    </a:moveTo>
                    <a:lnTo>
                      <a:pt x="276" y="52"/>
                    </a:lnTo>
                    <a:lnTo>
                      <a:pt x="276" y="65"/>
                    </a:lnTo>
                    <a:lnTo>
                      <a:pt x="297" y="98"/>
                    </a:lnTo>
                    <a:lnTo>
                      <a:pt x="307" y="146"/>
                    </a:lnTo>
                    <a:lnTo>
                      <a:pt x="351" y="192"/>
                    </a:lnTo>
                    <a:lnTo>
                      <a:pt x="236" y="398"/>
                    </a:lnTo>
                    <a:lnTo>
                      <a:pt x="21" y="378"/>
                    </a:lnTo>
                    <a:lnTo>
                      <a:pt x="13" y="315"/>
                    </a:lnTo>
                    <a:lnTo>
                      <a:pt x="0" y="181"/>
                    </a:lnTo>
                    <a:lnTo>
                      <a:pt x="113" y="113"/>
                    </a:lnTo>
                    <a:lnTo>
                      <a:pt x="165" y="37"/>
                    </a:lnTo>
                    <a:lnTo>
                      <a:pt x="240" y="19"/>
                    </a:lnTo>
                    <a:lnTo>
                      <a:pt x="253" y="0"/>
                    </a:lnTo>
                    <a:lnTo>
                      <a:pt x="351" y="0"/>
                    </a:lnTo>
                    <a:lnTo>
                      <a:pt x="351" y="37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Freeform 179"/>
              <p:cNvSpPr>
                <a:spLocks/>
              </p:cNvSpPr>
              <p:nvPr/>
            </p:nvSpPr>
            <p:spPr bwMode="gray">
              <a:xfrm>
                <a:off x="4595" y="2576"/>
                <a:ext cx="192" cy="199"/>
              </a:xfrm>
              <a:custGeom>
                <a:avLst/>
                <a:gdLst>
                  <a:gd name="T0" fmla="*/ 88 w 384"/>
                  <a:gd name="T1" fmla="*/ 66 h 398"/>
                  <a:gd name="T2" fmla="*/ 91 w 384"/>
                  <a:gd name="T3" fmla="*/ 60 h 398"/>
                  <a:gd name="T4" fmla="*/ 91 w 384"/>
                  <a:gd name="T5" fmla="*/ 59 h 398"/>
                  <a:gd name="T6" fmla="*/ 92 w 384"/>
                  <a:gd name="T7" fmla="*/ 58 h 398"/>
                  <a:gd name="T8" fmla="*/ 96 w 384"/>
                  <a:gd name="T9" fmla="*/ 67 h 398"/>
                  <a:gd name="T10" fmla="*/ 92 w 384"/>
                  <a:gd name="T11" fmla="*/ 77 h 398"/>
                  <a:gd name="T12" fmla="*/ 96 w 384"/>
                  <a:gd name="T13" fmla="*/ 95 h 398"/>
                  <a:gd name="T14" fmla="*/ 90 w 384"/>
                  <a:gd name="T15" fmla="*/ 98 h 398"/>
                  <a:gd name="T16" fmla="*/ 89 w 384"/>
                  <a:gd name="T17" fmla="*/ 100 h 398"/>
                  <a:gd name="T18" fmla="*/ 49 w 384"/>
                  <a:gd name="T19" fmla="*/ 71 h 398"/>
                  <a:gd name="T20" fmla="*/ 47 w 384"/>
                  <a:gd name="T21" fmla="*/ 55 h 398"/>
                  <a:gd name="T22" fmla="*/ 47 w 384"/>
                  <a:gd name="T23" fmla="*/ 55 h 398"/>
                  <a:gd name="T24" fmla="*/ 41 w 384"/>
                  <a:gd name="T25" fmla="*/ 54 h 398"/>
                  <a:gd name="T26" fmla="*/ 38 w 384"/>
                  <a:gd name="T27" fmla="*/ 54 h 398"/>
                  <a:gd name="T28" fmla="*/ 25 w 384"/>
                  <a:gd name="T29" fmla="*/ 28 h 398"/>
                  <a:gd name="T30" fmla="*/ 14 w 384"/>
                  <a:gd name="T31" fmla="*/ 21 h 398"/>
                  <a:gd name="T32" fmla="*/ 0 w 384"/>
                  <a:gd name="T33" fmla="*/ 6 h 398"/>
                  <a:gd name="T34" fmla="*/ 7 w 384"/>
                  <a:gd name="T35" fmla="*/ 1 h 398"/>
                  <a:gd name="T36" fmla="*/ 11 w 384"/>
                  <a:gd name="T37" fmla="*/ 0 h 398"/>
                  <a:gd name="T38" fmla="*/ 68 w 384"/>
                  <a:gd name="T39" fmla="*/ 37 h 398"/>
                  <a:gd name="T40" fmla="*/ 88 w 384"/>
                  <a:gd name="T41" fmla="*/ 66 h 39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4"/>
                  <a:gd name="T64" fmla="*/ 0 h 398"/>
                  <a:gd name="T65" fmla="*/ 384 w 384"/>
                  <a:gd name="T66" fmla="*/ 398 h 39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4" h="398">
                    <a:moveTo>
                      <a:pt x="350" y="263"/>
                    </a:moveTo>
                    <a:lnTo>
                      <a:pt x="363" y="242"/>
                    </a:lnTo>
                    <a:lnTo>
                      <a:pt x="363" y="238"/>
                    </a:lnTo>
                    <a:lnTo>
                      <a:pt x="367" y="233"/>
                    </a:lnTo>
                    <a:lnTo>
                      <a:pt x="384" y="267"/>
                    </a:lnTo>
                    <a:lnTo>
                      <a:pt x="367" y="307"/>
                    </a:lnTo>
                    <a:lnTo>
                      <a:pt x="384" y="378"/>
                    </a:lnTo>
                    <a:lnTo>
                      <a:pt x="359" y="392"/>
                    </a:lnTo>
                    <a:lnTo>
                      <a:pt x="354" y="398"/>
                    </a:lnTo>
                    <a:lnTo>
                      <a:pt x="198" y="284"/>
                    </a:lnTo>
                    <a:lnTo>
                      <a:pt x="187" y="223"/>
                    </a:lnTo>
                    <a:lnTo>
                      <a:pt x="187" y="221"/>
                    </a:lnTo>
                    <a:lnTo>
                      <a:pt x="162" y="217"/>
                    </a:lnTo>
                    <a:lnTo>
                      <a:pt x="150" y="217"/>
                    </a:lnTo>
                    <a:lnTo>
                      <a:pt x="102" y="114"/>
                    </a:lnTo>
                    <a:lnTo>
                      <a:pt x="58" y="83"/>
                    </a:lnTo>
                    <a:lnTo>
                      <a:pt x="0" y="23"/>
                    </a:lnTo>
                    <a:lnTo>
                      <a:pt x="31" y="4"/>
                    </a:lnTo>
                    <a:lnTo>
                      <a:pt x="44" y="0"/>
                    </a:lnTo>
                    <a:lnTo>
                      <a:pt x="269" y="146"/>
                    </a:lnTo>
                    <a:lnTo>
                      <a:pt x="350" y="263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Freeform 180"/>
              <p:cNvSpPr>
                <a:spLocks/>
              </p:cNvSpPr>
              <p:nvPr/>
            </p:nvSpPr>
            <p:spPr bwMode="gray">
              <a:xfrm>
                <a:off x="5267" y="2642"/>
                <a:ext cx="345" cy="227"/>
              </a:xfrm>
              <a:custGeom>
                <a:avLst/>
                <a:gdLst>
                  <a:gd name="T0" fmla="*/ 38 w 689"/>
                  <a:gd name="T1" fmla="*/ 40 h 453"/>
                  <a:gd name="T2" fmla="*/ 57 w 689"/>
                  <a:gd name="T3" fmla="*/ 22 h 453"/>
                  <a:gd name="T4" fmla="*/ 68 w 689"/>
                  <a:gd name="T5" fmla="*/ 24 h 453"/>
                  <a:gd name="T6" fmla="*/ 116 w 689"/>
                  <a:gd name="T7" fmla="*/ 45 h 453"/>
                  <a:gd name="T8" fmla="*/ 151 w 689"/>
                  <a:gd name="T9" fmla="*/ 63 h 453"/>
                  <a:gd name="T10" fmla="*/ 135 w 689"/>
                  <a:gd name="T11" fmla="*/ 73 h 453"/>
                  <a:gd name="T12" fmla="*/ 170 w 689"/>
                  <a:gd name="T13" fmla="*/ 102 h 453"/>
                  <a:gd name="T14" fmla="*/ 173 w 689"/>
                  <a:gd name="T15" fmla="*/ 104 h 453"/>
                  <a:gd name="T16" fmla="*/ 173 w 689"/>
                  <a:gd name="T17" fmla="*/ 114 h 453"/>
                  <a:gd name="T18" fmla="*/ 152 w 689"/>
                  <a:gd name="T19" fmla="*/ 114 h 453"/>
                  <a:gd name="T20" fmla="*/ 130 w 689"/>
                  <a:gd name="T21" fmla="*/ 91 h 453"/>
                  <a:gd name="T22" fmla="*/ 110 w 689"/>
                  <a:gd name="T23" fmla="*/ 87 h 453"/>
                  <a:gd name="T24" fmla="*/ 109 w 689"/>
                  <a:gd name="T25" fmla="*/ 86 h 453"/>
                  <a:gd name="T26" fmla="*/ 107 w 689"/>
                  <a:gd name="T27" fmla="*/ 97 h 453"/>
                  <a:gd name="T28" fmla="*/ 97 w 689"/>
                  <a:gd name="T29" fmla="*/ 103 h 453"/>
                  <a:gd name="T30" fmla="*/ 93 w 689"/>
                  <a:gd name="T31" fmla="*/ 103 h 453"/>
                  <a:gd name="T32" fmla="*/ 65 w 689"/>
                  <a:gd name="T33" fmla="*/ 91 h 453"/>
                  <a:gd name="T34" fmla="*/ 65 w 689"/>
                  <a:gd name="T35" fmla="*/ 64 h 453"/>
                  <a:gd name="T36" fmla="*/ 38 w 689"/>
                  <a:gd name="T37" fmla="*/ 59 h 453"/>
                  <a:gd name="T38" fmla="*/ 13 w 689"/>
                  <a:gd name="T39" fmla="*/ 42 h 453"/>
                  <a:gd name="T40" fmla="*/ 0 w 689"/>
                  <a:gd name="T41" fmla="*/ 6 h 453"/>
                  <a:gd name="T42" fmla="*/ 12 w 689"/>
                  <a:gd name="T43" fmla="*/ 0 h 453"/>
                  <a:gd name="T44" fmla="*/ 26 w 689"/>
                  <a:gd name="T45" fmla="*/ 27 h 453"/>
                  <a:gd name="T46" fmla="*/ 38 w 689"/>
                  <a:gd name="T47" fmla="*/ 40 h 45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89"/>
                  <a:gd name="T73" fmla="*/ 0 h 453"/>
                  <a:gd name="T74" fmla="*/ 689 w 689"/>
                  <a:gd name="T75" fmla="*/ 453 h 45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89" h="453">
                    <a:moveTo>
                      <a:pt x="152" y="159"/>
                    </a:moveTo>
                    <a:lnTo>
                      <a:pt x="228" y="88"/>
                    </a:lnTo>
                    <a:lnTo>
                      <a:pt x="269" y="94"/>
                    </a:lnTo>
                    <a:lnTo>
                      <a:pt x="461" y="178"/>
                    </a:lnTo>
                    <a:lnTo>
                      <a:pt x="603" y="251"/>
                    </a:lnTo>
                    <a:lnTo>
                      <a:pt x="539" y="290"/>
                    </a:lnTo>
                    <a:lnTo>
                      <a:pt x="679" y="407"/>
                    </a:lnTo>
                    <a:lnTo>
                      <a:pt x="689" y="416"/>
                    </a:lnTo>
                    <a:lnTo>
                      <a:pt x="689" y="453"/>
                    </a:lnTo>
                    <a:lnTo>
                      <a:pt x="607" y="453"/>
                    </a:lnTo>
                    <a:lnTo>
                      <a:pt x="518" y="361"/>
                    </a:lnTo>
                    <a:lnTo>
                      <a:pt x="440" y="345"/>
                    </a:lnTo>
                    <a:lnTo>
                      <a:pt x="436" y="343"/>
                    </a:lnTo>
                    <a:lnTo>
                      <a:pt x="426" y="385"/>
                    </a:lnTo>
                    <a:lnTo>
                      <a:pt x="388" y="412"/>
                    </a:lnTo>
                    <a:lnTo>
                      <a:pt x="369" y="412"/>
                    </a:lnTo>
                    <a:lnTo>
                      <a:pt x="257" y="361"/>
                    </a:lnTo>
                    <a:lnTo>
                      <a:pt x="257" y="253"/>
                    </a:lnTo>
                    <a:lnTo>
                      <a:pt x="152" y="236"/>
                    </a:lnTo>
                    <a:lnTo>
                      <a:pt x="52" y="165"/>
                    </a:lnTo>
                    <a:lnTo>
                      <a:pt x="0" y="21"/>
                    </a:lnTo>
                    <a:lnTo>
                      <a:pt x="48" y="0"/>
                    </a:lnTo>
                    <a:lnTo>
                      <a:pt x="104" y="107"/>
                    </a:lnTo>
                    <a:lnTo>
                      <a:pt x="152" y="159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Freeform 181"/>
              <p:cNvSpPr>
                <a:spLocks/>
              </p:cNvSpPr>
              <p:nvPr/>
            </p:nvSpPr>
            <p:spPr bwMode="gray">
              <a:xfrm>
                <a:off x="4841" y="2877"/>
                <a:ext cx="725" cy="651"/>
              </a:xfrm>
              <a:custGeom>
                <a:avLst/>
                <a:gdLst>
                  <a:gd name="T0" fmla="*/ 310 w 1451"/>
                  <a:gd name="T1" fmla="*/ 5 h 1301"/>
                  <a:gd name="T2" fmla="*/ 313 w 1451"/>
                  <a:gd name="T3" fmla="*/ 30 h 1301"/>
                  <a:gd name="T4" fmla="*/ 316 w 1451"/>
                  <a:gd name="T5" fmla="*/ 41 h 1301"/>
                  <a:gd name="T6" fmla="*/ 320 w 1451"/>
                  <a:gd name="T7" fmla="*/ 51 h 1301"/>
                  <a:gd name="T8" fmla="*/ 332 w 1451"/>
                  <a:gd name="T9" fmla="*/ 106 h 1301"/>
                  <a:gd name="T10" fmla="*/ 341 w 1451"/>
                  <a:gd name="T11" fmla="*/ 113 h 1301"/>
                  <a:gd name="T12" fmla="*/ 337 w 1451"/>
                  <a:gd name="T13" fmla="*/ 138 h 1301"/>
                  <a:gd name="T14" fmla="*/ 342 w 1451"/>
                  <a:gd name="T15" fmla="*/ 160 h 1301"/>
                  <a:gd name="T16" fmla="*/ 362 w 1451"/>
                  <a:gd name="T17" fmla="*/ 167 h 1301"/>
                  <a:gd name="T18" fmla="*/ 362 w 1451"/>
                  <a:gd name="T19" fmla="*/ 178 h 1301"/>
                  <a:gd name="T20" fmla="*/ 358 w 1451"/>
                  <a:gd name="T21" fmla="*/ 199 h 1301"/>
                  <a:gd name="T22" fmla="*/ 305 w 1451"/>
                  <a:gd name="T23" fmla="*/ 271 h 1301"/>
                  <a:gd name="T24" fmla="*/ 249 w 1451"/>
                  <a:gd name="T25" fmla="*/ 317 h 1301"/>
                  <a:gd name="T26" fmla="*/ 215 w 1451"/>
                  <a:gd name="T27" fmla="*/ 321 h 1301"/>
                  <a:gd name="T28" fmla="*/ 211 w 1451"/>
                  <a:gd name="T29" fmla="*/ 321 h 1301"/>
                  <a:gd name="T30" fmla="*/ 209 w 1451"/>
                  <a:gd name="T31" fmla="*/ 322 h 1301"/>
                  <a:gd name="T32" fmla="*/ 209 w 1451"/>
                  <a:gd name="T33" fmla="*/ 326 h 1301"/>
                  <a:gd name="T34" fmla="*/ 176 w 1451"/>
                  <a:gd name="T35" fmla="*/ 304 h 1301"/>
                  <a:gd name="T36" fmla="*/ 175 w 1451"/>
                  <a:gd name="T37" fmla="*/ 304 h 1301"/>
                  <a:gd name="T38" fmla="*/ 192 w 1451"/>
                  <a:gd name="T39" fmla="*/ 294 h 1301"/>
                  <a:gd name="T40" fmla="*/ 184 w 1451"/>
                  <a:gd name="T41" fmla="*/ 280 h 1301"/>
                  <a:gd name="T42" fmla="*/ 184 w 1451"/>
                  <a:gd name="T43" fmla="*/ 278 h 1301"/>
                  <a:gd name="T44" fmla="*/ 192 w 1451"/>
                  <a:gd name="T45" fmla="*/ 270 h 1301"/>
                  <a:gd name="T46" fmla="*/ 167 w 1451"/>
                  <a:gd name="T47" fmla="*/ 245 h 1301"/>
                  <a:gd name="T48" fmla="*/ 149 w 1451"/>
                  <a:gd name="T49" fmla="*/ 233 h 1301"/>
                  <a:gd name="T50" fmla="*/ 114 w 1451"/>
                  <a:gd name="T51" fmla="*/ 235 h 1301"/>
                  <a:gd name="T52" fmla="*/ 79 w 1451"/>
                  <a:gd name="T53" fmla="*/ 251 h 1301"/>
                  <a:gd name="T54" fmla="*/ 0 w 1451"/>
                  <a:gd name="T55" fmla="*/ 256 h 1301"/>
                  <a:gd name="T56" fmla="*/ 4 w 1451"/>
                  <a:gd name="T57" fmla="*/ 248 h 1301"/>
                  <a:gd name="T58" fmla="*/ 1 w 1451"/>
                  <a:gd name="T59" fmla="*/ 210 h 1301"/>
                  <a:gd name="T60" fmla="*/ 0 w 1451"/>
                  <a:gd name="T61" fmla="*/ 182 h 1301"/>
                  <a:gd name="T62" fmla="*/ 15 w 1451"/>
                  <a:gd name="T63" fmla="*/ 178 h 1301"/>
                  <a:gd name="T64" fmla="*/ 17 w 1451"/>
                  <a:gd name="T65" fmla="*/ 177 h 1301"/>
                  <a:gd name="T66" fmla="*/ 4 w 1451"/>
                  <a:gd name="T67" fmla="*/ 163 h 1301"/>
                  <a:gd name="T68" fmla="*/ 43 w 1451"/>
                  <a:gd name="T69" fmla="*/ 113 h 1301"/>
                  <a:gd name="T70" fmla="*/ 93 w 1451"/>
                  <a:gd name="T71" fmla="*/ 107 h 1301"/>
                  <a:gd name="T72" fmla="*/ 113 w 1451"/>
                  <a:gd name="T73" fmla="*/ 94 h 1301"/>
                  <a:gd name="T74" fmla="*/ 102 w 1451"/>
                  <a:gd name="T75" fmla="*/ 85 h 1301"/>
                  <a:gd name="T76" fmla="*/ 109 w 1451"/>
                  <a:gd name="T77" fmla="*/ 80 h 1301"/>
                  <a:gd name="T78" fmla="*/ 133 w 1451"/>
                  <a:gd name="T79" fmla="*/ 71 h 1301"/>
                  <a:gd name="T80" fmla="*/ 149 w 1451"/>
                  <a:gd name="T81" fmla="*/ 47 h 1301"/>
                  <a:gd name="T82" fmla="*/ 173 w 1451"/>
                  <a:gd name="T83" fmla="*/ 61 h 1301"/>
                  <a:gd name="T84" fmla="*/ 175 w 1451"/>
                  <a:gd name="T85" fmla="*/ 61 h 1301"/>
                  <a:gd name="T86" fmla="*/ 195 w 1451"/>
                  <a:gd name="T87" fmla="*/ 30 h 1301"/>
                  <a:gd name="T88" fmla="*/ 197 w 1451"/>
                  <a:gd name="T89" fmla="*/ 28 h 1301"/>
                  <a:gd name="T90" fmla="*/ 245 w 1451"/>
                  <a:gd name="T91" fmla="*/ 20 h 1301"/>
                  <a:gd name="T92" fmla="*/ 245 w 1451"/>
                  <a:gd name="T93" fmla="*/ 28 h 1301"/>
                  <a:gd name="T94" fmla="*/ 237 w 1451"/>
                  <a:gd name="T95" fmla="*/ 28 h 1301"/>
                  <a:gd name="T96" fmla="*/ 236 w 1451"/>
                  <a:gd name="T97" fmla="*/ 47 h 1301"/>
                  <a:gd name="T98" fmla="*/ 249 w 1451"/>
                  <a:gd name="T99" fmla="*/ 62 h 1301"/>
                  <a:gd name="T100" fmla="*/ 261 w 1451"/>
                  <a:gd name="T101" fmla="*/ 65 h 1301"/>
                  <a:gd name="T102" fmla="*/ 263 w 1451"/>
                  <a:gd name="T103" fmla="*/ 76 h 1301"/>
                  <a:gd name="T104" fmla="*/ 274 w 1451"/>
                  <a:gd name="T105" fmla="*/ 83 h 1301"/>
                  <a:gd name="T106" fmla="*/ 275 w 1451"/>
                  <a:gd name="T107" fmla="*/ 84 h 1301"/>
                  <a:gd name="T108" fmla="*/ 287 w 1451"/>
                  <a:gd name="T109" fmla="*/ 67 h 1301"/>
                  <a:gd name="T110" fmla="*/ 293 w 1451"/>
                  <a:gd name="T111" fmla="*/ 62 h 1301"/>
                  <a:gd name="T112" fmla="*/ 292 w 1451"/>
                  <a:gd name="T113" fmla="*/ 61 h 1301"/>
                  <a:gd name="T114" fmla="*/ 288 w 1451"/>
                  <a:gd name="T115" fmla="*/ 61 h 1301"/>
                  <a:gd name="T116" fmla="*/ 293 w 1451"/>
                  <a:gd name="T117" fmla="*/ 0 h 1301"/>
                  <a:gd name="T118" fmla="*/ 309 w 1451"/>
                  <a:gd name="T119" fmla="*/ 5 h 1301"/>
                  <a:gd name="T120" fmla="*/ 310 w 1451"/>
                  <a:gd name="T121" fmla="*/ 5 h 130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51"/>
                  <a:gd name="T184" fmla="*/ 0 h 1301"/>
                  <a:gd name="T185" fmla="*/ 1451 w 1451"/>
                  <a:gd name="T186" fmla="*/ 1301 h 130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51" h="1301">
                    <a:moveTo>
                      <a:pt x="1240" y="17"/>
                    </a:moveTo>
                    <a:lnTo>
                      <a:pt x="1255" y="119"/>
                    </a:lnTo>
                    <a:lnTo>
                      <a:pt x="1265" y="161"/>
                    </a:lnTo>
                    <a:lnTo>
                      <a:pt x="1282" y="201"/>
                    </a:lnTo>
                    <a:lnTo>
                      <a:pt x="1328" y="422"/>
                    </a:lnTo>
                    <a:lnTo>
                      <a:pt x="1364" y="449"/>
                    </a:lnTo>
                    <a:lnTo>
                      <a:pt x="1351" y="551"/>
                    </a:lnTo>
                    <a:lnTo>
                      <a:pt x="1368" y="637"/>
                    </a:lnTo>
                    <a:lnTo>
                      <a:pt x="1451" y="668"/>
                    </a:lnTo>
                    <a:lnTo>
                      <a:pt x="1451" y="710"/>
                    </a:lnTo>
                    <a:lnTo>
                      <a:pt x="1434" y="796"/>
                    </a:lnTo>
                    <a:lnTo>
                      <a:pt x="1222" y="1082"/>
                    </a:lnTo>
                    <a:lnTo>
                      <a:pt x="996" y="1267"/>
                    </a:lnTo>
                    <a:lnTo>
                      <a:pt x="862" y="1282"/>
                    </a:lnTo>
                    <a:lnTo>
                      <a:pt x="844" y="1282"/>
                    </a:lnTo>
                    <a:lnTo>
                      <a:pt x="839" y="1288"/>
                    </a:lnTo>
                    <a:lnTo>
                      <a:pt x="839" y="1301"/>
                    </a:lnTo>
                    <a:lnTo>
                      <a:pt x="706" y="1215"/>
                    </a:lnTo>
                    <a:lnTo>
                      <a:pt x="702" y="1215"/>
                    </a:lnTo>
                    <a:lnTo>
                      <a:pt x="771" y="1173"/>
                    </a:lnTo>
                    <a:lnTo>
                      <a:pt x="739" y="1119"/>
                    </a:lnTo>
                    <a:lnTo>
                      <a:pt x="739" y="1109"/>
                    </a:lnTo>
                    <a:lnTo>
                      <a:pt x="771" y="1079"/>
                    </a:lnTo>
                    <a:lnTo>
                      <a:pt x="668" y="977"/>
                    </a:lnTo>
                    <a:lnTo>
                      <a:pt x="597" y="931"/>
                    </a:lnTo>
                    <a:lnTo>
                      <a:pt x="458" y="937"/>
                    </a:lnTo>
                    <a:lnTo>
                      <a:pt x="318" y="1002"/>
                    </a:lnTo>
                    <a:lnTo>
                      <a:pt x="0" y="1021"/>
                    </a:lnTo>
                    <a:lnTo>
                      <a:pt x="17" y="990"/>
                    </a:lnTo>
                    <a:lnTo>
                      <a:pt x="7" y="837"/>
                    </a:lnTo>
                    <a:lnTo>
                      <a:pt x="0" y="727"/>
                    </a:lnTo>
                    <a:lnTo>
                      <a:pt x="63" y="710"/>
                    </a:lnTo>
                    <a:lnTo>
                      <a:pt x="69" y="706"/>
                    </a:lnTo>
                    <a:lnTo>
                      <a:pt x="17" y="651"/>
                    </a:lnTo>
                    <a:lnTo>
                      <a:pt x="172" y="449"/>
                    </a:lnTo>
                    <a:lnTo>
                      <a:pt x="374" y="428"/>
                    </a:lnTo>
                    <a:lnTo>
                      <a:pt x="453" y="376"/>
                    </a:lnTo>
                    <a:lnTo>
                      <a:pt x="409" y="338"/>
                    </a:lnTo>
                    <a:lnTo>
                      <a:pt x="437" y="320"/>
                    </a:lnTo>
                    <a:lnTo>
                      <a:pt x="533" y="284"/>
                    </a:lnTo>
                    <a:lnTo>
                      <a:pt x="597" y="186"/>
                    </a:lnTo>
                    <a:lnTo>
                      <a:pt x="693" y="242"/>
                    </a:lnTo>
                    <a:lnTo>
                      <a:pt x="702" y="242"/>
                    </a:lnTo>
                    <a:lnTo>
                      <a:pt x="781" y="119"/>
                    </a:lnTo>
                    <a:lnTo>
                      <a:pt x="791" y="109"/>
                    </a:lnTo>
                    <a:lnTo>
                      <a:pt x="981" y="77"/>
                    </a:lnTo>
                    <a:lnTo>
                      <a:pt x="981" y="109"/>
                    </a:lnTo>
                    <a:lnTo>
                      <a:pt x="950" y="109"/>
                    </a:lnTo>
                    <a:lnTo>
                      <a:pt x="946" y="186"/>
                    </a:lnTo>
                    <a:lnTo>
                      <a:pt x="998" y="246"/>
                    </a:lnTo>
                    <a:lnTo>
                      <a:pt x="1046" y="257"/>
                    </a:lnTo>
                    <a:lnTo>
                      <a:pt x="1054" y="303"/>
                    </a:lnTo>
                    <a:lnTo>
                      <a:pt x="1096" y="330"/>
                    </a:lnTo>
                    <a:lnTo>
                      <a:pt x="1102" y="334"/>
                    </a:lnTo>
                    <a:lnTo>
                      <a:pt x="1151" y="267"/>
                    </a:lnTo>
                    <a:lnTo>
                      <a:pt x="1174" y="246"/>
                    </a:lnTo>
                    <a:lnTo>
                      <a:pt x="1169" y="242"/>
                    </a:lnTo>
                    <a:lnTo>
                      <a:pt x="1155" y="242"/>
                    </a:lnTo>
                    <a:lnTo>
                      <a:pt x="1174" y="0"/>
                    </a:lnTo>
                    <a:lnTo>
                      <a:pt x="1236" y="17"/>
                    </a:lnTo>
                    <a:lnTo>
                      <a:pt x="1240" y="17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Freeform 182"/>
              <p:cNvSpPr>
                <a:spLocks/>
              </p:cNvSpPr>
              <p:nvPr/>
            </p:nvSpPr>
            <p:spPr bwMode="gray">
              <a:xfrm>
                <a:off x="3626" y="2972"/>
                <a:ext cx="105" cy="235"/>
              </a:xfrm>
              <a:custGeom>
                <a:avLst/>
                <a:gdLst>
                  <a:gd name="T0" fmla="*/ 52 w 211"/>
                  <a:gd name="T1" fmla="*/ 13 h 470"/>
                  <a:gd name="T2" fmla="*/ 51 w 211"/>
                  <a:gd name="T3" fmla="*/ 25 h 470"/>
                  <a:gd name="T4" fmla="*/ 40 w 211"/>
                  <a:gd name="T5" fmla="*/ 47 h 470"/>
                  <a:gd name="T6" fmla="*/ 28 w 211"/>
                  <a:gd name="T7" fmla="*/ 110 h 470"/>
                  <a:gd name="T8" fmla="*/ 6 w 211"/>
                  <a:gd name="T9" fmla="*/ 118 h 470"/>
                  <a:gd name="T10" fmla="*/ 3 w 211"/>
                  <a:gd name="T11" fmla="*/ 118 h 470"/>
                  <a:gd name="T12" fmla="*/ 0 w 211"/>
                  <a:gd name="T13" fmla="*/ 108 h 470"/>
                  <a:gd name="T14" fmla="*/ 0 w 211"/>
                  <a:gd name="T15" fmla="*/ 78 h 470"/>
                  <a:gd name="T16" fmla="*/ 3 w 211"/>
                  <a:gd name="T17" fmla="*/ 60 h 470"/>
                  <a:gd name="T18" fmla="*/ 3 w 211"/>
                  <a:gd name="T19" fmla="*/ 37 h 470"/>
                  <a:gd name="T20" fmla="*/ 32 w 211"/>
                  <a:gd name="T21" fmla="*/ 15 h 470"/>
                  <a:gd name="T22" fmla="*/ 32 w 211"/>
                  <a:gd name="T23" fmla="*/ 0 h 470"/>
                  <a:gd name="T24" fmla="*/ 48 w 211"/>
                  <a:gd name="T25" fmla="*/ 0 h 470"/>
                  <a:gd name="T26" fmla="*/ 52 w 211"/>
                  <a:gd name="T27" fmla="*/ 13 h 47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1"/>
                  <a:gd name="T43" fmla="*/ 0 h 470"/>
                  <a:gd name="T44" fmla="*/ 211 w 211"/>
                  <a:gd name="T45" fmla="*/ 470 h 47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1" h="470">
                    <a:moveTo>
                      <a:pt x="211" y="52"/>
                    </a:moveTo>
                    <a:lnTo>
                      <a:pt x="207" y="100"/>
                    </a:lnTo>
                    <a:lnTo>
                      <a:pt x="161" y="188"/>
                    </a:lnTo>
                    <a:lnTo>
                      <a:pt x="115" y="438"/>
                    </a:lnTo>
                    <a:lnTo>
                      <a:pt x="25" y="470"/>
                    </a:lnTo>
                    <a:lnTo>
                      <a:pt x="15" y="470"/>
                    </a:lnTo>
                    <a:lnTo>
                      <a:pt x="0" y="432"/>
                    </a:lnTo>
                    <a:lnTo>
                      <a:pt x="3" y="309"/>
                    </a:lnTo>
                    <a:lnTo>
                      <a:pt x="15" y="242"/>
                    </a:lnTo>
                    <a:lnTo>
                      <a:pt x="15" y="146"/>
                    </a:lnTo>
                    <a:lnTo>
                      <a:pt x="130" y="58"/>
                    </a:lnTo>
                    <a:lnTo>
                      <a:pt x="130" y="0"/>
                    </a:lnTo>
                    <a:lnTo>
                      <a:pt x="195" y="0"/>
                    </a:lnTo>
                    <a:lnTo>
                      <a:pt x="211" y="52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Freeform 183"/>
              <p:cNvSpPr>
                <a:spLocks/>
              </p:cNvSpPr>
              <p:nvPr/>
            </p:nvSpPr>
            <p:spPr bwMode="gray">
              <a:xfrm>
                <a:off x="5240" y="3576"/>
                <a:ext cx="63" cy="37"/>
              </a:xfrm>
              <a:custGeom>
                <a:avLst/>
                <a:gdLst>
                  <a:gd name="T0" fmla="*/ 32 w 125"/>
                  <a:gd name="T1" fmla="*/ 8 h 73"/>
                  <a:gd name="T2" fmla="*/ 13 w 125"/>
                  <a:gd name="T3" fmla="*/ 19 h 73"/>
                  <a:gd name="T4" fmla="*/ 0 w 125"/>
                  <a:gd name="T5" fmla="*/ 9 h 73"/>
                  <a:gd name="T6" fmla="*/ 11 w 125"/>
                  <a:gd name="T7" fmla="*/ 0 h 73"/>
                  <a:gd name="T8" fmla="*/ 24 w 125"/>
                  <a:gd name="T9" fmla="*/ 0 h 73"/>
                  <a:gd name="T10" fmla="*/ 32 w 125"/>
                  <a:gd name="T11" fmla="*/ 8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5"/>
                  <a:gd name="T19" fmla="*/ 0 h 73"/>
                  <a:gd name="T20" fmla="*/ 125 w 125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5" h="73">
                    <a:moveTo>
                      <a:pt x="125" y="29"/>
                    </a:moveTo>
                    <a:lnTo>
                      <a:pt x="50" y="73"/>
                    </a:lnTo>
                    <a:lnTo>
                      <a:pt x="0" y="33"/>
                    </a:lnTo>
                    <a:lnTo>
                      <a:pt x="44" y="0"/>
                    </a:lnTo>
                    <a:lnTo>
                      <a:pt x="94" y="0"/>
                    </a:lnTo>
                    <a:lnTo>
                      <a:pt x="125" y="29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Freeform 184"/>
              <p:cNvSpPr>
                <a:spLocks/>
              </p:cNvSpPr>
              <p:nvPr/>
            </p:nvSpPr>
            <p:spPr bwMode="gray">
              <a:xfrm>
                <a:off x="5428" y="3661"/>
                <a:ext cx="194" cy="103"/>
              </a:xfrm>
              <a:custGeom>
                <a:avLst/>
                <a:gdLst>
                  <a:gd name="T0" fmla="*/ 97 w 388"/>
                  <a:gd name="T1" fmla="*/ 1 h 207"/>
                  <a:gd name="T2" fmla="*/ 97 w 388"/>
                  <a:gd name="T3" fmla="*/ 3 h 207"/>
                  <a:gd name="T4" fmla="*/ 37 w 388"/>
                  <a:gd name="T5" fmla="*/ 33 h 207"/>
                  <a:gd name="T6" fmla="*/ 5 w 388"/>
                  <a:gd name="T7" fmla="*/ 51 h 207"/>
                  <a:gd name="T8" fmla="*/ 3 w 388"/>
                  <a:gd name="T9" fmla="*/ 51 h 207"/>
                  <a:gd name="T10" fmla="*/ 0 w 388"/>
                  <a:gd name="T11" fmla="*/ 49 h 207"/>
                  <a:gd name="T12" fmla="*/ 18 w 388"/>
                  <a:gd name="T13" fmla="*/ 31 h 207"/>
                  <a:gd name="T14" fmla="*/ 25 w 388"/>
                  <a:gd name="T15" fmla="*/ 26 h 207"/>
                  <a:gd name="T16" fmla="*/ 42 w 388"/>
                  <a:gd name="T17" fmla="*/ 26 h 207"/>
                  <a:gd name="T18" fmla="*/ 50 w 388"/>
                  <a:gd name="T19" fmla="*/ 4 h 207"/>
                  <a:gd name="T20" fmla="*/ 83 w 388"/>
                  <a:gd name="T21" fmla="*/ 0 h 207"/>
                  <a:gd name="T22" fmla="*/ 96 w 388"/>
                  <a:gd name="T23" fmla="*/ 0 h 207"/>
                  <a:gd name="T24" fmla="*/ 97 w 388"/>
                  <a:gd name="T25" fmla="*/ 1 h 2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8"/>
                  <a:gd name="T40" fmla="*/ 0 h 207"/>
                  <a:gd name="T41" fmla="*/ 388 w 388"/>
                  <a:gd name="T42" fmla="*/ 207 h 20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8" h="207">
                    <a:moveTo>
                      <a:pt x="388" y="4"/>
                    </a:moveTo>
                    <a:lnTo>
                      <a:pt x="388" y="13"/>
                    </a:lnTo>
                    <a:lnTo>
                      <a:pt x="146" y="132"/>
                    </a:lnTo>
                    <a:lnTo>
                      <a:pt x="20" y="207"/>
                    </a:lnTo>
                    <a:lnTo>
                      <a:pt x="14" y="207"/>
                    </a:lnTo>
                    <a:lnTo>
                      <a:pt x="0" y="196"/>
                    </a:lnTo>
                    <a:lnTo>
                      <a:pt x="71" y="127"/>
                    </a:lnTo>
                    <a:lnTo>
                      <a:pt x="102" y="104"/>
                    </a:lnTo>
                    <a:lnTo>
                      <a:pt x="166" y="104"/>
                    </a:lnTo>
                    <a:lnTo>
                      <a:pt x="200" y="19"/>
                    </a:lnTo>
                    <a:lnTo>
                      <a:pt x="331" y="0"/>
                    </a:lnTo>
                    <a:lnTo>
                      <a:pt x="384" y="0"/>
                    </a:lnTo>
                    <a:lnTo>
                      <a:pt x="388" y="4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Freeform 185"/>
              <p:cNvSpPr>
                <a:spLocks/>
              </p:cNvSpPr>
              <p:nvPr/>
            </p:nvSpPr>
            <p:spPr bwMode="gray">
              <a:xfrm>
                <a:off x="5631" y="3494"/>
                <a:ext cx="76" cy="166"/>
              </a:xfrm>
              <a:custGeom>
                <a:avLst/>
                <a:gdLst>
                  <a:gd name="T0" fmla="*/ 2 w 152"/>
                  <a:gd name="T1" fmla="*/ 10 h 332"/>
                  <a:gd name="T2" fmla="*/ 5 w 152"/>
                  <a:gd name="T3" fmla="*/ 13 h 332"/>
                  <a:gd name="T4" fmla="*/ 21 w 152"/>
                  <a:gd name="T5" fmla="*/ 15 h 332"/>
                  <a:gd name="T6" fmla="*/ 21 w 152"/>
                  <a:gd name="T7" fmla="*/ 15 h 332"/>
                  <a:gd name="T8" fmla="*/ 24 w 152"/>
                  <a:gd name="T9" fmla="*/ 18 h 332"/>
                  <a:gd name="T10" fmla="*/ 28 w 152"/>
                  <a:gd name="T11" fmla="*/ 49 h 332"/>
                  <a:gd name="T12" fmla="*/ 38 w 152"/>
                  <a:gd name="T13" fmla="*/ 55 h 332"/>
                  <a:gd name="T14" fmla="*/ 38 w 152"/>
                  <a:gd name="T15" fmla="*/ 62 h 332"/>
                  <a:gd name="T16" fmla="*/ 36 w 152"/>
                  <a:gd name="T17" fmla="*/ 70 h 332"/>
                  <a:gd name="T18" fmla="*/ 5 w 152"/>
                  <a:gd name="T19" fmla="*/ 83 h 332"/>
                  <a:gd name="T20" fmla="*/ 11 w 152"/>
                  <a:gd name="T21" fmla="*/ 79 h 332"/>
                  <a:gd name="T22" fmla="*/ 5 w 152"/>
                  <a:gd name="T23" fmla="*/ 68 h 332"/>
                  <a:gd name="T24" fmla="*/ 5 w 152"/>
                  <a:gd name="T25" fmla="*/ 68 h 332"/>
                  <a:gd name="T26" fmla="*/ 5 w 152"/>
                  <a:gd name="T27" fmla="*/ 66 h 332"/>
                  <a:gd name="T28" fmla="*/ 19 w 152"/>
                  <a:gd name="T29" fmla="*/ 57 h 332"/>
                  <a:gd name="T30" fmla="*/ 24 w 152"/>
                  <a:gd name="T31" fmla="*/ 40 h 332"/>
                  <a:gd name="T32" fmla="*/ 0 w 152"/>
                  <a:gd name="T33" fmla="*/ 13 h 332"/>
                  <a:gd name="T34" fmla="*/ 0 w 152"/>
                  <a:gd name="T35" fmla="*/ 0 h 332"/>
                  <a:gd name="T36" fmla="*/ 2 w 152"/>
                  <a:gd name="T37" fmla="*/ 10 h 332"/>
                  <a:gd name="T38" fmla="*/ 2 w 152"/>
                  <a:gd name="T39" fmla="*/ 10 h 33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2"/>
                  <a:gd name="T61" fmla="*/ 0 h 332"/>
                  <a:gd name="T62" fmla="*/ 152 w 152"/>
                  <a:gd name="T63" fmla="*/ 332 h 33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2" h="332">
                    <a:moveTo>
                      <a:pt x="8" y="42"/>
                    </a:moveTo>
                    <a:lnTo>
                      <a:pt x="18" y="52"/>
                    </a:lnTo>
                    <a:lnTo>
                      <a:pt x="85" y="61"/>
                    </a:lnTo>
                    <a:lnTo>
                      <a:pt x="87" y="61"/>
                    </a:lnTo>
                    <a:lnTo>
                      <a:pt x="96" y="71"/>
                    </a:lnTo>
                    <a:lnTo>
                      <a:pt x="114" y="196"/>
                    </a:lnTo>
                    <a:lnTo>
                      <a:pt x="152" y="221"/>
                    </a:lnTo>
                    <a:lnTo>
                      <a:pt x="152" y="251"/>
                    </a:lnTo>
                    <a:lnTo>
                      <a:pt x="143" y="280"/>
                    </a:lnTo>
                    <a:lnTo>
                      <a:pt x="22" y="332"/>
                    </a:lnTo>
                    <a:lnTo>
                      <a:pt x="47" y="315"/>
                    </a:lnTo>
                    <a:lnTo>
                      <a:pt x="22" y="271"/>
                    </a:lnTo>
                    <a:lnTo>
                      <a:pt x="18" y="271"/>
                    </a:lnTo>
                    <a:lnTo>
                      <a:pt x="18" y="261"/>
                    </a:lnTo>
                    <a:lnTo>
                      <a:pt x="75" y="228"/>
                    </a:lnTo>
                    <a:lnTo>
                      <a:pt x="96" y="157"/>
                    </a:lnTo>
                    <a:lnTo>
                      <a:pt x="0" y="52"/>
                    </a:lnTo>
                    <a:lnTo>
                      <a:pt x="0" y="0"/>
                    </a:lnTo>
                    <a:lnTo>
                      <a:pt x="8" y="38"/>
                    </a:lnTo>
                    <a:lnTo>
                      <a:pt x="8" y="42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Freeform 186"/>
              <p:cNvSpPr>
                <a:spLocks/>
              </p:cNvSpPr>
              <p:nvPr/>
            </p:nvSpPr>
            <p:spPr bwMode="gray">
              <a:xfrm>
                <a:off x="4965" y="2105"/>
                <a:ext cx="7" cy="45"/>
              </a:xfrm>
              <a:custGeom>
                <a:avLst/>
                <a:gdLst>
                  <a:gd name="T0" fmla="*/ 3 w 16"/>
                  <a:gd name="T1" fmla="*/ 3 h 90"/>
                  <a:gd name="T2" fmla="*/ 3 w 16"/>
                  <a:gd name="T3" fmla="*/ 23 h 90"/>
                  <a:gd name="T4" fmla="*/ 0 w 16"/>
                  <a:gd name="T5" fmla="*/ 23 h 90"/>
                  <a:gd name="T6" fmla="*/ 1 w 16"/>
                  <a:gd name="T7" fmla="*/ 0 h 90"/>
                  <a:gd name="T8" fmla="*/ 2 w 16"/>
                  <a:gd name="T9" fmla="*/ 0 h 90"/>
                  <a:gd name="T10" fmla="*/ 3 w 16"/>
                  <a:gd name="T11" fmla="*/ 3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90"/>
                  <a:gd name="T20" fmla="*/ 16 w 16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90">
                    <a:moveTo>
                      <a:pt x="16" y="11"/>
                    </a:moveTo>
                    <a:lnTo>
                      <a:pt x="16" y="90"/>
                    </a:lnTo>
                    <a:lnTo>
                      <a:pt x="0" y="9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Freeform 187"/>
              <p:cNvSpPr>
                <a:spLocks/>
              </p:cNvSpPr>
              <p:nvPr/>
            </p:nvSpPr>
            <p:spPr bwMode="gray">
              <a:xfrm>
                <a:off x="4984" y="2255"/>
                <a:ext cx="83" cy="85"/>
              </a:xfrm>
              <a:custGeom>
                <a:avLst/>
                <a:gdLst>
                  <a:gd name="T0" fmla="*/ 23 w 167"/>
                  <a:gd name="T1" fmla="*/ 8 h 171"/>
                  <a:gd name="T2" fmla="*/ 19 w 167"/>
                  <a:gd name="T3" fmla="*/ 21 h 171"/>
                  <a:gd name="T4" fmla="*/ 23 w 167"/>
                  <a:gd name="T5" fmla="*/ 29 h 171"/>
                  <a:gd name="T6" fmla="*/ 41 w 167"/>
                  <a:gd name="T7" fmla="*/ 38 h 171"/>
                  <a:gd name="T8" fmla="*/ 41 w 167"/>
                  <a:gd name="T9" fmla="*/ 38 h 171"/>
                  <a:gd name="T10" fmla="*/ 19 w 167"/>
                  <a:gd name="T11" fmla="*/ 42 h 171"/>
                  <a:gd name="T12" fmla="*/ 0 w 167"/>
                  <a:gd name="T13" fmla="*/ 21 h 171"/>
                  <a:gd name="T14" fmla="*/ 6 w 167"/>
                  <a:gd name="T15" fmla="*/ 21 h 171"/>
                  <a:gd name="T16" fmla="*/ 6 w 167"/>
                  <a:gd name="T17" fmla="*/ 18 h 171"/>
                  <a:gd name="T18" fmla="*/ 0 w 167"/>
                  <a:gd name="T19" fmla="*/ 0 h 171"/>
                  <a:gd name="T20" fmla="*/ 15 w 167"/>
                  <a:gd name="T21" fmla="*/ 0 h 171"/>
                  <a:gd name="T22" fmla="*/ 23 w 167"/>
                  <a:gd name="T23" fmla="*/ 8 h 1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7"/>
                  <a:gd name="T37" fmla="*/ 0 h 171"/>
                  <a:gd name="T38" fmla="*/ 167 w 167"/>
                  <a:gd name="T39" fmla="*/ 171 h 17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7" h="171">
                    <a:moveTo>
                      <a:pt x="92" y="35"/>
                    </a:moveTo>
                    <a:lnTo>
                      <a:pt x="78" y="87"/>
                    </a:lnTo>
                    <a:lnTo>
                      <a:pt x="92" y="119"/>
                    </a:lnTo>
                    <a:lnTo>
                      <a:pt x="165" y="152"/>
                    </a:lnTo>
                    <a:lnTo>
                      <a:pt x="167" y="152"/>
                    </a:lnTo>
                    <a:lnTo>
                      <a:pt x="78" y="171"/>
                    </a:lnTo>
                    <a:lnTo>
                      <a:pt x="0" y="87"/>
                    </a:lnTo>
                    <a:lnTo>
                      <a:pt x="27" y="87"/>
                    </a:lnTo>
                    <a:lnTo>
                      <a:pt x="27" y="73"/>
                    </a:lnTo>
                    <a:lnTo>
                      <a:pt x="0" y="0"/>
                    </a:lnTo>
                    <a:lnTo>
                      <a:pt x="61" y="0"/>
                    </a:lnTo>
                    <a:lnTo>
                      <a:pt x="92" y="35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Freeform 188"/>
              <p:cNvSpPr>
                <a:spLocks/>
              </p:cNvSpPr>
              <p:nvPr/>
            </p:nvSpPr>
            <p:spPr bwMode="gray">
              <a:xfrm>
                <a:off x="5082" y="2359"/>
                <a:ext cx="25" cy="30"/>
              </a:xfrm>
              <a:custGeom>
                <a:avLst/>
                <a:gdLst>
                  <a:gd name="T0" fmla="*/ 13 w 49"/>
                  <a:gd name="T1" fmla="*/ 14 h 59"/>
                  <a:gd name="T2" fmla="*/ 6 w 49"/>
                  <a:gd name="T3" fmla="*/ 15 h 59"/>
                  <a:gd name="T4" fmla="*/ 4 w 49"/>
                  <a:gd name="T5" fmla="*/ 15 h 59"/>
                  <a:gd name="T6" fmla="*/ 0 w 49"/>
                  <a:gd name="T7" fmla="*/ 11 h 59"/>
                  <a:gd name="T8" fmla="*/ 4 w 49"/>
                  <a:gd name="T9" fmla="*/ 0 h 59"/>
                  <a:gd name="T10" fmla="*/ 13 w 49"/>
                  <a:gd name="T11" fmla="*/ 10 h 59"/>
                  <a:gd name="T12" fmla="*/ 13 w 49"/>
                  <a:gd name="T13" fmla="*/ 14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"/>
                  <a:gd name="T22" fmla="*/ 0 h 59"/>
                  <a:gd name="T23" fmla="*/ 49 w 49"/>
                  <a:gd name="T24" fmla="*/ 59 h 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" h="59">
                    <a:moveTo>
                      <a:pt x="49" y="53"/>
                    </a:moveTo>
                    <a:lnTo>
                      <a:pt x="21" y="59"/>
                    </a:lnTo>
                    <a:lnTo>
                      <a:pt x="13" y="59"/>
                    </a:lnTo>
                    <a:lnTo>
                      <a:pt x="0" y="44"/>
                    </a:lnTo>
                    <a:lnTo>
                      <a:pt x="13" y="0"/>
                    </a:lnTo>
                    <a:lnTo>
                      <a:pt x="49" y="40"/>
                    </a:lnTo>
                    <a:lnTo>
                      <a:pt x="49" y="53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Freeform 189"/>
              <p:cNvSpPr>
                <a:spLocks/>
              </p:cNvSpPr>
              <p:nvPr/>
            </p:nvSpPr>
            <p:spPr bwMode="gray">
              <a:xfrm>
                <a:off x="5079" y="2436"/>
                <a:ext cx="80" cy="83"/>
              </a:xfrm>
              <a:custGeom>
                <a:avLst/>
                <a:gdLst>
                  <a:gd name="T0" fmla="*/ 40 w 161"/>
                  <a:gd name="T1" fmla="*/ 25 h 165"/>
                  <a:gd name="T2" fmla="*/ 25 w 161"/>
                  <a:gd name="T3" fmla="*/ 42 h 165"/>
                  <a:gd name="T4" fmla="*/ 16 w 161"/>
                  <a:gd name="T5" fmla="*/ 21 h 165"/>
                  <a:gd name="T6" fmla="*/ 0 w 161"/>
                  <a:gd name="T7" fmla="*/ 21 h 165"/>
                  <a:gd name="T8" fmla="*/ 0 w 161"/>
                  <a:gd name="T9" fmla="*/ 9 h 165"/>
                  <a:gd name="T10" fmla="*/ 20 w 161"/>
                  <a:gd name="T11" fmla="*/ 9 h 165"/>
                  <a:gd name="T12" fmla="*/ 23 w 161"/>
                  <a:gd name="T13" fmla="*/ 0 h 165"/>
                  <a:gd name="T14" fmla="*/ 39 w 161"/>
                  <a:gd name="T15" fmla="*/ 8 h 165"/>
                  <a:gd name="T16" fmla="*/ 40 w 161"/>
                  <a:gd name="T17" fmla="*/ 25 h 1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1"/>
                  <a:gd name="T28" fmla="*/ 0 h 165"/>
                  <a:gd name="T29" fmla="*/ 161 w 161"/>
                  <a:gd name="T30" fmla="*/ 165 h 1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1" h="165">
                    <a:moveTo>
                      <a:pt x="161" y="100"/>
                    </a:moveTo>
                    <a:lnTo>
                      <a:pt x="100" y="165"/>
                    </a:lnTo>
                    <a:lnTo>
                      <a:pt x="65" y="81"/>
                    </a:lnTo>
                    <a:lnTo>
                      <a:pt x="0" y="81"/>
                    </a:lnTo>
                    <a:lnTo>
                      <a:pt x="0" y="33"/>
                    </a:lnTo>
                    <a:lnTo>
                      <a:pt x="80" y="33"/>
                    </a:lnTo>
                    <a:lnTo>
                      <a:pt x="94" y="0"/>
                    </a:lnTo>
                    <a:lnTo>
                      <a:pt x="157" y="31"/>
                    </a:lnTo>
                    <a:lnTo>
                      <a:pt x="161" y="10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Freeform 190"/>
              <p:cNvSpPr>
                <a:spLocks/>
              </p:cNvSpPr>
              <p:nvPr/>
            </p:nvSpPr>
            <p:spPr bwMode="gray">
              <a:xfrm>
                <a:off x="4254" y="2482"/>
                <a:ext cx="54" cy="55"/>
              </a:xfrm>
              <a:custGeom>
                <a:avLst/>
                <a:gdLst>
                  <a:gd name="T0" fmla="*/ 27 w 107"/>
                  <a:gd name="T1" fmla="*/ 9 h 110"/>
                  <a:gd name="T2" fmla="*/ 20 w 107"/>
                  <a:gd name="T3" fmla="*/ 19 h 110"/>
                  <a:gd name="T4" fmla="*/ 25 w 107"/>
                  <a:gd name="T5" fmla="*/ 23 h 110"/>
                  <a:gd name="T6" fmla="*/ 27 w 107"/>
                  <a:gd name="T7" fmla="*/ 24 h 110"/>
                  <a:gd name="T8" fmla="*/ 19 w 107"/>
                  <a:gd name="T9" fmla="*/ 28 h 110"/>
                  <a:gd name="T10" fmla="*/ 16 w 107"/>
                  <a:gd name="T11" fmla="*/ 28 h 110"/>
                  <a:gd name="T12" fmla="*/ 2 w 107"/>
                  <a:gd name="T13" fmla="*/ 3 h 110"/>
                  <a:gd name="T14" fmla="*/ 0 w 107"/>
                  <a:gd name="T15" fmla="*/ 1 h 110"/>
                  <a:gd name="T16" fmla="*/ 2 w 107"/>
                  <a:gd name="T17" fmla="*/ 0 h 110"/>
                  <a:gd name="T18" fmla="*/ 17 w 107"/>
                  <a:gd name="T19" fmla="*/ 1 h 110"/>
                  <a:gd name="T20" fmla="*/ 27 w 107"/>
                  <a:gd name="T21" fmla="*/ 9 h 1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7"/>
                  <a:gd name="T34" fmla="*/ 0 h 110"/>
                  <a:gd name="T35" fmla="*/ 107 w 107"/>
                  <a:gd name="T36" fmla="*/ 110 h 1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7" h="110">
                    <a:moveTo>
                      <a:pt x="107" y="35"/>
                    </a:moveTo>
                    <a:lnTo>
                      <a:pt x="79" y="75"/>
                    </a:lnTo>
                    <a:lnTo>
                      <a:pt x="98" y="90"/>
                    </a:lnTo>
                    <a:lnTo>
                      <a:pt x="107" y="96"/>
                    </a:lnTo>
                    <a:lnTo>
                      <a:pt x="73" y="110"/>
                    </a:lnTo>
                    <a:lnTo>
                      <a:pt x="63" y="110"/>
                    </a:lnTo>
                    <a:lnTo>
                      <a:pt x="8" y="10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67" y="4"/>
                    </a:lnTo>
                    <a:lnTo>
                      <a:pt x="107" y="35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Freeform 191"/>
              <p:cNvSpPr>
                <a:spLocks/>
              </p:cNvSpPr>
              <p:nvPr/>
            </p:nvSpPr>
            <p:spPr bwMode="gray">
              <a:xfrm>
                <a:off x="5025" y="2624"/>
                <a:ext cx="108" cy="129"/>
              </a:xfrm>
              <a:custGeom>
                <a:avLst/>
                <a:gdLst>
                  <a:gd name="T0" fmla="*/ 54 w 215"/>
                  <a:gd name="T1" fmla="*/ 8 h 257"/>
                  <a:gd name="T2" fmla="*/ 23 w 215"/>
                  <a:gd name="T3" fmla="*/ 9 h 257"/>
                  <a:gd name="T4" fmla="*/ 23 w 215"/>
                  <a:gd name="T5" fmla="*/ 13 h 257"/>
                  <a:gd name="T6" fmla="*/ 24 w 215"/>
                  <a:gd name="T7" fmla="*/ 18 h 257"/>
                  <a:gd name="T8" fmla="*/ 25 w 215"/>
                  <a:gd name="T9" fmla="*/ 17 h 257"/>
                  <a:gd name="T10" fmla="*/ 25 w 215"/>
                  <a:gd name="T11" fmla="*/ 13 h 257"/>
                  <a:gd name="T12" fmla="*/ 30 w 215"/>
                  <a:gd name="T13" fmla="*/ 29 h 257"/>
                  <a:gd name="T14" fmla="*/ 30 w 215"/>
                  <a:gd name="T15" fmla="*/ 32 h 257"/>
                  <a:gd name="T16" fmla="*/ 26 w 215"/>
                  <a:gd name="T17" fmla="*/ 35 h 257"/>
                  <a:gd name="T18" fmla="*/ 42 w 215"/>
                  <a:gd name="T19" fmla="*/ 57 h 257"/>
                  <a:gd name="T20" fmla="*/ 26 w 215"/>
                  <a:gd name="T21" fmla="*/ 57 h 257"/>
                  <a:gd name="T22" fmla="*/ 24 w 215"/>
                  <a:gd name="T23" fmla="*/ 53 h 257"/>
                  <a:gd name="T24" fmla="*/ 11 w 215"/>
                  <a:gd name="T25" fmla="*/ 53 h 257"/>
                  <a:gd name="T26" fmla="*/ 10 w 215"/>
                  <a:gd name="T27" fmla="*/ 61 h 257"/>
                  <a:gd name="T28" fmla="*/ 10 w 215"/>
                  <a:gd name="T29" fmla="*/ 65 h 257"/>
                  <a:gd name="T30" fmla="*/ 0 w 215"/>
                  <a:gd name="T31" fmla="*/ 47 h 257"/>
                  <a:gd name="T32" fmla="*/ 10 w 215"/>
                  <a:gd name="T33" fmla="*/ 13 h 257"/>
                  <a:gd name="T34" fmla="*/ 10 w 215"/>
                  <a:gd name="T35" fmla="*/ 4 h 257"/>
                  <a:gd name="T36" fmla="*/ 24 w 215"/>
                  <a:gd name="T37" fmla="*/ 0 h 257"/>
                  <a:gd name="T38" fmla="*/ 51 w 215"/>
                  <a:gd name="T39" fmla="*/ 0 h 257"/>
                  <a:gd name="T40" fmla="*/ 54 w 215"/>
                  <a:gd name="T41" fmla="*/ 8 h 2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5"/>
                  <a:gd name="T64" fmla="*/ 0 h 257"/>
                  <a:gd name="T65" fmla="*/ 215 w 215"/>
                  <a:gd name="T66" fmla="*/ 257 h 2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5" h="257">
                    <a:moveTo>
                      <a:pt x="215" y="29"/>
                    </a:moveTo>
                    <a:lnTo>
                      <a:pt x="90" y="33"/>
                    </a:lnTo>
                    <a:lnTo>
                      <a:pt x="90" y="50"/>
                    </a:lnTo>
                    <a:lnTo>
                      <a:pt x="94" y="71"/>
                    </a:lnTo>
                    <a:lnTo>
                      <a:pt x="100" y="65"/>
                    </a:lnTo>
                    <a:lnTo>
                      <a:pt x="100" y="52"/>
                    </a:lnTo>
                    <a:lnTo>
                      <a:pt x="117" y="115"/>
                    </a:lnTo>
                    <a:lnTo>
                      <a:pt x="117" y="125"/>
                    </a:lnTo>
                    <a:lnTo>
                      <a:pt x="104" y="138"/>
                    </a:lnTo>
                    <a:lnTo>
                      <a:pt x="167" y="227"/>
                    </a:lnTo>
                    <a:lnTo>
                      <a:pt x="104" y="227"/>
                    </a:lnTo>
                    <a:lnTo>
                      <a:pt x="94" y="209"/>
                    </a:lnTo>
                    <a:lnTo>
                      <a:pt x="41" y="209"/>
                    </a:lnTo>
                    <a:lnTo>
                      <a:pt x="39" y="244"/>
                    </a:lnTo>
                    <a:lnTo>
                      <a:pt x="39" y="257"/>
                    </a:lnTo>
                    <a:lnTo>
                      <a:pt x="0" y="188"/>
                    </a:lnTo>
                    <a:lnTo>
                      <a:pt x="39" y="50"/>
                    </a:lnTo>
                    <a:lnTo>
                      <a:pt x="39" y="16"/>
                    </a:lnTo>
                    <a:lnTo>
                      <a:pt x="94" y="0"/>
                    </a:lnTo>
                    <a:lnTo>
                      <a:pt x="202" y="0"/>
                    </a:lnTo>
                    <a:lnTo>
                      <a:pt x="215" y="29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Freeform 192"/>
              <p:cNvSpPr>
                <a:spLocks/>
              </p:cNvSpPr>
              <p:nvPr/>
            </p:nvSpPr>
            <p:spPr bwMode="gray">
              <a:xfrm>
                <a:off x="5607" y="2738"/>
                <a:ext cx="77" cy="37"/>
              </a:xfrm>
              <a:custGeom>
                <a:avLst/>
                <a:gdLst>
                  <a:gd name="T0" fmla="*/ 30 w 154"/>
                  <a:gd name="T1" fmla="*/ 11 h 73"/>
                  <a:gd name="T2" fmla="*/ 13 w 154"/>
                  <a:gd name="T3" fmla="*/ 19 h 73"/>
                  <a:gd name="T4" fmla="*/ 0 w 154"/>
                  <a:gd name="T5" fmla="*/ 15 h 73"/>
                  <a:gd name="T6" fmla="*/ 7 w 154"/>
                  <a:gd name="T7" fmla="*/ 11 h 73"/>
                  <a:gd name="T8" fmla="*/ 12 w 154"/>
                  <a:gd name="T9" fmla="*/ 10 h 73"/>
                  <a:gd name="T10" fmla="*/ 15 w 154"/>
                  <a:gd name="T11" fmla="*/ 10 h 73"/>
                  <a:gd name="T12" fmla="*/ 30 w 154"/>
                  <a:gd name="T13" fmla="*/ 0 h 73"/>
                  <a:gd name="T14" fmla="*/ 39 w 154"/>
                  <a:gd name="T15" fmla="*/ 10 h 73"/>
                  <a:gd name="T16" fmla="*/ 30 w 154"/>
                  <a:gd name="T17" fmla="*/ 11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4"/>
                  <a:gd name="T28" fmla="*/ 0 h 73"/>
                  <a:gd name="T29" fmla="*/ 154 w 154"/>
                  <a:gd name="T30" fmla="*/ 73 h 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4" h="73">
                    <a:moveTo>
                      <a:pt x="120" y="42"/>
                    </a:moveTo>
                    <a:lnTo>
                      <a:pt x="54" y="73"/>
                    </a:lnTo>
                    <a:lnTo>
                      <a:pt x="0" y="59"/>
                    </a:lnTo>
                    <a:lnTo>
                      <a:pt x="31" y="42"/>
                    </a:lnTo>
                    <a:lnTo>
                      <a:pt x="48" y="40"/>
                    </a:lnTo>
                    <a:lnTo>
                      <a:pt x="62" y="40"/>
                    </a:lnTo>
                    <a:lnTo>
                      <a:pt x="120" y="0"/>
                    </a:lnTo>
                    <a:lnTo>
                      <a:pt x="154" y="38"/>
                    </a:lnTo>
                    <a:lnTo>
                      <a:pt x="120" y="42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Freeform 193"/>
              <p:cNvSpPr>
                <a:spLocks/>
              </p:cNvSpPr>
              <p:nvPr/>
            </p:nvSpPr>
            <p:spPr bwMode="gray">
              <a:xfrm>
                <a:off x="4984" y="2784"/>
                <a:ext cx="193" cy="85"/>
              </a:xfrm>
              <a:custGeom>
                <a:avLst/>
                <a:gdLst>
                  <a:gd name="T0" fmla="*/ 97 w 386"/>
                  <a:gd name="T1" fmla="*/ 18 h 169"/>
                  <a:gd name="T2" fmla="*/ 90 w 386"/>
                  <a:gd name="T3" fmla="*/ 20 h 169"/>
                  <a:gd name="T4" fmla="*/ 76 w 386"/>
                  <a:gd name="T5" fmla="*/ 43 h 169"/>
                  <a:gd name="T6" fmla="*/ 57 w 386"/>
                  <a:gd name="T7" fmla="*/ 26 h 169"/>
                  <a:gd name="T8" fmla="*/ 51 w 386"/>
                  <a:gd name="T9" fmla="*/ 23 h 169"/>
                  <a:gd name="T10" fmla="*/ 50 w 386"/>
                  <a:gd name="T11" fmla="*/ 22 h 169"/>
                  <a:gd name="T12" fmla="*/ 43 w 386"/>
                  <a:gd name="T13" fmla="*/ 33 h 169"/>
                  <a:gd name="T14" fmla="*/ 43 w 386"/>
                  <a:gd name="T15" fmla="*/ 24 h 169"/>
                  <a:gd name="T16" fmla="*/ 41 w 386"/>
                  <a:gd name="T17" fmla="*/ 23 h 169"/>
                  <a:gd name="T18" fmla="*/ 29 w 386"/>
                  <a:gd name="T19" fmla="*/ 34 h 169"/>
                  <a:gd name="T20" fmla="*/ 21 w 386"/>
                  <a:gd name="T21" fmla="*/ 34 h 169"/>
                  <a:gd name="T22" fmla="*/ 19 w 386"/>
                  <a:gd name="T23" fmla="*/ 22 h 169"/>
                  <a:gd name="T24" fmla="*/ 2 w 386"/>
                  <a:gd name="T25" fmla="*/ 25 h 169"/>
                  <a:gd name="T26" fmla="*/ 1 w 386"/>
                  <a:gd name="T27" fmla="*/ 26 h 169"/>
                  <a:gd name="T28" fmla="*/ 0 w 386"/>
                  <a:gd name="T29" fmla="*/ 25 h 169"/>
                  <a:gd name="T30" fmla="*/ 7 w 386"/>
                  <a:gd name="T31" fmla="*/ 17 h 169"/>
                  <a:gd name="T32" fmla="*/ 62 w 386"/>
                  <a:gd name="T33" fmla="*/ 17 h 169"/>
                  <a:gd name="T34" fmla="*/ 70 w 386"/>
                  <a:gd name="T35" fmla="*/ 20 h 169"/>
                  <a:gd name="T36" fmla="*/ 72 w 386"/>
                  <a:gd name="T37" fmla="*/ 20 h 169"/>
                  <a:gd name="T38" fmla="*/ 77 w 386"/>
                  <a:gd name="T39" fmla="*/ 17 h 169"/>
                  <a:gd name="T40" fmla="*/ 88 w 386"/>
                  <a:gd name="T41" fmla="*/ 17 h 169"/>
                  <a:gd name="T42" fmla="*/ 90 w 386"/>
                  <a:gd name="T43" fmla="*/ 15 h 169"/>
                  <a:gd name="T44" fmla="*/ 93 w 386"/>
                  <a:gd name="T45" fmla="*/ 0 h 169"/>
                  <a:gd name="T46" fmla="*/ 97 w 386"/>
                  <a:gd name="T47" fmla="*/ 14 h 169"/>
                  <a:gd name="T48" fmla="*/ 97 w 386"/>
                  <a:gd name="T49" fmla="*/ 18 h 1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6"/>
                  <a:gd name="T76" fmla="*/ 0 h 169"/>
                  <a:gd name="T77" fmla="*/ 386 w 386"/>
                  <a:gd name="T78" fmla="*/ 169 h 1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6" h="169">
                    <a:moveTo>
                      <a:pt x="386" y="69"/>
                    </a:moveTo>
                    <a:lnTo>
                      <a:pt x="359" y="80"/>
                    </a:lnTo>
                    <a:lnTo>
                      <a:pt x="301" y="169"/>
                    </a:lnTo>
                    <a:lnTo>
                      <a:pt x="228" y="101"/>
                    </a:lnTo>
                    <a:lnTo>
                      <a:pt x="207" y="90"/>
                    </a:lnTo>
                    <a:lnTo>
                      <a:pt x="203" y="86"/>
                    </a:lnTo>
                    <a:lnTo>
                      <a:pt x="169" y="130"/>
                    </a:lnTo>
                    <a:lnTo>
                      <a:pt x="169" y="96"/>
                    </a:lnTo>
                    <a:lnTo>
                      <a:pt x="163" y="90"/>
                    </a:lnTo>
                    <a:lnTo>
                      <a:pt x="119" y="136"/>
                    </a:lnTo>
                    <a:lnTo>
                      <a:pt x="84" y="136"/>
                    </a:lnTo>
                    <a:lnTo>
                      <a:pt x="75" y="86"/>
                    </a:lnTo>
                    <a:lnTo>
                      <a:pt x="7" y="98"/>
                    </a:lnTo>
                    <a:lnTo>
                      <a:pt x="4" y="101"/>
                    </a:lnTo>
                    <a:lnTo>
                      <a:pt x="0" y="98"/>
                    </a:lnTo>
                    <a:lnTo>
                      <a:pt x="30" y="67"/>
                    </a:lnTo>
                    <a:lnTo>
                      <a:pt x="251" y="67"/>
                    </a:lnTo>
                    <a:lnTo>
                      <a:pt x="278" y="80"/>
                    </a:lnTo>
                    <a:lnTo>
                      <a:pt x="288" y="80"/>
                    </a:lnTo>
                    <a:lnTo>
                      <a:pt x="305" y="67"/>
                    </a:lnTo>
                    <a:lnTo>
                      <a:pt x="349" y="67"/>
                    </a:lnTo>
                    <a:lnTo>
                      <a:pt x="359" y="57"/>
                    </a:lnTo>
                    <a:lnTo>
                      <a:pt x="370" y="0"/>
                    </a:lnTo>
                    <a:lnTo>
                      <a:pt x="386" y="53"/>
                    </a:lnTo>
                    <a:lnTo>
                      <a:pt x="386" y="69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Freeform 194"/>
              <p:cNvSpPr>
                <a:spLocks/>
              </p:cNvSpPr>
              <p:nvPr/>
            </p:nvSpPr>
            <p:spPr bwMode="gray">
              <a:xfrm>
                <a:off x="4790" y="2793"/>
                <a:ext cx="121" cy="38"/>
              </a:xfrm>
              <a:custGeom>
                <a:avLst/>
                <a:gdLst>
                  <a:gd name="T0" fmla="*/ 61 w 242"/>
                  <a:gd name="T1" fmla="*/ 14 h 77"/>
                  <a:gd name="T2" fmla="*/ 53 w 242"/>
                  <a:gd name="T3" fmla="*/ 19 h 77"/>
                  <a:gd name="T4" fmla="*/ 35 w 242"/>
                  <a:gd name="T5" fmla="*/ 18 h 77"/>
                  <a:gd name="T6" fmla="*/ 28 w 242"/>
                  <a:gd name="T7" fmla="*/ 14 h 77"/>
                  <a:gd name="T8" fmla="*/ 0 w 242"/>
                  <a:gd name="T9" fmla="*/ 14 h 77"/>
                  <a:gd name="T10" fmla="*/ 4 w 242"/>
                  <a:gd name="T11" fmla="*/ 11 h 77"/>
                  <a:gd name="T12" fmla="*/ 27 w 242"/>
                  <a:gd name="T13" fmla="*/ 10 h 77"/>
                  <a:gd name="T14" fmla="*/ 48 w 242"/>
                  <a:gd name="T15" fmla="*/ 0 h 77"/>
                  <a:gd name="T16" fmla="*/ 58 w 242"/>
                  <a:gd name="T17" fmla="*/ 10 h 77"/>
                  <a:gd name="T18" fmla="*/ 61 w 242"/>
                  <a:gd name="T19" fmla="*/ 14 h 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2"/>
                  <a:gd name="T31" fmla="*/ 0 h 77"/>
                  <a:gd name="T32" fmla="*/ 242 w 242"/>
                  <a:gd name="T33" fmla="*/ 77 h 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2" h="77">
                    <a:moveTo>
                      <a:pt x="242" y="58"/>
                    </a:moveTo>
                    <a:lnTo>
                      <a:pt x="209" y="77"/>
                    </a:lnTo>
                    <a:lnTo>
                      <a:pt x="138" y="73"/>
                    </a:lnTo>
                    <a:lnTo>
                      <a:pt x="109" y="58"/>
                    </a:lnTo>
                    <a:lnTo>
                      <a:pt x="0" y="58"/>
                    </a:lnTo>
                    <a:lnTo>
                      <a:pt x="15" y="44"/>
                    </a:lnTo>
                    <a:lnTo>
                      <a:pt x="106" y="42"/>
                    </a:lnTo>
                    <a:lnTo>
                      <a:pt x="190" y="0"/>
                    </a:lnTo>
                    <a:lnTo>
                      <a:pt x="230" y="42"/>
                    </a:lnTo>
                    <a:lnTo>
                      <a:pt x="242" y="58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Freeform 195"/>
              <p:cNvSpPr>
                <a:spLocks/>
              </p:cNvSpPr>
              <p:nvPr/>
            </p:nvSpPr>
            <p:spPr bwMode="gray">
              <a:xfrm>
                <a:off x="5045" y="1727"/>
                <a:ext cx="132" cy="152"/>
              </a:xfrm>
              <a:custGeom>
                <a:avLst/>
                <a:gdLst>
                  <a:gd name="T0" fmla="*/ 66 w 263"/>
                  <a:gd name="T1" fmla="*/ 66 h 305"/>
                  <a:gd name="T2" fmla="*/ 50 w 263"/>
                  <a:gd name="T3" fmla="*/ 66 h 305"/>
                  <a:gd name="T4" fmla="*/ 49 w 263"/>
                  <a:gd name="T5" fmla="*/ 67 h 305"/>
                  <a:gd name="T6" fmla="*/ 58 w 263"/>
                  <a:gd name="T7" fmla="*/ 71 h 305"/>
                  <a:gd name="T8" fmla="*/ 47 w 263"/>
                  <a:gd name="T9" fmla="*/ 74 h 305"/>
                  <a:gd name="T10" fmla="*/ 46 w 263"/>
                  <a:gd name="T11" fmla="*/ 76 h 305"/>
                  <a:gd name="T12" fmla="*/ 41 w 263"/>
                  <a:gd name="T13" fmla="*/ 71 h 305"/>
                  <a:gd name="T14" fmla="*/ 13 w 263"/>
                  <a:gd name="T15" fmla="*/ 71 h 305"/>
                  <a:gd name="T16" fmla="*/ 0 w 263"/>
                  <a:gd name="T17" fmla="*/ 76 h 305"/>
                  <a:gd name="T18" fmla="*/ 0 w 263"/>
                  <a:gd name="T19" fmla="*/ 71 h 305"/>
                  <a:gd name="T20" fmla="*/ 37 w 263"/>
                  <a:gd name="T21" fmla="*/ 58 h 305"/>
                  <a:gd name="T22" fmla="*/ 34 w 263"/>
                  <a:gd name="T23" fmla="*/ 49 h 305"/>
                  <a:gd name="T24" fmla="*/ 44 w 263"/>
                  <a:gd name="T25" fmla="*/ 45 h 305"/>
                  <a:gd name="T26" fmla="*/ 45 w 263"/>
                  <a:gd name="T27" fmla="*/ 45 h 305"/>
                  <a:gd name="T28" fmla="*/ 45 w 263"/>
                  <a:gd name="T29" fmla="*/ 33 h 305"/>
                  <a:gd name="T30" fmla="*/ 42 w 263"/>
                  <a:gd name="T31" fmla="*/ 6 h 305"/>
                  <a:gd name="T32" fmla="*/ 41 w 263"/>
                  <a:gd name="T33" fmla="*/ 5 h 305"/>
                  <a:gd name="T34" fmla="*/ 45 w 263"/>
                  <a:gd name="T35" fmla="*/ 0 h 305"/>
                  <a:gd name="T36" fmla="*/ 66 w 263"/>
                  <a:gd name="T37" fmla="*/ 25 h 305"/>
                  <a:gd name="T38" fmla="*/ 66 w 263"/>
                  <a:gd name="T39" fmla="*/ 66 h 30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63"/>
                  <a:gd name="T61" fmla="*/ 0 h 305"/>
                  <a:gd name="T62" fmla="*/ 263 w 263"/>
                  <a:gd name="T63" fmla="*/ 305 h 30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63" h="305">
                    <a:moveTo>
                      <a:pt x="263" y="265"/>
                    </a:moveTo>
                    <a:lnTo>
                      <a:pt x="199" y="265"/>
                    </a:lnTo>
                    <a:lnTo>
                      <a:pt x="195" y="268"/>
                    </a:lnTo>
                    <a:lnTo>
                      <a:pt x="230" y="286"/>
                    </a:lnTo>
                    <a:lnTo>
                      <a:pt x="186" y="299"/>
                    </a:lnTo>
                    <a:lnTo>
                      <a:pt x="182" y="305"/>
                    </a:lnTo>
                    <a:lnTo>
                      <a:pt x="163" y="284"/>
                    </a:lnTo>
                    <a:lnTo>
                      <a:pt x="51" y="286"/>
                    </a:lnTo>
                    <a:lnTo>
                      <a:pt x="0" y="305"/>
                    </a:lnTo>
                    <a:lnTo>
                      <a:pt x="0" y="286"/>
                    </a:lnTo>
                    <a:lnTo>
                      <a:pt x="147" y="232"/>
                    </a:lnTo>
                    <a:lnTo>
                      <a:pt x="136" y="197"/>
                    </a:lnTo>
                    <a:lnTo>
                      <a:pt x="176" y="180"/>
                    </a:lnTo>
                    <a:lnTo>
                      <a:pt x="180" y="180"/>
                    </a:lnTo>
                    <a:lnTo>
                      <a:pt x="180" y="132"/>
                    </a:lnTo>
                    <a:lnTo>
                      <a:pt x="167" y="27"/>
                    </a:lnTo>
                    <a:lnTo>
                      <a:pt x="163" y="21"/>
                    </a:lnTo>
                    <a:lnTo>
                      <a:pt x="180" y="0"/>
                    </a:lnTo>
                    <a:lnTo>
                      <a:pt x="263" y="101"/>
                    </a:lnTo>
                    <a:lnTo>
                      <a:pt x="263" y="265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Freeform 196"/>
              <p:cNvSpPr>
                <a:spLocks/>
              </p:cNvSpPr>
              <p:nvPr/>
            </p:nvSpPr>
            <p:spPr bwMode="gray">
              <a:xfrm>
                <a:off x="5082" y="1652"/>
                <a:ext cx="86" cy="75"/>
              </a:xfrm>
              <a:custGeom>
                <a:avLst/>
                <a:gdLst>
                  <a:gd name="T0" fmla="*/ 42 w 172"/>
                  <a:gd name="T1" fmla="*/ 11 h 150"/>
                  <a:gd name="T2" fmla="*/ 43 w 172"/>
                  <a:gd name="T3" fmla="*/ 12 h 150"/>
                  <a:gd name="T4" fmla="*/ 29 w 172"/>
                  <a:gd name="T5" fmla="*/ 24 h 150"/>
                  <a:gd name="T6" fmla="*/ 22 w 172"/>
                  <a:gd name="T7" fmla="*/ 21 h 150"/>
                  <a:gd name="T8" fmla="*/ 18 w 172"/>
                  <a:gd name="T9" fmla="*/ 24 h 150"/>
                  <a:gd name="T10" fmla="*/ 17 w 172"/>
                  <a:gd name="T11" fmla="*/ 25 h 150"/>
                  <a:gd name="T12" fmla="*/ 23 w 172"/>
                  <a:gd name="T13" fmla="*/ 33 h 150"/>
                  <a:gd name="T14" fmla="*/ 19 w 172"/>
                  <a:gd name="T15" fmla="*/ 37 h 150"/>
                  <a:gd name="T16" fmla="*/ 15 w 172"/>
                  <a:gd name="T17" fmla="*/ 38 h 150"/>
                  <a:gd name="T18" fmla="*/ 0 w 172"/>
                  <a:gd name="T19" fmla="*/ 25 h 150"/>
                  <a:gd name="T20" fmla="*/ 3 w 172"/>
                  <a:gd name="T21" fmla="*/ 13 h 150"/>
                  <a:gd name="T22" fmla="*/ 3 w 172"/>
                  <a:gd name="T23" fmla="*/ 9 h 150"/>
                  <a:gd name="T24" fmla="*/ 0 w 172"/>
                  <a:gd name="T25" fmla="*/ 0 h 150"/>
                  <a:gd name="T26" fmla="*/ 27 w 172"/>
                  <a:gd name="T27" fmla="*/ 0 h 150"/>
                  <a:gd name="T28" fmla="*/ 42 w 172"/>
                  <a:gd name="T29" fmla="*/ 11 h 1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2"/>
                  <a:gd name="T46" fmla="*/ 0 h 150"/>
                  <a:gd name="T47" fmla="*/ 172 w 172"/>
                  <a:gd name="T48" fmla="*/ 150 h 15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2" h="150">
                    <a:moveTo>
                      <a:pt x="168" y="46"/>
                    </a:moveTo>
                    <a:lnTo>
                      <a:pt x="172" y="48"/>
                    </a:lnTo>
                    <a:lnTo>
                      <a:pt x="117" y="98"/>
                    </a:lnTo>
                    <a:lnTo>
                      <a:pt x="88" y="84"/>
                    </a:lnTo>
                    <a:lnTo>
                      <a:pt x="69" y="98"/>
                    </a:lnTo>
                    <a:lnTo>
                      <a:pt x="65" y="102"/>
                    </a:lnTo>
                    <a:lnTo>
                      <a:pt x="92" y="129"/>
                    </a:lnTo>
                    <a:lnTo>
                      <a:pt x="74" y="146"/>
                    </a:lnTo>
                    <a:lnTo>
                      <a:pt x="61" y="150"/>
                    </a:lnTo>
                    <a:lnTo>
                      <a:pt x="0" y="102"/>
                    </a:lnTo>
                    <a:lnTo>
                      <a:pt x="11" y="52"/>
                    </a:lnTo>
                    <a:lnTo>
                      <a:pt x="11" y="37"/>
                    </a:lnTo>
                    <a:lnTo>
                      <a:pt x="0" y="0"/>
                    </a:lnTo>
                    <a:lnTo>
                      <a:pt x="111" y="0"/>
                    </a:lnTo>
                    <a:lnTo>
                      <a:pt x="168" y="46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Freeform 197"/>
              <p:cNvSpPr>
                <a:spLocks/>
              </p:cNvSpPr>
              <p:nvPr/>
            </p:nvSpPr>
            <p:spPr bwMode="gray">
              <a:xfrm>
                <a:off x="5037" y="1897"/>
                <a:ext cx="33" cy="54"/>
              </a:xfrm>
              <a:custGeom>
                <a:avLst/>
                <a:gdLst>
                  <a:gd name="T0" fmla="*/ 16 w 67"/>
                  <a:gd name="T1" fmla="*/ 23 h 110"/>
                  <a:gd name="T2" fmla="*/ 15 w 67"/>
                  <a:gd name="T3" fmla="*/ 25 h 110"/>
                  <a:gd name="T4" fmla="*/ 15 w 67"/>
                  <a:gd name="T5" fmla="*/ 27 h 110"/>
                  <a:gd name="T6" fmla="*/ 5 w 67"/>
                  <a:gd name="T7" fmla="*/ 15 h 110"/>
                  <a:gd name="T8" fmla="*/ 0 w 67"/>
                  <a:gd name="T9" fmla="*/ 7 h 110"/>
                  <a:gd name="T10" fmla="*/ 3 w 67"/>
                  <a:gd name="T11" fmla="*/ 0 h 110"/>
                  <a:gd name="T12" fmla="*/ 16 w 67"/>
                  <a:gd name="T13" fmla="*/ 15 h 110"/>
                  <a:gd name="T14" fmla="*/ 16 w 67"/>
                  <a:gd name="T15" fmla="*/ 23 h 1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7"/>
                  <a:gd name="T25" fmla="*/ 0 h 110"/>
                  <a:gd name="T26" fmla="*/ 67 w 67"/>
                  <a:gd name="T27" fmla="*/ 110 h 1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7" h="110">
                    <a:moveTo>
                      <a:pt x="64" y="93"/>
                    </a:moveTo>
                    <a:lnTo>
                      <a:pt x="60" y="104"/>
                    </a:lnTo>
                    <a:lnTo>
                      <a:pt x="60" y="110"/>
                    </a:lnTo>
                    <a:lnTo>
                      <a:pt x="21" y="62"/>
                    </a:lnTo>
                    <a:lnTo>
                      <a:pt x="0" y="29"/>
                    </a:lnTo>
                    <a:lnTo>
                      <a:pt x="14" y="0"/>
                    </a:lnTo>
                    <a:lnTo>
                      <a:pt x="67" y="62"/>
                    </a:lnTo>
                    <a:lnTo>
                      <a:pt x="64" y="93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Freeform 198"/>
              <p:cNvSpPr>
                <a:spLocks/>
              </p:cNvSpPr>
              <p:nvPr/>
            </p:nvSpPr>
            <p:spPr bwMode="gray">
              <a:xfrm>
                <a:off x="5082" y="1888"/>
                <a:ext cx="33" cy="18"/>
              </a:xfrm>
              <a:custGeom>
                <a:avLst/>
                <a:gdLst>
                  <a:gd name="T0" fmla="*/ 16 w 67"/>
                  <a:gd name="T1" fmla="*/ 3 h 37"/>
                  <a:gd name="T2" fmla="*/ 4 w 67"/>
                  <a:gd name="T3" fmla="*/ 9 h 37"/>
                  <a:gd name="T4" fmla="*/ 0 w 67"/>
                  <a:gd name="T5" fmla="*/ 4 h 37"/>
                  <a:gd name="T6" fmla="*/ 0 w 67"/>
                  <a:gd name="T7" fmla="*/ 3 h 37"/>
                  <a:gd name="T8" fmla="*/ 2 w 67"/>
                  <a:gd name="T9" fmla="*/ 0 h 37"/>
                  <a:gd name="T10" fmla="*/ 16 w 67"/>
                  <a:gd name="T11" fmla="*/ 0 h 37"/>
                  <a:gd name="T12" fmla="*/ 16 w 67"/>
                  <a:gd name="T13" fmla="*/ 3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37"/>
                  <a:gd name="T23" fmla="*/ 67 w 67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37">
                    <a:moveTo>
                      <a:pt x="67" y="12"/>
                    </a:moveTo>
                    <a:lnTo>
                      <a:pt x="17" y="37"/>
                    </a:lnTo>
                    <a:lnTo>
                      <a:pt x="3" y="19"/>
                    </a:lnTo>
                    <a:lnTo>
                      <a:pt x="0" y="12"/>
                    </a:lnTo>
                    <a:lnTo>
                      <a:pt x="11" y="0"/>
                    </a:lnTo>
                    <a:lnTo>
                      <a:pt x="67" y="0"/>
                    </a:lnTo>
                    <a:lnTo>
                      <a:pt x="67" y="12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Freeform 199"/>
              <p:cNvSpPr>
                <a:spLocks/>
              </p:cNvSpPr>
              <p:nvPr/>
            </p:nvSpPr>
            <p:spPr bwMode="gray">
              <a:xfrm>
                <a:off x="2049" y="1020"/>
                <a:ext cx="610" cy="471"/>
              </a:xfrm>
              <a:custGeom>
                <a:avLst/>
                <a:gdLst>
                  <a:gd name="T0" fmla="*/ 275 w 1221"/>
                  <a:gd name="T1" fmla="*/ 26 h 943"/>
                  <a:gd name="T2" fmla="*/ 278 w 1221"/>
                  <a:gd name="T3" fmla="*/ 28 h 943"/>
                  <a:gd name="T4" fmla="*/ 282 w 1221"/>
                  <a:gd name="T5" fmla="*/ 28 h 943"/>
                  <a:gd name="T6" fmla="*/ 283 w 1221"/>
                  <a:gd name="T7" fmla="*/ 16 h 943"/>
                  <a:gd name="T8" fmla="*/ 283 w 1221"/>
                  <a:gd name="T9" fmla="*/ 15 h 943"/>
                  <a:gd name="T10" fmla="*/ 305 w 1221"/>
                  <a:gd name="T11" fmla="*/ 23 h 943"/>
                  <a:gd name="T12" fmla="*/ 305 w 1221"/>
                  <a:gd name="T13" fmla="*/ 28 h 943"/>
                  <a:gd name="T14" fmla="*/ 295 w 1221"/>
                  <a:gd name="T15" fmla="*/ 33 h 943"/>
                  <a:gd name="T16" fmla="*/ 275 w 1221"/>
                  <a:gd name="T17" fmla="*/ 96 h 943"/>
                  <a:gd name="T18" fmla="*/ 252 w 1221"/>
                  <a:gd name="T19" fmla="*/ 101 h 943"/>
                  <a:gd name="T20" fmla="*/ 245 w 1221"/>
                  <a:gd name="T21" fmla="*/ 101 h 943"/>
                  <a:gd name="T22" fmla="*/ 245 w 1221"/>
                  <a:gd name="T23" fmla="*/ 111 h 943"/>
                  <a:gd name="T24" fmla="*/ 248 w 1221"/>
                  <a:gd name="T25" fmla="*/ 119 h 943"/>
                  <a:gd name="T26" fmla="*/ 227 w 1221"/>
                  <a:gd name="T27" fmla="*/ 141 h 943"/>
                  <a:gd name="T28" fmla="*/ 196 w 1221"/>
                  <a:gd name="T29" fmla="*/ 162 h 943"/>
                  <a:gd name="T30" fmla="*/ 178 w 1221"/>
                  <a:gd name="T31" fmla="*/ 152 h 943"/>
                  <a:gd name="T32" fmla="*/ 170 w 1221"/>
                  <a:gd name="T33" fmla="*/ 169 h 943"/>
                  <a:gd name="T34" fmla="*/ 168 w 1221"/>
                  <a:gd name="T35" fmla="*/ 171 h 943"/>
                  <a:gd name="T36" fmla="*/ 133 w 1221"/>
                  <a:gd name="T37" fmla="*/ 175 h 943"/>
                  <a:gd name="T38" fmla="*/ 128 w 1221"/>
                  <a:gd name="T39" fmla="*/ 178 h 943"/>
                  <a:gd name="T40" fmla="*/ 85 w 1221"/>
                  <a:gd name="T41" fmla="*/ 222 h 943"/>
                  <a:gd name="T42" fmla="*/ 67 w 1221"/>
                  <a:gd name="T43" fmla="*/ 235 h 943"/>
                  <a:gd name="T44" fmla="*/ 41 w 1221"/>
                  <a:gd name="T45" fmla="*/ 231 h 943"/>
                  <a:gd name="T46" fmla="*/ 38 w 1221"/>
                  <a:gd name="T47" fmla="*/ 231 h 943"/>
                  <a:gd name="T48" fmla="*/ 30 w 1221"/>
                  <a:gd name="T49" fmla="*/ 212 h 943"/>
                  <a:gd name="T50" fmla="*/ 30 w 1221"/>
                  <a:gd name="T51" fmla="*/ 206 h 943"/>
                  <a:gd name="T52" fmla="*/ 32 w 1221"/>
                  <a:gd name="T53" fmla="*/ 201 h 943"/>
                  <a:gd name="T54" fmla="*/ 32 w 1221"/>
                  <a:gd name="T55" fmla="*/ 196 h 943"/>
                  <a:gd name="T56" fmla="*/ 34 w 1221"/>
                  <a:gd name="T57" fmla="*/ 191 h 943"/>
                  <a:gd name="T58" fmla="*/ 32 w 1221"/>
                  <a:gd name="T59" fmla="*/ 180 h 943"/>
                  <a:gd name="T60" fmla="*/ 30 w 1221"/>
                  <a:gd name="T61" fmla="*/ 169 h 943"/>
                  <a:gd name="T62" fmla="*/ 30 w 1221"/>
                  <a:gd name="T63" fmla="*/ 168 h 943"/>
                  <a:gd name="T64" fmla="*/ 28 w 1221"/>
                  <a:gd name="T65" fmla="*/ 167 h 943"/>
                  <a:gd name="T66" fmla="*/ 55 w 1221"/>
                  <a:gd name="T67" fmla="*/ 139 h 943"/>
                  <a:gd name="T68" fmla="*/ 57 w 1221"/>
                  <a:gd name="T69" fmla="*/ 121 h 943"/>
                  <a:gd name="T70" fmla="*/ 60 w 1221"/>
                  <a:gd name="T71" fmla="*/ 93 h 943"/>
                  <a:gd name="T72" fmla="*/ 30 w 1221"/>
                  <a:gd name="T73" fmla="*/ 73 h 943"/>
                  <a:gd name="T74" fmla="*/ 3 w 1221"/>
                  <a:gd name="T75" fmla="*/ 73 h 943"/>
                  <a:gd name="T76" fmla="*/ 0 w 1221"/>
                  <a:gd name="T77" fmla="*/ 70 h 943"/>
                  <a:gd name="T78" fmla="*/ 12 w 1221"/>
                  <a:gd name="T79" fmla="*/ 47 h 943"/>
                  <a:gd name="T80" fmla="*/ 37 w 1221"/>
                  <a:gd name="T81" fmla="*/ 46 h 943"/>
                  <a:gd name="T82" fmla="*/ 38 w 1221"/>
                  <a:gd name="T83" fmla="*/ 44 h 943"/>
                  <a:gd name="T84" fmla="*/ 34 w 1221"/>
                  <a:gd name="T85" fmla="*/ 39 h 943"/>
                  <a:gd name="T86" fmla="*/ 34 w 1221"/>
                  <a:gd name="T87" fmla="*/ 37 h 943"/>
                  <a:gd name="T88" fmla="*/ 106 w 1221"/>
                  <a:gd name="T89" fmla="*/ 16 h 943"/>
                  <a:gd name="T90" fmla="*/ 110 w 1221"/>
                  <a:gd name="T91" fmla="*/ 15 h 943"/>
                  <a:gd name="T92" fmla="*/ 131 w 1221"/>
                  <a:gd name="T93" fmla="*/ 23 h 943"/>
                  <a:gd name="T94" fmla="*/ 143 w 1221"/>
                  <a:gd name="T95" fmla="*/ 15 h 943"/>
                  <a:gd name="T96" fmla="*/ 172 w 1221"/>
                  <a:gd name="T97" fmla="*/ 28 h 943"/>
                  <a:gd name="T98" fmla="*/ 173 w 1221"/>
                  <a:gd name="T99" fmla="*/ 16 h 943"/>
                  <a:gd name="T100" fmla="*/ 173 w 1221"/>
                  <a:gd name="T101" fmla="*/ 15 h 943"/>
                  <a:gd name="T102" fmla="*/ 222 w 1221"/>
                  <a:gd name="T103" fmla="*/ 0 h 943"/>
                  <a:gd name="T104" fmla="*/ 275 w 1221"/>
                  <a:gd name="T105" fmla="*/ 10 h 943"/>
                  <a:gd name="T106" fmla="*/ 275 w 1221"/>
                  <a:gd name="T107" fmla="*/ 26 h 94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221"/>
                  <a:gd name="T163" fmla="*/ 0 h 943"/>
                  <a:gd name="T164" fmla="*/ 1221 w 1221"/>
                  <a:gd name="T165" fmla="*/ 943 h 94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221" h="943">
                    <a:moveTo>
                      <a:pt x="1100" y="106"/>
                    </a:moveTo>
                    <a:lnTo>
                      <a:pt x="1115" y="112"/>
                    </a:lnTo>
                    <a:lnTo>
                      <a:pt x="1128" y="112"/>
                    </a:lnTo>
                    <a:lnTo>
                      <a:pt x="1134" y="67"/>
                    </a:lnTo>
                    <a:lnTo>
                      <a:pt x="1134" y="60"/>
                    </a:lnTo>
                    <a:lnTo>
                      <a:pt x="1221" y="92"/>
                    </a:lnTo>
                    <a:lnTo>
                      <a:pt x="1221" y="112"/>
                    </a:lnTo>
                    <a:lnTo>
                      <a:pt x="1182" y="133"/>
                    </a:lnTo>
                    <a:lnTo>
                      <a:pt x="1100" y="386"/>
                    </a:lnTo>
                    <a:lnTo>
                      <a:pt x="1009" y="407"/>
                    </a:lnTo>
                    <a:lnTo>
                      <a:pt x="983" y="407"/>
                    </a:lnTo>
                    <a:lnTo>
                      <a:pt x="983" y="444"/>
                    </a:lnTo>
                    <a:lnTo>
                      <a:pt x="994" y="478"/>
                    </a:lnTo>
                    <a:lnTo>
                      <a:pt x="910" y="566"/>
                    </a:lnTo>
                    <a:lnTo>
                      <a:pt x="785" y="649"/>
                    </a:lnTo>
                    <a:lnTo>
                      <a:pt x="712" y="611"/>
                    </a:lnTo>
                    <a:lnTo>
                      <a:pt x="681" y="676"/>
                    </a:lnTo>
                    <a:lnTo>
                      <a:pt x="672" y="685"/>
                    </a:lnTo>
                    <a:lnTo>
                      <a:pt x="533" y="701"/>
                    </a:lnTo>
                    <a:lnTo>
                      <a:pt x="512" y="714"/>
                    </a:lnTo>
                    <a:lnTo>
                      <a:pt x="340" y="889"/>
                    </a:lnTo>
                    <a:lnTo>
                      <a:pt x="270" y="943"/>
                    </a:lnTo>
                    <a:lnTo>
                      <a:pt x="165" y="927"/>
                    </a:lnTo>
                    <a:lnTo>
                      <a:pt x="155" y="927"/>
                    </a:lnTo>
                    <a:lnTo>
                      <a:pt x="121" y="850"/>
                    </a:lnTo>
                    <a:lnTo>
                      <a:pt x="121" y="826"/>
                    </a:lnTo>
                    <a:lnTo>
                      <a:pt x="128" y="806"/>
                    </a:lnTo>
                    <a:lnTo>
                      <a:pt x="128" y="787"/>
                    </a:lnTo>
                    <a:lnTo>
                      <a:pt x="138" y="764"/>
                    </a:lnTo>
                    <a:lnTo>
                      <a:pt x="128" y="722"/>
                    </a:lnTo>
                    <a:lnTo>
                      <a:pt x="121" y="676"/>
                    </a:lnTo>
                    <a:lnTo>
                      <a:pt x="121" y="672"/>
                    </a:lnTo>
                    <a:lnTo>
                      <a:pt x="115" y="668"/>
                    </a:lnTo>
                    <a:lnTo>
                      <a:pt x="222" y="557"/>
                    </a:lnTo>
                    <a:lnTo>
                      <a:pt x="228" y="484"/>
                    </a:lnTo>
                    <a:lnTo>
                      <a:pt x="242" y="373"/>
                    </a:lnTo>
                    <a:lnTo>
                      <a:pt x="121" y="294"/>
                    </a:lnTo>
                    <a:lnTo>
                      <a:pt x="15" y="294"/>
                    </a:lnTo>
                    <a:lnTo>
                      <a:pt x="0" y="280"/>
                    </a:lnTo>
                    <a:lnTo>
                      <a:pt x="48" y="188"/>
                    </a:lnTo>
                    <a:lnTo>
                      <a:pt x="151" y="185"/>
                    </a:lnTo>
                    <a:lnTo>
                      <a:pt x="155" y="179"/>
                    </a:lnTo>
                    <a:lnTo>
                      <a:pt x="138" y="156"/>
                    </a:lnTo>
                    <a:lnTo>
                      <a:pt x="138" y="150"/>
                    </a:lnTo>
                    <a:lnTo>
                      <a:pt x="424" y="64"/>
                    </a:lnTo>
                    <a:lnTo>
                      <a:pt x="443" y="60"/>
                    </a:lnTo>
                    <a:lnTo>
                      <a:pt x="526" y="92"/>
                    </a:lnTo>
                    <a:lnTo>
                      <a:pt x="574" y="60"/>
                    </a:lnTo>
                    <a:lnTo>
                      <a:pt x="691" y="112"/>
                    </a:lnTo>
                    <a:lnTo>
                      <a:pt x="695" y="67"/>
                    </a:lnTo>
                    <a:lnTo>
                      <a:pt x="695" y="60"/>
                    </a:lnTo>
                    <a:lnTo>
                      <a:pt x="890" y="0"/>
                    </a:lnTo>
                    <a:lnTo>
                      <a:pt x="1100" y="41"/>
                    </a:lnTo>
                    <a:lnTo>
                      <a:pt x="1100" y="106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Freeform 200"/>
              <p:cNvSpPr>
                <a:spLocks/>
              </p:cNvSpPr>
              <p:nvPr/>
            </p:nvSpPr>
            <p:spPr bwMode="gray">
              <a:xfrm>
                <a:off x="2500" y="1369"/>
                <a:ext cx="140" cy="45"/>
              </a:xfrm>
              <a:custGeom>
                <a:avLst/>
                <a:gdLst>
                  <a:gd name="T0" fmla="*/ 55 w 280"/>
                  <a:gd name="T1" fmla="*/ 0 h 90"/>
                  <a:gd name="T2" fmla="*/ 70 w 280"/>
                  <a:gd name="T3" fmla="*/ 14 h 90"/>
                  <a:gd name="T4" fmla="*/ 70 w 280"/>
                  <a:gd name="T5" fmla="*/ 15 h 90"/>
                  <a:gd name="T6" fmla="*/ 21 w 280"/>
                  <a:gd name="T7" fmla="*/ 23 h 90"/>
                  <a:gd name="T8" fmla="*/ 0 w 280"/>
                  <a:gd name="T9" fmla="*/ 20 h 90"/>
                  <a:gd name="T10" fmla="*/ 0 w 280"/>
                  <a:gd name="T11" fmla="*/ 5 h 90"/>
                  <a:gd name="T12" fmla="*/ 6 w 280"/>
                  <a:gd name="T13" fmla="*/ 0 h 90"/>
                  <a:gd name="T14" fmla="*/ 27 w 280"/>
                  <a:gd name="T15" fmla="*/ 5 h 90"/>
                  <a:gd name="T16" fmla="*/ 55 w 280"/>
                  <a:gd name="T17" fmla="*/ 0 h 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0"/>
                  <a:gd name="T28" fmla="*/ 0 h 90"/>
                  <a:gd name="T29" fmla="*/ 280 w 280"/>
                  <a:gd name="T30" fmla="*/ 90 h 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0" h="90">
                    <a:moveTo>
                      <a:pt x="221" y="0"/>
                    </a:moveTo>
                    <a:lnTo>
                      <a:pt x="280" y="57"/>
                    </a:lnTo>
                    <a:lnTo>
                      <a:pt x="280" y="61"/>
                    </a:lnTo>
                    <a:lnTo>
                      <a:pt x="86" y="90"/>
                    </a:lnTo>
                    <a:lnTo>
                      <a:pt x="0" y="77"/>
                    </a:lnTo>
                    <a:lnTo>
                      <a:pt x="0" y="17"/>
                    </a:lnTo>
                    <a:lnTo>
                      <a:pt x="27" y="0"/>
                    </a:lnTo>
                    <a:lnTo>
                      <a:pt x="109" y="17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Freeform 201"/>
              <p:cNvSpPr>
                <a:spLocks/>
              </p:cNvSpPr>
              <p:nvPr/>
            </p:nvSpPr>
            <p:spPr bwMode="gray">
              <a:xfrm>
                <a:off x="2721" y="1522"/>
                <a:ext cx="90" cy="148"/>
              </a:xfrm>
              <a:custGeom>
                <a:avLst/>
                <a:gdLst>
                  <a:gd name="T0" fmla="*/ 20 w 181"/>
                  <a:gd name="T1" fmla="*/ 16 h 298"/>
                  <a:gd name="T2" fmla="*/ 13 w 181"/>
                  <a:gd name="T3" fmla="*/ 28 h 298"/>
                  <a:gd name="T4" fmla="*/ 17 w 181"/>
                  <a:gd name="T5" fmla="*/ 32 h 298"/>
                  <a:gd name="T6" fmla="*/ 31 w 181"/>
                  <a:gd name="T7" fmla="*/ 38 h 298"/>
                  <a:gd name="T8" fmla="*/ 33 w 181"/>
                  <a:gd name="T9" fmla="*/ 56 h 298"/>
                  <a:gd name="T10" fmla="*/ 45 w 181"/>
                  <a:gd name="T11" fmla="*/ 61 h 298"/>
                  <a:gd name="T12" fmla="*/ 45 w 181"/>
                  <a:gd name="T13" fmla="*/ 64 h 298"/>
                  <a:gd name="T14" fmla="*/ 20 w 181"/>
                  <a:gd name="T15" fmla="*/ 65 h 298"/>
                  <a:gd name="T16" fmla="*/ 0 w 181"/>
                  <a:gd name="T17" fmla="*/ 74 h 298"/>
                  <a:gd name="T18" fmla="*/ 0 w 181"/>
                  <a:gd name="T19" fmla="*/ 61 h 298"/>
                  <a:gd name="T20" fmla="*/ 7 w 181"/>
                  <a:gd name="T21" fmla="*/ 61 h 298"/>
                  <a:gd name="T22" fmla="*/ 8 w 181"/>
                  <a:gd name="T23" fmla="*/ 40 h 298"/>
                  <a:gd name="T24" fmla="*/ 0 w 181"/>
                  <a:gd name="T25" fmla="*/ 38 h 298"/>
                  <a:gd name="T26" fmla="*/ 0 w 181"/>
                  <a:gd name="T27" fmla="*/ 8 h 298"/>
                  <a:gd name="T28" fmla="*/ 10 w 181"/>
                  <a:gd name="T29" fmla="*/ 0 h 298"/>
                  <a:gd name="T30" fmla="*/ 13 w 181"/>
                  <a:gd name="T31" fmla="*/ 0 h 298"/>
                  <a:gd name="T32" fmla="*/ 20 w 181"/>
                  <a:gd name="T33" fmla="*/ 16 h 29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1"/>
                  <a:gd name="T52" fmla="*/ 0 h 298"/>
                  <a:gd name="T53" fmla="*/ 181 w 181"/>
                  <a:gd name="T54" fmla="*/ 298 h 29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1" h="298">
                    <a:moveTo>
                      <a:pt x="83" y="65"/>
                    </a:moveTo>
                    <a:lnTo>
                      <a:pt x="52" y="115"/>
                    </a:lnTo>
                    <a:lnTo>
                      <a:pt x="71" y="129"/>
                    </a:lnTo>
                    <a:lnTo>
                      <a:pt x="125" y="154"/>
                    </a:lnTo>
                    <a:lnTo>
                      <a:pt x="135" y="225"/>
                    </a:lnTo>
                    <a:lnTo>
                      <a:pt x="181" y="246"/>
                    </a:lnTo>
                    <a:lnTo>
                      <a:pt x="181" y="259"/>
                    </a:lnTo>
                    <a:lnTo>
                      <a:pt x="83" y="263"/>
                    </a:lnTo>
                    <a:lnTo>
                      <a:pt x="0" y="298"/>
                    </a:lnTo>
                    <a:lnTo>
                      <a:pt x="0" y="246"/>
                    </a:lnTo>
                    <a:lnTo>
                      <a:pt x="29" y="246"/>
                    </a:lnTo>
                    <a:lnTo>
                      <a:pt x="35" y="163"/>
                    </a:lnTo>
                    <a:lnTo>
                      <a:pt x="0" y="154"/>
                    </a:lnTo>
                    <a:lnTo>
                      <a:pt x="0" y="33"/>
                    </a:lnTo>
                    <a:lnTo>
                      <a:pt x="43" y="0"/>
                    </a:lnTo>
                    <a:lnTo>
                      <a:pt x="52" y="0"/>
                    </a:lnTo>
                    <a:lnTo>
                      <a:pt x="83" y="65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Freeform 202"/>
              <p:cNvSpPr>
                <a:spLocks/>
              </p:cNvSpPr>
              <p:nvPr/>
            </p:nvSpPr>
            <p:spPr bwMode="gray">
              <a:xfrm>
                <a:off x="2625" y="1596"/>
                <a:ext cx="79" cy="74"/>
              </a:xfrm>
              <a:custGeom>
                <a:avLst/>
                <a:gdLst>
                  <a:gd name="T0" fmla="*/ 39 w 159"/>
                  <a:gd name="T1" fmla="*/ 7 h 148"/>
                  <a:gd name="T2" fmla="*/ 35 w 159"/>
                  <a:gd name="T3" fmla="*/ 19 h 148"/>
                  <a:gd name="T4" fmla="*/ 38 w 159"/>
                  <a:gd name="T5" fmla="*/ 26 h 148"/>
                  <a:gd name="T6" fmla="*/ 39 w 159"/>
                  <a:gd name="T7" fmla="*/ 27 h 148"/>
                  <a:gd name="T8" fmla="*/ 17 w 159"/>
                  <a:gd name="T9" fmla="*/ 29 h 148"/>
                  <a:gd name="T10" fmla="*/ 12 w 159"/>
                  <a:gd name="T11" fmla="*/ 37 h 148"/>
                  <a:gd name="T12" fmla="*/ 0 w 159"/>
                  <a:gd name="T13" fmla="*/ 37 h 148"/>
                  <a:gd name="T14" fmla="*/ 14 w 159"/>
                  <a:gd name="T15" fmla="*/ 25 h 148"/>
                  <a:gd name="T16" fmla="*/ 14 w 159"/>
                  <a:gd name="T17" fmla="*/ 19 h 148"/>
                  <a:gd name="T18" fmla="*/ 12 w 159"/>
                  <a:gd name="T19" fmla="*/ 10 h 148"/>
                  <a:gd name="T20" fmla="*/ 12 w 159"/>
                  <a:gd name="T21" fmla="*/ 7 h 148"/>
                  <a:gd name="T22" fmla="*/ 26 w 159"/>
                  <a:gd name="T23" fmla="*/ 0 h 148"/>
                  <a:gd name="T24" fmla="*/ 35 w 159"/>
                  <a:gd name="T25" fmla="*/ 0 h 148"/>
                  <a:gd name="T26" fmla="*/ 39 w 159"/>
                  <a:gd name="T27" fmla="*/ 7 h 1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9"/>
                  <a:gd name="T43" fmla="*/ 0 h 148"/>
                  <a:gd name="T44" fmla="*/ 159 w 159"/>
                  <a:gd name="T45" fmla="*/ 148 h 1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9" h="148">
                    <a:moveTo>
                      <a:pt x="159" y="30"/>
                    </a:moveTo>
                    <a:lnTo>
                      <a:pt x="142" y="73"/>
                    </a:lnTo>
                    <a:lnTo>
                      <a:pt x="153" y="107"/>
                    </a:lnTo>
                    <a:lnTo>
                      <a:pt x="159" y="111"/>
                    </a:lnTo>
                    <a:lnTo>
                      <a:pt x="71" y="119"/>
                    </a:lnTo>
                    <a:lnTo>
                      <a:pt x="48" y="148"/>
                    </a:lnTo>
                    <a:lnTo>
                      <a:pt x="0" y="148"/>
                    </a:lnTo>
                    <a:lnTo>
                      <a:pt x="57" y="100"/>
                    </a:lnTo>
                    <a:lnTo>
                      <a:pt x="57" y="77"/>
                    </a:lnTo>
                    <a:lnTo>
                      <a:pt x="48" y="40"/>
                    </a:lnTo>
                    <a:lnTo>
                      <a:pt x="48" y="30"/>
                    </a:lnTo>
                    <a:lnTo>
                      <a:pt x="105" y="0"/>
                    </a:lnTo>
                    <a:lnTo>
                      <a:pt x="142" y="0"/>
                    </a:lnTo>
                    <a:lnTo>
                      <a:pt x="159" y="3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Freeform 203"/>
              <p:cNvSpPr>
                <a:spLocks/>
              </p:cNvSpPr>
              <p:nvPr/>
            </p:nvSpPr>
            <p:spPr bwMode="gray">
              <a:xfrm>
                <a:off x="2917" y="1867"/>
                <a:ext cx="33" cy="39"/>
              </a:xfrm>
              <a:custGeom>
                <a:avLst/>
                <a:gdLst>
                  <a:gd name="T0" fmla="*/ 16 w 67"/>
                  <a:gd name="T1" fmla="*/ 7 h 79"/>
                  <a:gd name="T2" fmla="*/ 14 w 67"/>
                  <a:gd name="T3" fmla="*/ 10 h 79"/>
                  <a:gd name="T4" fmla="*/ 16 w 67"/>
                  <a:gd name="T5" fmla="*/ 18 h 79"/>
                  <a:gd name="T6" fmla="*/ 11 w 67"/>
                  <a:gd name="T7" fmla="*/ 19 h 79"/>
                  <a:gd name="T8" fmla="*/ 0 w 67"/>
                  <a:gd name="T9" fmla="*/ 1 h 79"/>
                  <a:gd name="T10" fmla="*/ 1 w 67"/>
                  <a:gd name="T11" fmla="*/ 0 h 79"/>
                  <a:gd name="T12" fmla="*/ 10 w 67"/>
                  <a:gd name="T13" fmla="*/ 0 h 79"/>
                  <a:gd name="T14" fmla="*/ 16 w 67"/>
                  <a:gd name="T15" fmla="*/ 7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7"/>
                  <a:gd name="T25" fmla="*/ 0 h 79"/>
                  <a:gd name="T26" fmla="*/ 67 w 67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7" h="79">
                    <a:moveTo>
                      <a:pt x="67" y="31"/>
                    </a:moveTo>
                    <a:lnTo>
                      <a:pt x="58" y="42"/>
                    </a:lnTo>
                    <a:lnTo>
                      <a:pt x="67" y="73"/>
                    </a:lnTo>
                    <a:lnTo>
                      <a:pt x="44" y="79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40" y="0"/>
                    </a:lnTo>
                    <a:lnTo>
                      <a:pt x="67" y="31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Freeform 204"/>
              <p:cNvSpPr>
                <a:spLocks/>
              </p:cNvSpPr>
              <p:nvPr/>
            </p:nvSpPr>
            <p:spPr bwMode="gray">
              <a:xfrm>
                <a:off x="3007" y="1945"/>
                <a:ext cx="42" cy="26"/>
              </a:xfrm>
              <a:custGeom>
                <a:avLst/>
                <a:gdLst>
                  <a:gd name="T0" fmla="*/ 21 w 85"/>
                  <a:gd name="T1" fmla="*/ 11 h 52"/>
                  <a:gd name="T2" fmla="*/ 14 w 85"/>
                  <a:gd name="T3" fmla="*/ 13 h 52"/>
                  <a:gd name="T4" fmla="*/ 0 w 85"/>
                  <a:gd name="T5" fmla="*/ 7 h 52"/>
                  <a:gd name="T6" fmla="*/ 0 w 85"/>
                  <a:gd name="T7" fmla="*/ 7 h 52"/>
                  <a:gd name="T8" fmla="*/ 17 w 85"/>
                  <a:gd name="T9" fmla="*/ 0 h 52"/>
                  <a:gd name="T10" fmla="*/ 21 w 85"/>
                  <a:gd name="T11" fmla="*/ 0 h 52"/>
                  <a:gd name="T12" fmla="*/ 21 w 85"/>
                  <a:gd name="T13" fmla="*/ 11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"/>
                  <a:gd name="T22" fmla="*/ 0 h 52"/>
                  <a:gd name="T23" fmla="*/ 85 w 85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" h="52">
                    <a:moveTo>
                      <a:pt x="85" y="43"/>
                    </a:moveTo>
                    <a:lnTo>
                      <a:pt x="58" y="52"/>
                    </a:lnTo>
                    <a:lnTo>
                      <a:pt x="2" y="29"/>
                    </a:lnTo>
                    <a:lnTo>
                      <a:pt x="0" y="27"/>
                    </a:lnTo>
                    <a:lnTo>
                      <a:pt x="68" y="0"/>
                    </a:lnTo>
                    <a:lnTo>
                      <a:pt x="85" y="0"/>
                    </a:lnTo>
                    <a:lnTo>
                      <a:pt x="85" y="43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Freeform 205"/>
              <p:cNvSpPr>
                <a:spLocks/>
              </p:cNvSpPr>
              <p:nvPr/>
            </p:nvSpPr>
            <p:spPr bwMode="gray">
              <a:xfrm>
                <a:off x="3183" y="1972"/>
                <a:ext cx="42" cy="8"/>
              </a:xfrm>
              <a:custGeom>
                <a:avLst/>
                <a:gdLst>
                  <a:gd name="T0" fmla="*/ 22 w 82"/>
                  <a:gd name="T1" fmla="*/ 4 h 17"/>
                  <a:gd name="T2" fmla="*/ 2 w 82"/>
                  <a:gd name="T3" fmla="*/ 4 h 17"/>
                  <a:gd name="T4" fmla="*/ 0 w 82"/>
                  <a:gd name="T5" fmla="*/ 2 h 17"/>
                  <a:gd name="T6" fmla="*/ 10 w 82"/>
                  <a:gd name="T7" fmla="*/ 0 h 17"/>
                  <a:gd name="T8" fmla="*/ 18 w 82"/>
                  <a:gd name="T9" fmla="*/ 4 h 17"/>
                  <a:gd name="T10" fmla="*/ 22 w 82"/>
                  <a:gd name="T11" fmla="*/ 4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2"/>
                  <a:gd name="T19" fmla="*/ 0 h 17"/>
                  <a:gd name="T20" fmla="*/ 82 w 82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2" h="17">
                    <a:moveTo>
                      <a:pt x="82" y="17"/>
                    </a:moveTo>
                    <a:lnTo>
                      <a:pt x="5" y="16"/>
                    </a:lnTo>
                    <a:lnTo>
                      <a:pt x="0" y="10"/>
                    </a:lnTo>
                    <a:lnTo>
                      <a:pt x="40" y="0"/>
                    </a:lnTo>
                    <a:lnTo>
                      <a:pt x="71" y="16"/>
                    </a:lnTo>
                    <a:lnTo>
                      <a:pt x="82" y="17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Freeform 206"/>
              <p:cNvSpPr>
                <a:spLocks/>
              </p:cNvSpPr>
              <p:nvPr/>
            </p:nvSpPr>
            <p:spPr bwMode="gray">
              <a:xfrm>
                <a:off x="1827" y="1040"/>
                <a:ext cx="326" cy="112"/>
              </a:xfrm>
              <a:custGeom>
                <a:avLst/>
                <a:gdLst>
                  <a:gd name="T0" fmla="*/ 160 w 651"/>
                  <a:gd name="T1" fmla="*/ 11 h 224"/>
                  <a:gd name="T2" fmla="*/ 116 w 651"/>
                  <a:gd name="T3" fmla="*/ 34 h 224"/>
                  <a:gd name="T4" fmla="*/ 112 w 651"/>
                  <a:gd name="T5" fmla="*/ 27 h 224"/>
                  <a:gd name="T6" fmla="*/ 110 w 651"/>
                  <a:gd name="T7" fmla="*/ 27 h 224"/>
                  <a:gd name="T8" fmla="*/ 59 w 651"/>
                  <a:gd name="T9" fmla="*/ 56 h 224"/>
                  <a:gd name="T10" fmla="*/ 15 w 651"/>
                  <a:gd name="T11" fmla="*/ 43 h 224"/>
                  <a:gd name="T12" fmla="*/ 14 w 651"/>
                  <a:gd name="T13" fmla="*/ 43 h 224"/>
                  <a:gd name="T14" fmla="*/ 24 w 651"/>
                  <a:gd name="T15" fmla="*/ 41 h 224"/>
                  <a:gd name="T16" fmla="*/ 36 w 651"/>
                  <a:gd name="T17" fmla="*/ 40 h 224"/>
                  <a:gd name="T18" fmla="*/ 36 w 651"/>
                  <a:gd name="T19" fmla="*/ 40 h 224"/>
                  <a:gd name="T20" fmla="*/ 39 w 651"/>
                  <a:gd name="T21" fmla="*/ 38 h 224"/>
                  <a:gd name="T22" fmla="*/ 36 w 651"/>
                  <a:gd name="T23" fmla="*/ 28 h 224"/>
                  <a:gd name="T24" fmla="*/ 33 w 651"/>
                  <a:gd name="T25" fmla="*/ 26 h 224"/>
                  <a:gd name="T26" fmla="*/ 25 w 651"/>
                  <a:gd name="T27" fmla="*/ 34 h 224"/>
                  <a:gd name="T28" fmla="*/ 9 w 651"/>
                  <a:gd name="T29" fmla="*/ 34 h 224"/>
                  <a:gd name="T30" fmla="*/ 0 w 651"/>
                  <a:gd name="T31" fmla="*/ 26 h 224"/>
                  <a:gd name="T32" fmla="*/ 71 w 651"/>
                  <a:gd name="T33" fmla="*/ 0 h 224"/>
                  <a:gd name="T34" fmla="*/ 163 w 651"/>
                  <a:gd name="T35" fmla="*/ 0 h 224"/>
                  <a:gd name="T36" fmla="*/ 160 w 651"/>
                  <a:gd name="T37" fmla="*/ 11 h 2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1"/>
                  <a:gd name="T58" fmla="*/ 0 h 224"/>
                  <a:gd name="T59" fmla="*/ 651 w 651"/>
                  <a:gd name="T60" fmla="*/ 224 h 2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1" h="224">
                    <a:moveTo>
                      <a:pt x="640" y="44"/>
                    </a:moveTo>
                    <a:lnTo>
                      <a:pt x="463" y="136"/>
                    </a:lnTo>
                    <a:lnTo>
                      <a:pt x="446" y="107"/>
                    </a:lnTo>
                    <a:lnTo>
                      <a:pt x="438" y="107"/>
                    </a:lnTo>
                    <a:lnTo>
                      <a:pt x="236" y="224"/>
                    </a:lnTo>
                    <a:lnTo>
                      <a:pt x="58" y="172"/>
                    </a:lnTo>
                    <a:lnTo>
                      <a:pt x="54" y="172"/>
                    </a:lnTo>
                    <a:lnTo>
                      <a:pt x="96" y="161"/>
                    </a:lnTo>
                    <a:lnTo>
                      <a:pt x="141" y="157"/>
                    </a:lnTo>
                    <a:lnTo>
                      <a:pt x="144" y="157"/>
                    </a:lnTo>
                    <a:lnTo>
                      <a:pt x="154" y="149"/>
                    </a:lnTo>
                    <a:lnTo>
                      <a:pt x="141" y="111"/>
                    </a:lnTo>
                    <a:lnTo>
                      <a:pt x="131" y="101"/>
                    </a:lnTo>
                    <a:lnTo>
                      <a:pt x="100" y="136"/>
                    </a:lnTo>
                    <a:lnTo>
                      <a:pt x="33" y="136"/>
                    </a:lnTo>
                    <a:lnTo>
                      <a:pt x="0" y="101"/>
                    </a:lnTo>
                    <a:lnTo>
                      <a:pt x="284" y="0"/>
                    </a:lnTo>
                    <a:lnTo>
                      <a:pt x="651" y="0"/>
                    </a:lnTo>
                    <a:lnTo>
                      <a:pt x="640" y="44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Freeform 207"/>
              <p:cNvSpPr>
                <a:spLocks/>
              </p:cNvSpPr>
              <p:nvPr/>
            </p:nvSpPr>
            <p:spPr bwMode="gray">
              <a:xfrm>
                <a:off x="1763" y="1132"/>
                <a:ext cx="152" cy="48"/>
              </a:xfrm>
              <a:custGeom>
                <a:avLst/>
                <a:gdLst>
                  <a:gd name="T0" fmla="*/ 27 w 303"/>
                  <a:gd name="T1" fmla="*/ 13 h 96"/>
                  <a:gd name="T2" fmla="*/ 76 w 303"/>
                  <a:gd name="T3" fmla="*/ 13 h 96"/>
                  <a:gd name="T4" fmla="*/ 68 w 303"/>
                  <a:gd name="T5" fmla="*/ 23 h 96"/>
                  <a:gd name="T6" fmla="*/ 9 w 303"/>
                  <a:gd name="T7" fmla="*/ 24 h 96"/>
                  <a:gd name="T8" fmla="*/ 0 w 303"/>
                  <a:gd name="T9" fmla="*/ 12 h 96"/>
                  <a:gd name="T10" fmla="*/ 10 w 303"/>
                  <a:gd name="T11" fmla="*/ 0 h 96"/>
                  <a:gd name="T12" fmla="*/ 25 w 303"/>
                  <a:gd name="T13" fmla="*/ 0 h 96"/>
                  <a:gd name="T14" fmla="*/ 27 w 303"/>
                  <a:gd name="T15" fmla="*/ 13 h 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3"/>
                  <a:gd name="T25" fmla="*/ 0 h 96"/>
                  <a:gd name="T26" fmla="*/ 303 w 303"/>
                  <a:gd name="T27" fmla="*/ 96 h 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3" h="96">
                    <a:moveTo>
                      <a:pt x="105" y="52"/>
                    </a:moveTo>
                    <a:lnTo>
                      <a:pt x="303" y="52"/>
                    </a:lnTo>
                    <a:lnTo>
                      <a:pt x="270" y="92"/>
                    </a:lnTo>
                    <a:lnTo>
                      <a:pt x="34" y="96"/>
                    </a:lnTo>
                    <a:lnTo>
                      <a:pt x="0" y="46"/>
                    </a:lnTo>
                    <a:lnTo>
                      <a:pt x="38" y="0"/>
                    </a:lnTo>
                    <a:lnTo>
                      <a:pt x="98" y="0"/>
                    </a:lnTo>
                    <a:lnTo>
                      <a:pt x="105" y="52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Freeform 208"/>
              <p:cNvSpPr>
                <a:spLocks/>
              </p:cNvSpPr>
              <p:nvPr/>
            </p:nvSpPr>
            <p:spPr bwMode="gray">
              <a:xfrm>
                <a:off x="1587" y="1170"/>
                <a:ext cx="106" cy="57"/>
              </a:xfrm>
              <a:custGeom>
                <a:avLst/>
                <a:gdLst>
                  <a:gd name="T0" fmla="*/ 37 w 211"/>
                  <a:gd name="T1" fmla="*/ 25 h 113"/>
                  <a:gd name="T2" fmla="*/ 15 w 211"/>
                  <a:gd name="T3" fmla="*/ 28 h 113"/>
                  <a:gd name="T4" fmla="*/ 9 w 211"/>
                  <a:gd name="T5" fmla="*/ 29 h 113"/>
                  <a:gd name="T6" fmla="*/ 0 w 211"/>
                  <a:gd name="T7" fmla="*/ 17 h 113"/>
                  <a:gd name="T8" fmla="*/ 41 w 211"/>
                  <a:gd name="T9" fmla="*/ 0 h 113"/>
                  <a:gd name="T10" fmla="*/ 53 w 211"/>
                  <a:gd name="T11" fmla="*/ 16 h 113"/>
                  <a:gd name="T12" fmla="*/ 37 w 211"/>
                  <a:gd name="T13" fmla="*/ 25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1"/>
                  <a:gd name="T22" fmla="*/ 0 h 113"/>
                  <a:gd name="T23" fmla="*/ 211 w 211"/>
                  <a:gd name="T24" fmla="*/ 113 h 1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1" h="113">
                    <a:moveTo>
                      <a:pt x="147" y="97"/>
                    </a:moveTo>
                    <a:lnTo>
                      <a:pt x="59" y="109"/>
                    </a:lnTo>
                    <a:lnTo>
                      <a:pt x="34" y="113"/>
                    </a:lnTo>
                    <a:lnTo>
                      <a:pt x="0" y="67"/>
                    </a:lnTo>
                    <a:lnTo>
                      <a:pt x="161" y="0"/>
                    </a:lnTo>
                    <a:lnTo>
                      <a:pt x="211" y="63"/>
                    </a:lnTo>
                    <a:lnTo>
                      <a:pt x="147" y="97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Freeform 209"/>
              <p:cNvSpPr>
                <a:spLocks/>
              </p:cNvSpPr>
              <p:nvPr/>
            </p:nvSpPr>
            <p:spPr bwMode="gray">
              <a:xfrm>
                <a:off x="1418" y="1210"/>
                <a:ext cx="158" cy="64"/>
              </a:xfrm>
              <a:custGeom>
                <a:avLst/>
                <a:gdLst>
                  <a:gd name="T0" fmla="*/ 80 w 314"/>
                  <a:gd name="T1" fmla="*/ 19 h 129"/>
                  <a:gd name="T2" fmla="*/ 64 w 314"/>
                  <a:gd name="T3" fmla="*/ 32 h 129"/>
                  <a:gd name="T4" fmla="*/ 30 w 314"/>
                  <a:gd name="T5" fmla="*/ 19 h 129"/>
                  <a:gd name="T6" fmla="*/ 5 w 314"/>
                  <a:gd name="T7" fmla="*/ 28 h 129"/>
                  <a:gd name="T8" fmla="*/ 0 w 314"/>
                  <a:gd name="T9" fmla="*/ 21 h 129"/>
                  <a:gd name="T10" fmla="*/ 0 w 314"/>
                  <a:gd name="T11" fmla="*/ 19 h 129"/>
                  <a:gd name="T12" fmla="*/ 15 w 314"/>
                  <a:gd name="T13" fmla="*/ 5 h 129"/>
                  <a:gd name="T14" fmla="*/ 15 w 314"/>
                  <a:gd name="T15" fmla="*/ 4 h 129"/>
                  <a:gd name="T16" fmla="*/ 14 w 314"/>
                  <a:gd name="T17" fmla="*/ 4 h 129"/>
                  <a:gd name="T18" fmla="*/ 11 w 314"/>
                  <a:gd name="T19" fmla="*/ 4 h 129"/>
                  <a:gd name="T20" fmla="*/ 53 w 314"/>
                  <a:gd name="T21" fmla="*/ 7 h 129"/>
                  <a:gd name="T22" fmla="*/ 71 w 314"/>
                  <a:gd name="T23" fmla="*/ 0 h 129"/>
                  <a:gd name="T24" fmla="*/ 73 w 314"/>
                  <a:gd name="T25" fmla="*/ 13 h 129"/>
                  <a:gd name="T26" fmla="*/ 80 w 314"/>
                  <a:gd name="T27" fmla="*/ 19 h 12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4"/>
                  <a:gd name="T43" fmla="*/ 0 h 129"/>
                  <a:gd name="T44" fmla="*/ 314 w 314"/>
                  <a:gd name="T45" fmla="*/ 129 h 12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4" h="129">
                    <a:moveTo>
                      <a:pt x="314" y="77"/>
                    </a:moveTo>
                    <a:lnTo>
                      <a:pt x="255" y="129"/>
                    </a:lnTo>
                    <a:lnTo>
                      <a:pt x="117" y="77"/>
                    </a:lnTo>
                    <a:lnTo>
                      <a:pt x="17" y="115"/>
                    </a:lnTo>
                    <a:lnTo>
                      <a:pt x="0" y="87"/>
                    </a:lnTo>
                    <a:lnTo>
                      <a:pt x="0" y="77"/>
                    </a:lnTo>
                    <a:lnTo>
                      <a:pt x="57" y="23"/>
                    </a:lnTo>
                    <a:lnTo>
                      <a:pt x="57" y="18"/>
                    </a:lnTo>
                    <a:lnTo>
                      <a:pt x="53" y="16"/>
                    </a:lnTo>
                    <a:lnTo>
                      <a:pt x="42" y="16"/>
                    </a:lnTo>
                    <a:lnTo>
                      <a:pt x="211" y="31"/>
                    </a:lnTo>
                    <a:lnTo>
                      <a:pt x="280" y="0"/>
                    </a:lnTo>
                    <a:lnTo>
                      <a:pt x="290" y="52"/>
                    </a:lnTo>
                    <a:lnTo>
                      <a:pt x="314" y="77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Freeform 210"/>
              <p:cNvSpPr>
                <a:spLocks/>
              </p:cNvSpPr>
              <p:nvPr/>
            </p:nvSpPr>
            <p:spPr bwMode="gray">
              <a:xfrm>
                <a:off x="1534" y="1132"/>
                <a:ext cx="95" cy="48"/>
              </a:xfrm>
              <a:custGeom>
                <a:avLst/>
                <a:gdLst>
                  <a:gd name="T0" fmla="*/ 47 w 192"/>
                  <a:gd name="T1" fmla="*/ 1 h 96"/>
                  <a:gd name="T2" fmla="*/ 47 w 192"/>
                  <a:gd name="T3" fmla="*/ 13 h 96"/>
                  <a:gd name="T4" fmla="*/ 8 w 192"/>
                  <a:gd name="T5" fmla="*/ 24 h 96"/>
                  <a:gd name="T6" fmla="*/ 0 w 192"/>
                  <a:gd name="T7" fmla="*/ 13 h 96"/>
                  <a:gd name="T8" fmla="*/ 11 w 192"/>
                  <a:gd name="T9" fmla="*/ 0 h 96"/>
                  <a:gd name="T10" fmla="*/ 22 w 192"/>
                  <a:gd name="T11" fmla="*/ 3 h 96"/>
                  <a:gd name="T12" fmla="*/ 47 w 192"/>
                  <a:gd name="T13" fmla="*/ 1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2"/>
                  <a:gd name="T22" fmla="*/ 0 h 96"/>
                  <a:gd name="T23" fmla="*/ 192 w 192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2" h="96">
                    <a:moveTo>
                      <a:pt x="192" y="4"/>
                    </a:moveTo>
                    <a:lnTo>
                      <a:pt x="192" y="52"/>
                    </a:lnTo>
                    <a:lnTo>
                      <a:pt x="35" y="96"/>
                    </a:lnTo>
                    <a:lnTo>
                      <a:pt x="0" y="52"/>
                    </a:lnTo>
                    <a:lnTo>
                      <a:pt x="46" y="0"/>
                    </a:lnTo>
                    <a:lnTo>
                      <a:pt x="88" y="15"/>
                    </a:lnTo>
                    <a:lnTo>
                      <a:pt x="192" y="4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Freeform 211"/>
              <p:cNvSpPr>
                <a:spLocks/>
              </p:cNvSpPr>
              <p:nvPr/>
            </p:nvSpPr>
            <p:spPr bwMode="gray">
              <a:xfrm>
                <a:off x="1702" y="1132"/>
                <a:ext cx="42" cy="29"/>
              </a:xfrm>
              <a:custGeom>
                <a:avLst/>
                <a:gdLst>
                  <a:gd name="T0" fmla="*/ 8 w 82"/>
                  <a:gd name="T1" fmla="*/ 13 h 57"/>
                  <a:gd name="T2" fmla="*/ 4 w 82"/>
                  <a:gd name="T3" fmla="*/ 15 h 57"/>
                  <a:gd name="T4" fmla="*/ 0 w 82"/>
                  <a:gd name="T5" fmla="*/ 0 h 57"/>
                  <a:gd name="T6" fmla="*/ 22 w 82"/>
                  <a:gd name="T7" fmla="*/ 0 h 57"/>
                  <a:gd name="T8" fmla="*/ 8 w 82"/>
                  <a:gd name="T9" fmla="*/ 13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57"/>
                  <a:gd name="T17" fmla="*/ 82 w 82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57">
                    <a:moveTo>
                      <a:pt x="31" y="52"/>
                    </a:moveTo>
                    <a:lnTo>
                      <a:pt x="13" y="57"/>
                    </a:lnTo>
                    <a:lnTo>
                      <a:pt x="0" y="0"/>
                    </a:lnTo>
                    <a:lnTo>
                      <a:pt x="82" y="0"/>
                    </a:lnTo>
                    <a:lnTo>
                      <a:pt x="31" y="52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Freeform 212"/>
              <p:cNvSpPr>
                <a:spLocks/>
              </p:cNvSpPr>
              <p:nvPr/>
            </p:nvSpPr>
            <p:spPr bwMode="gray">
              <a:xfrm>
                <a:off x="1366" y="1163"/>
                <a:ext cx="131" cy="54"/>
              </a:xfrm>
              <a:custGeom>
                <a:avLst/>
                <a:gdLst>
                  <a:gd name="T0" fmla="*/ 65 w 263"/>
                  <a:gd name="T1" fmla="*/ 11 h 110"/>
                  <a:gd name="T2" fmla="*/ 15 w 263"/>
                  <a:gd name="T3" fmla="*/ 27 h 110"/>
                  <a:gd name="T4" fmla="*/ 1 w 263"/>
                  <a:gd name="T5" fmla="*/ 19 h 110"/>
                  <a:gd name="T6" fmla="*/ 0 w 263"/>
                  <a:gd name="T7" fmla="*/ 19 h 110"/>
                  <a:gd name="T8" fmla="*/ 39 w 263"/>
                  <a:gd name="T9" fmla="*/ 0 h 110"/>
                  <a:gd name="T10" fmla="*/ 65 w 263"/>
                  <a:gd name="T11" fmla="*/ 0 h 110"/>
                  <a:gd name="T12" fmla="*/ 65 w 263"/>
                  <a:gd name="T13" fmla="*/ 11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3"/>
                  <a:gd name="T22" fmla="*/ 0 h 110"/>
                  <a:gd name="T23" fmla="*/ 263 w 263"/>
                  <a:gd name="T24" fmla="*/ 110 h 1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3" h="110">
                    <a:moveTo>
                      <a:pt x="263" y="46"/>
                    </a:moveTo>
                    <a:lnTo>
                      <a:pt x="63" y="110"/>
                    </a:lnTo>
                    <a:lnTo>
                      <a:pt x="4" y="79"/>
                    </a:lnTo>
                    <a:lnTo>
                      <a:pt x="0" y="79"/>
                    </a:lnTo>
                    <a:lnTo>
                      <a:pt x="159" y="0"/>
                    </a:lnTo>
                    <a:lnTo>
                      <a:pt x="263" y="0"/>
                    </a:lnTo>
                    <a:lnTo>
                      <a:pt x="263" y="46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Freeform 213"/>
              <p:cNvSpPr>
                <a:spLocks/>
              </p:cNvSpPr>
              <p:nvPr/>
            </p:nvSpPr>
            <p:spPr bwMode="gray">
              <a:xfrm>
                <a:off x="1869" y="1682"/>
                <a:ext cx="98" cy="92"/>
              </a:xfrm>
              <a:custGeom>
                <a:avLst/>
                <a:gdLst>
                  <a:gd name="T0" fmla="*/ 36 w 196"/>
                  <a:gd name="T1" fmla="*/ 5 h 184"/>
                  <a:gd name="T2" fmla="*/ 29 w 196"/>
                  <a:gd name="T3" fmla="*/ 7 h 184"/>
                  <a:gd name="T4" fmla="*/ 37 w 196"/>
                  <a:gd name="T5" fmla="*/ 12 h 184"/>
                  <a:gd name="T6" fmla="*/ 40 w 196"/>
                  <a:gd name="T7" fmla="*/ 12 h 184"/>
                  <a:gd name="T8" fmla="*/ 40 w 196"/>
                  <a:gd name="T9" fmla="*/ 23 h 184"/>
                  <a:gd name="T10" fmla="*/ 46 w 196"/>
                  <a:gd name="T11" fmla="*/ 24 h 184"/>
                  <a:gd name="T12" fmla="*/ 49 w 196"/>
                  <a:gd name="T13" fmla="*/ 24 h 184"/>
                  <a:gd name="T14" fmla="*/ 42 w 196"/>
                  <a:gd name="T15" fmla="*/ 44 h 184"/>
                  <a:gd name="T16" fmla="*/ 42 w 196"/>
                  <a:gd name="T17" fmla="*/ 45 h 184"/>
                  <a:gd name="T18" fmla="*/ 40 w 196"/>
                  <a:gd name="T19" fmla="*/ 46 h 184"/>
                  <a:gd name="T20" fmla="*/ 25 w 196"/>
                  <a:gd name="T21" fmla="*/ 33 h 184"/>
                  <a:gd name="T22" fmla="*/ 27 w 196"/>
                  <a:gd name="T23" fmla="*/ 26 h 184"/>
                  <a:gd name="T24" fmla="*/ 28 w 196"/>
                  <a:gd name="T25" fmla="*/ 25 h 184"/>
                  <a:gd name="T26" fmla="*/ 3 w 196"/>
                  <a:gd name="T27" fmla="*/ 24 h 184"/>
                  <a:gd name="T28" fmla="*/ 0 w 196"/>
                  <a:gd name="T29" fmla="*/ 24 h 184"/>
                  <a:gd name="T30" fmla="*/ 9 w 196"/>
                  <a:gd name="T31" fmla="*/ 12 h 184"/>
                  <a:gd name="T32" fmla="*/ 12 w 196"/>
                  <a:gd name="T33" fmla="*/ 7 h 184"/>
                  <a:gd name="T34" fmla="*/ 34 w 196"/>
                  <a:gd name="T35" fmla="*/ 0 h 184"/>
                  <a:gd name="T36" fmla="*/ 36 w 196"/>
                  <a:gd name="T37" fmla="*/ 0 h 184"/>
                  <a:gd name="T38" fmla="*/ 36 w 196"/>
                  <a:gd name="T39" fmla="*/ 5 h 1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96"/>
                  <a:gd name="T61" fmla="*/ 0 h 184"/>
                  <a:gd name="T62" fmla="*/ 196 w 196"/>
                  <a:gd name="T63" fmla="*/ 184 h 18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96" h="184">
                    <a:moveTo>
                      <a:pt x="144" y="17"/>
                    </a:moveTo>
                    <a:lnTo>
                      <a:pt x="117" y="28"/>
                    </a:lnTo>
                    <a:lnTo>
                      <a:pt x="148" y="49"/>
                    </a:lnTo>
                    <a:lnTo>
                      <a:pt x="159" y="49"/>
                    </a:lnTo>
                    <a:lnTo>
                      <a:pt x="159" y="94"/>
                    </a:lnTo>
                    <a:lnTo>
                      <a:pt x="182" y="99"/>
                    </a:lnTo>
                    <a:lnTo>
                      <a:pt x="196" y="99"/>
                    </a:lnTo>
                    <a:lnTo>
                      <a:pt x="165" y="176"/>
                    </a:lnTo>
                    <a:lnTo>
                      <a:pt x="165" y="180"/>
                    </a:lnTo>
                    <a:lnTo>
                      <a:pt x="159" y="184"/>
                    </a:lnTo>
                    <a:lnTo>
                      <a:pt x="98" y="130"/>
                    </a:lnTo>
                    <a:lnTo>
                      <a:pt x="111" y="107"/>
                    </a:lnTo>
                    <a:lnTo>
                      <a:pt x="113" y="103"/>
                    </a:lnTo>
                    <a:lnTo>
                      <a:pt x="13" y="99"/>
                    </a:lnTo>
                    <a:lnTo>
                      <a:pt x="0" y="99"/>
                    </a:lnTo>
                    <a:lnTo>
                      <a:pt x="36" y="46"/>
                    </a:lnTo>
                    <a:lnTo>
                      <a:pt x="50" y="28"/>
                    </a:lnTo>
                    <a:lnTo>
                      <a:pt x="134" y="0"/>
                    </a:lnTo>
                    <a:lnTo>
                      <a:pt x="144" y="0"/>
                    </a:lnTo>
                    <a:lnTo>
                      <a:pt x="144" y="17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Freeform 214"/>
              <p:cNvSpPr>
                <a:spLocks/>
              </p:cNvSpPr>
              <p:nvPr/>
            </p:nvSpPr>
            <p:spPr bwMode="gray">
              <a:xfrm>
                <a:off x="1268" y="2266"/>
                <a:ext cx="173" cy="65"/>
              </a:xfrm>
              <a:custGeom>
                <a:avLst/>
                <a:gdLst>
                  <a:gd name="T0" fmla="*/ 64 w 348"/>
                  <a:gd name="T1" fmla="*/ 17 h 131"/>
                  <a:gd name="T2" fmla="*/ 86 w 348"/>
                  <a:gd name="T3" fmla="*/ 31 h 131"/>
                  <a:gd name="T4" fmla="*/ 54 w 348"/>
                  <a:gd name="T5" fmla="*/ 32 h 131"/>
                  <a:gd name="T6" fmla="*/ 51 w 348"/>
                  <a:gd name="T7" fmla="*/ 26 h 131"/>
                  <a:gd name="T8" fmla="*/ 24 w 348"/>
                  <a:gd name="T9" fmla="*/ 13 h 131"/>
                  <a:gd name="T10" fmla="*/ 4 w 348"/>
                  <a:gd name="T11" fmla="*/ 11 h 131"/>
                  <a:gd name="T12" fmla="*/ 0 w 348"/>
                  <a:gd name="T13" fmla="*/ 5 h 131"/>
                  <a:gd name="T14" fmla="*/ 5 w 348"/>
                  <a:gd name="T15" fmla="*/ 1 h 131"/>
                  <a:gd name="T16" fmla="*/ 7 w 348"/>
                  <a:gd name="T17" fmla="*/ 0 h 131"/>
                  <a:gd name="T18" fmla="*/ 20 w 348"/>
                  <a:gd name="T19" fmla="*/ 3 h 131"/>
                  <a:gd name="T20" fmla="*/ 64 w 348"/>
                  <a:gd name="T21" fmla="*/ 17 h 1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8"/>
                  <a:gd name="T34" fmla="*/ 0 h 131"/>
                  <a:gd name="T35" fmla="*/ 348 w 348"/>
                  <a:gd name="T36" fmla="*/ 131 h 1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8" h="131">
                    <a:moveTo>
                      <a:pt x="259" y="68"/>
                    </a:moveTo>
                    <a:lnTo>
                      <a:pt x="348" y="127"/>
                    </a:lnTo>
                    <a:lnTo>
                      <a:pt x="219" y="131"/>
                    </a:lnTo>
                    <a:lnTo>
                      <a:pt x="206" y="104"/>
                    </a:lnTo>
                    <a:lnTo>
                      <a:pt x="98" y="52"/>
                    </a:lnTo>
                    <a:lnTo>
                      <a:pt x="18" y="46"/>
                    </a:lnTo>
                    <a:lnTo>
                      <a:pt x="0" y="21"/>
                    </a:lnTo>
                    <a:lnTo>
                      <a:pt x="21" y="4"/>
                    </a:lnTo>
                    <a:lnTo>
                      <a:pt x="29" y="0"/>
                    </a:lnTo>
                    <a:lnTo>
                      <a:pt x="81" y="12"/>
                    </a:lnTo>
                    <a:lnTo>
                      <a:pt x="259" y="68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Freeform 215"/>
              <p:cNvSpPr>
                <a:spLocks/>
              </p:cNvSpPr>
              <p:nvPr/>
            </p:nvSpPr>
            <p:spPr bwMode="gray">
              <a:xfrm>
                <a:off x="1437" y="2341"/>
                <a:ext cx="104" cy="36"/>
              </a:xfrm>
              <a:custGeom>
                <a:avLst/>
                <a:gdLst>
                  <a:gd name="T0" fmla="*/ 51 w 209"/>
                  <a:gd name="T1" fmla="*/ 4 h 71"/>
                  <a:gd name="T2" fmla="*/ 52 w 209"/>
                  <a:gd name="T3" fmla="*/ 18 h 71"/>
                  <a:gd name="T4" fmla="*/ 37 w 209"/>
                  <a:gd name="T5" fmla="*/ 8 h 71"/>
                  <a:gd name="T6" fmla="*/ 36 w 209"/>
                  <a:gd name="T7" fmla="*/ 8 h 71"/>
                  <a:gd name="T8" fmla="*/ 29 w 209"/>
                  <a:gd name="T9" fmla="*/ 17 h 71"/>
                  <a:gd name="T10" fmla="*/ 27 w 209"/>
                  <a:gd name="T11" fmla="*/ 18 h 71"/>
                  <a:gd name="T12" fmla="*/ 20 w 209"/>
                  <a:gd name="T13" fmla="*/ 8 h 71"/>
                  <a:gd name="T14" fmla="*/ 1 w 209"/>
                  <a:gd name="T15" fmla="*/ 18 h 71"/>
                  <a:gd name="T16" fmla="*/ 0 w 209"/>
                  <a:gd name="T17" fmla="*/ 8 h 71"/>
                  <a:gd name="T18" fmla="*/ 16 w 209"/>
                  <a:gd name="T19" fmla="*/ 1 h 71"/>
                  <a:gd name="T20" fmla="*/ 19 w 209"/>
                  <a:gd name="T21" fmla="*/ 0 h 71"/>
                  <a:gd name="T22" fmla="*/ 45 w 209"/>
                  <a:gd name="T23" fmla="*/ 1 h 71"/>
                  <a:gd name="T24" fmla="*/ 51 w 209"/>
                  <a:gd name="T25" fmla="*/ 4 h 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9"/>
                  <a:gd name="T40" fmla="*/ 0 h 71"/>
                  <a:gd name="T41" fmla="*/ 209 w 209"/>
                  <a:gd name="T42" fmla="*/ 71 h 7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9" h="71">
                    <a:moveTo>
                      <a:pt x="207" y="13"/>
                    </a:moveTo>
                    <a:lnTo>
                      <a:pt x="209" y="71"/>
                    </a:lnTo>
                    <a:lnTo>
                      <a:pt x="148" y="31"/>
                    </a:lnTo>
                    <a:lnTo>
                      <a:pt x="144" y="29"/>
                    </a:lnTo>
                    <a:lnTo>
                      <a:pt x="117" y="67"/>
                    </a:lnTo>
                    <a:lnTo>
                      <a:pt x="111" y="71"/>
                    </a:lnTo>
                    <a:lnTo>
                      <a:pt x="81" y="29"/>
                    </a:lnTo>
                    <a:lnTo>
                      <a:pt x="4" y="71"/>
                    </a:lnTo>
                    <a:lnTo>
                      <a:pt x="0" y="29"/>
                    </a:lnTo>
                    <a:lnTo>
                      <a:pt x="65" y="4"/>
                    </a:lnTo>
                    <a:lnTo>
                      <a:pt x="77" y="0"/>
                    </a:lnTo>
                    <a:lnTo>
                      <a:pt x="183" y="4"/>
                    </a:lnTo>
                    <a:lnTo>
                      <a:pt x="207" y="13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Freeform 216"/>
              <p:cNvSpPr>
                <a:spLocks/>
              </p:cNvSpPr>
              <p:nvPr/>
            </p:nvSpPr>
            <p:spPr bwMode="gray">
              <a:xfrm>
                <a:off x="1366" y="2349"/>
                <a:ext cx="43" cy="40"/>
              </a:xfrm>
              <a:custGeom>
                <a:avLst/>
                <a:gdLst>
                  <a:gd name="T0" fmla="*/ 22 w 86"/>
                  <a:gd name="T1" fmla="*/ 14 h 81"/>
                  <a:gd name="T2" fmla="*/ 22 w 86"/>
                  <a:gd name="T3" fmla="*/ 16 h 81"/>
                  <a:gd name="T4" fmla="*/ 15 w 86"/>
                  <a:gd name="T5" fmla="*/ 18 h 81"/>
                  <a:gd name="T6" fmla="*/ 14 w 86"/>
                  <a:gd name="T7" fmla="*/ 20 h 81"/>
                  <a:gd name="T8" fmla="*/ 0 w 86"/>
                  <a:gd name="T9" fmla="*/ 5 h 81"/>
                  <a:gd name="T10" fmla="*/ 0 w 86"/>
                  <a:gd name="T11" fmla="*/ 3 h 81"/>
                  <a:gd name="T12" fmla="*/ 3 w 86"/>
                  <a:gd name="T13" fmla="*/ 0 h 81"/>
                  <a:gd name="T14" fmla="*/ 14 w 86"/>
                  <a:gd name="T15" fmla="*/ 0 h 81"/>
                  <a:gd name="T16" fmla="*/ 22 w 86"/>
                  <a:gd name="T17" fmla="*/ 14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81"/>
                  <a:gd name="T29" fmla="*/ 86 w 86"/>
                  <a:gd name="T30" fmla="*/ 81 h 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81">
                    <a:moveTo>
                      <a:pt x="86" y="56"/>
                    </a:moveTo>
                    <a:lnTo>
                      <a:pt x="86" y="66"/>
                    </a:lnTo>
                    <a:lnTo>
                      <a:pt x="60" y="75"/>
                    </a:lnTo>
                    <a:lnTo>
                      <a:pt x="58" y="81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15" y="0"/>
                    </a:lnTo>
                    <a:lnTo>
                      <a:pt x="58" y="0"/>
                    </a:lnTo>
                    <a:lnTo>
                      <a:pt x="86" y="56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Freeform 217"/>
              <p:cNvSpPr>
                <a:spLocks/>
              </p:cNvSpPr>
              <p:nvPr/>
            </p:nvSpPr>
            <p:spPr bwMode="gray">
              <a:xfrm>
                <a:off x="1908" y="3896"/>
                <a:ext cx="59" cy="19"/>
              </a:xfrm>
              <a:custGeom>
                <a:avLst/>
                <a:gdLst>
                  <a:gd name="T0" fmla="*/ 29 w 119"/>
                  <a:gd name="T1" fmla="*/ 1 h 39"/>
                  <a:gd name="T2" fmla="*/ 29 w 119"/>
                  <a:gd name="T3" fmla="*/ 4 h 39"/>
                  <a:gd name="T4" fmla="*/ 19 w 119"/>
                  <a:gd name="T5" fmla="*/ 9 h 39"/>
                  <a:gd name="T6" fmla="*/ 0 w 119"/>
                  <a:gd name="T7" fmla="*/ 9 h 39"/>
                  <a:gd name="T8" fmla="*/ 18 w 119"/>
                  <a:gd name="T9" fmla="*/ 0 h 39"/>
                  <a:gd name="T10" fmla="*/ 29 w 119"/>
                  <a:gd name="T11" fmla="*/ 0 h 39"/>
                  <a:gd name="T12" fmla="*/ 29 w 119"/>
                  <a:gd name="T13" fmla="*/ 1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9"/>
                  <a:gd name="T22" fmla="*/ 0 h 39"/>
                  <a:gd name="T23" fmla="*/ 119 w 119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9" h="39">
                    <a:moveTo>
                      <a:pt x="119" y="6"/>
                    </a:moveTo>
                    <a:lnTo>
                      <a:pt x="119" y="16"/>
                    </a:lnTo>
                    <a:lnTo>
                      <a:pt x="78" y="37"/>
                    </a:lnTo>
                    <a:lnTo>
                      <a:pt x="0" y="39"/>
                    </a:lnTo>
                    <a:lnTo>
                      <a:pt x="74" y="0"/>
                    </a:lnTo>
                    <a:lnTo>
                      <a:pt x="117" y="0"/>
                    </a:lnTo>
                    <a:lnTo>
                      <a:pt x="119" y="6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fr-FR" sz="14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" name="Rectangle 4"/>
            <p:cNvSpPr/>
            <p:nvPr>
              <p:custDataLst>
                <p:tags r:id="rId5"/>
              </p:custDataLst>
            </p:nvPr>
          </p:nvSpPr>
          <p:spPr>
            <a:xfrm>
              <a:off x="9094278" y="1184400"/>
              <a:ext cx="515360" cy="326608"/>
            </a:xfrm>
            <a:prstGeom prst="rect">
              <a:avLst/>
            </a:prstGeom>
            <a:noFill/>
            <a:ln w="9525">
              <a:solidFill>
                <a:srgbClr val="B2B2B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fr-FR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57" name="Straight Connector 56"/>
          <p:cNvCxnSpPr/>
          <p:nvPr/>
        </p:nvCxnSpPr>
        <p:spPr>
          <a:xfrm>
            <a:off x="455613" y="4745115"/>
            <a:ext cx="8992799" cy="0"/>
          </a:xfrm>
          <a:prstGeom prst="line">
            <a:avLst/>
          </a:prstGeom>
          <a:ln w="9525">
            <a:solidFill>
              <a:schemeClr val="bg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55613" y="3307635"/>
            <a:ext cx="8992799" cy="0"/>
          </a:xfrm>
          <a:prstGeom prst="line">
            <a:avLst/>
          </a:prstGeom>
          <a:ln w="9525">
            <a:solidFill>
              <a:schemeClr val="bg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ColumnHeader"/>
          <p:cNvSpPr>
            <a:spLocks noChangeArrowheads="1"/>
          </p:cNvSpPr>
          <p:nvPr/>
        </p:nvSpPr>
        <p:spPr bwMode="gray">
          <a:xfrm>
            <a:off x="3699545" y="1517446"/>
            <a:ext cx="5750843" cy="4286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fr-FR" sz="1600" b="1" smtClean="0">
                <a:cs typeface="Arial" pitchFamily="34" charset="0"/>
              </a:rPr>
              <a:t>Métiers </a:t>
            </a:r>
            <a:r>
              <a:rPr lang="fr-FR" sz="1600" smtClean="0">
                <a:cs typeface="Arial" pitchFamily="34" charset="0"/>
              </a:rPr>
              <a:t>(non exhaustif)</a:t>
            </a:r>
            <a:endParaRPr lang="fr-FR" sz="1600">
              <a:cs typeface="Arial" pitchFamily="34" charset="0"/>
            </a:endParaRPr>
          </a:p>
        </p:txBody>
      </p:sp>
      <p:sp>
        <p:nvSpPr>
          <p:cNvPr id="73" name="Rectangle 7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55613" y="3496451"/>
            <a:ext cx="2983308" cy="105984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fr-FR" sz="1400" b="1" smtClean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Gestion d’infrastructures</a:t>
            </a:r>
            <a:endParaRPr lang="fr-FR" sz="1400" b="1">
              <a:solidFill>
                <a:schemeClr val="tx1"/>
              </a:solidFill>
              <a:latin typeface="+mn-lt"/>
              <a:ea typeface="+mn-ea"/>
              <a:cs typeface="Arial"/>
            </a:endParaRPr>
          </a:p>
        </p:txBody>
      </p:sp>
      <p:sp>
        <p:nvSpPr>
          <p:cNvPr id="74" name="Rectangle 73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55613" y="2058971"/>
            <a:ext cx="2983308" cy="105984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marL="171450" indent="-171450" algn="ctr"/>
            <a:r>
              <a:rPr lang="fr-FR" sz="1400" b="1" smtClean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Développement de logiciels</a:t>
            </a:r>
            <a:endParaRPr lang="fr-FR" sz="1400" b="1">
              <a:solidFill>
                <a:schemeClr val="tx1"/>
              </a:solidFill>
              <a:latin typeface="+mn-lt"/>
              <a:ea typeface="+mn-ea"/>
              <a:cs typeface="Arial"/>
            </a:endParaRPr>
          </a:p>
        </p:txBody>
      </p:sp>
      <p:sp>
        <p:nvSpPr>
          <p:cNvPr id="75" name="Rectangle 7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55613" y="4933932"/>
            <a:ext cx="2983308" cy="105984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fr-FR" sz="1400" b="1" smtClean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Maintenance d’applications</a:t>
            </a:r>
            <a:endParaRPr lang="fr-FR" sz="1400" b="1">
              <a:solidFill>
                <a:schemeClr val="tx1"/>
              </a:solidFill>
              <a:latin typeface="+mn-lt"/>
              <a:ea typeface="+mn-ea"/>
              <a:cs typeface="Arial"/>
            </a:endParaRPr>
          </a:p>
        </p:txBody>
      </p:sp>
      <p:sp>
        <p:nvSpPr>
          <p:cNvPr id="76" name="ColumnHeader"/>
          <p:cNvSpPr>
            <a:spLocks noChangeArrowheads="1"/>
          </p:cNvSpPr>
          <p:nvPr/>
        </p:nvSpPr>
        <p:spPr bwMode="gray">
          <a:xfrm>
            <a:off x="455613" y="1517446"/>
            <a:ext cx="2983308" cy="4286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tIns="91440" bIns="91440" anchor="b">
            <a:spAutoFit/>
          </a:bodyPr>
          <a:lstStyle/>
          <a:p>
            <a:pPr algn="ctr"/>
            <a:r>
              <a:rPr lang="fr-FR" sz="1600" b="1" smtClean="0">
                <a:cs typeface="Arial" pitchFamily="34" charset="0"/>
              </a:rPr>
              <a:t>Filières</a:t>
            </a:r>
            <a:endParaRPr lang="fr-FR" sz="1600" b="1">
              <a:cs typeface="Arial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699545" y="2058970"/>
            <a:ext cx="5750843" cy="1059848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400" smtClean="0">
                <a:solidFill>
                  <a:srgbClr val="000000"/>
                </a:solidFill>
                <a:latin typeface="Arial"/>
              </a:rPr>
              <a:t>Développement de logiciels ou de codes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400" smtClean="0">
                <a:solidFill>
                  <a:srgbClr val="000000"/>
                </a:solidFill>
                <a:latin typeface="Arial"/>
              </a:rPr>
              <a:t>Intégration d’application</a:t>
            </a:r>
            <a:endParaRPr lang="fr-FR" sz="1400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699545" y="3496451"/>
            <a:ext cx="5750843" cy="1059848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400" smtClean="0">
                <a:solidFill>
                  <a:srgbClr val="000000"/>
                </a:solidFill>
                <a:latin typeface="Arial"/>
              </a:rPr>
              <a:t>Hébergement d’infrastructures et de réseaux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400" smtClean="0">
                <a:solidFill>
                  <a:srgbClr val="000000"/>
                </a:solidFill>
                <a:latin typeface="Arial"/>
              </a:rPr>
              <a:t>Maintenance à distance de parc informatique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400" smtClean="0">
                <a:solidFill>
                  <a:srgbClr val="000000"/>
                </a:solidFill>
                <a:latin typeface="Arial"/>
              </a:rPr>
              <a:t>Help desk</a:t>
            </a:r>
          </a:p>
        </p:txBody>
      </p:sp>
      <p:sp>
        <p:nvSpPr>
          <p:cNvPr id="79" name="Rectangle 78"/>
          <p:cNvSpPr/>
          <p:nvPr/>
        </p:nvSpPr>
        <p:spPr>
          <a:xfrm>
            <a:off x="3699545" y="4933932"/>
            <a:ext cx="5750843" cy="1059848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400" smtClean="0">
                <a:solidFill>
                  <a:srgbClr val="000000"/>
                </a:solidFill>
                <a:latin typeface="Arial"/>
              </a:rPr>
              <a:t>Hébergement d’applications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400" smtClean="0">
                <a:solidFill>
                  <a:srgbClr val="000000"/>
                </a:solidFill>
                <a:latin typeface="Arial"/>
              </a:rPr>
              <a:t>TMA (tierce maintenance applicative) </a:t>
            </a:r>
            <a:endParaRPr lang="fr-FR" sz="1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gray">
          <a:xfrm>
            <a:off x="455613" y="6324600"/>
            <a:ext cx="8994775" cy="3286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fr-FR" sz="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Note: Liste non exhaustive des métiers</a:t>
            </a:r>
          </a:p>
        </p:txBody>
      </p:sp>
      <p:pic>
        <p:nvPicPr>
          <p:cNvPr id="59" name="Image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561" y="6472239"/>
            <a:ext cx="1071563" cy="366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000"/>
            <a:ext cx="8992800" cy="831600"/>
          </a:xfrm>
        </p:spPr>
        <p:txBody>
          <a:bodyPr/>
          <a:lstStyle/>
          <a:p>
            <a:r>
              <a:rPr lang="fr-FR" smtClean="0"/>
              <a:t>Offshoring / Nearshoring (4/6)</a:t>
            </a:r>
            <a:br>
              <a:rPr lang="fr-FR" smtClean="0"/>
            </a:br>
            <a:r>
              <a:rPr lang="fr-FR" sz="1600" b="0" smtClean="0"/>
              <a:t>Un marché très varié recouvrant une diversité de métiers (zoom BPO et CRM)</a:t>
            </a:r>
            <a:endParaRPr lang="fr-FR" sz="1600"/>
          </a:p>
        </p:txBody>
      </p:sp>
      <p:grpSp>
        <p:nvGrpSpPr>
          <p:cNvPr id="4" name="map_world"/>
          <p:cNvGrpSpPr>
            <a:grpSpLocks/>
          </p:cNvGrpSpPr>
          <p:nvPr>
            <p:custDataLst>
              <p:tags r:id="rId1"/>
            </p:custDataLst>
          </p:nvPr>
        </p:nvGrpSpPr>
        <p:grpSpPr bwMode="gray">
          <a:xfrm>
            <a:off x="8934639" y="161999"/>
            <a:ext cx="515360" cy="326608"/>
            <a:chOff x="543" y="1020"/>
            <a:chExt cx="5164" cy="2895"/>
          </a:xfrm>
          <a:effectLst/>
        </p:grpSpPr>
        <p:sp>
          <p:nvSpPr>
            <p:cNvPr id="6" name="Freeform 176"/>
            <p:cNvSpPr>
              <a:spLocks/>
            </p:cNvSpPr>
            <p:nvPr/>
          </p:nvSpPr>
          <p:spPr bwMode="gray">
            <a:xfrm>
              <a:off x="543" y="1189"/>
              <a:ext cx="1610" cy="2718"/>
            </a:xfrm>
            <a:custGeom>
              <a:avLst/>
              <a:gdLst>
                <a:gd name="T0" fmla="*/ 452 w 3219"/>
                <a:gd name="T1" fmla="*/ 47 h 5435"/>
                <a:gd name="T2" fmla="*/ 501 w 3219"/>
                <a:gd name="T3" fmla="*/ 62 h 5435"/>
                <a:gd name="T4" fmla="*/ 725 w 3219"/>
                <a:gd name="T5" fmla="*/ 81 h 5435"/>
                <a:gd name="T6" fmla="*/ 616 w 3219"/>
                <a:gd name="T7" fmla="*/ 93 h 5435"/>
                <a:gd name="T8" fmla="*/ 634 w 3219"/>
                <a:gd name="T9" fmla="*/ 47 h 5435"/>
                <a:gd name="T10" fmla="*/ 571 w 3219"/>
                <a:gd name="T11" fmla="*/ 81 h 5435"/>
                <a:gd name="T12" fmla="*/ 577 w 3219"/>
                <a:gd name="T13" fmla="*/ 90 h 5435"/>
                <a:gd name="T14" fmla="*/ 534 w 3219"/>
                <a:gd name="T15" fmla="*/ 108 h 5435"/>
                <a:gd name="T16" fmla="*/ 466 w 3219"/>
                <a:gd name="T17" fmla="*/ 175 h 5435"/>
                <a:gd name="T18" fmla="*/ 501 w 3219"/>
                <a:gd name="T19" fmla="*/ 225 h 5435"/>
                <a:gd name="T20" fmla="*/ 538 w 3219"/>
                <a:gd name="T21" fmla="*/ 196 h 5435"/>
                <a:gd name="T22" fmla="*/ 585 w 3219"/>
                <a:gd name="T23" fmla="*/ 137 h 5435"/>
                <a:gd name="T24" fmla="*/ 635 w 3219"/>
                <a:gd name="T25" fmla="*/ 158 h 5435"/>
                <a:gd name="T26" fmla="*/ 674 w 3219"/>
                <a:gd name="T27" fmla="*/ 155 h 5435"/>
                <a:gd name="T28" fmla="*/ 653 w 3219"/>
                <a:gd name="T29" fmla="*/ 254 h 5435"/>
                <a:gd name="T30" fmla="*/ 616 w 3219"/>
                <a:gd name="T31" fmla="*/ 268 h 5435"/>
                <a:gd name="T32" fmla="*/ 638 w 3219"/>
                <a:gd name="T33" fmla="*/ 282 h 5435"/>
                <a:gd name="T34" fmla="*/ 585 w 3219"/>
                <a:gd name="T35" fmla="*/ 319 h 5435"/>
                <a:gd name="T36" fmla="*/ 555 w 3219"/>
                <a:gd name="T37" fmla="*/ 319 h 5435"/>
                <a:gd name="T38" fmla="*/ 509 w 3219"/>
                <a:gd name="T39" fmla="*/ 365 h 5435"/>
                <a:gd name="T40" fmla="*/ 484 w 3219"/>
                <a:gd name="T41" fmla="*/ 390 h 5435"/>
                <a:gd name="T42" fmla="*/ 409 w 3219"/>
                <a:gd name="T43" fmla="*/ 474 h 5435"/>
                <a:gd name="T44" fmla="*/ 391 w 3219"/>
                <a:gd name="T45" fmla="*/ 467 h 5435"/>
                <a:gd name="T46" fmla="*/ 343 w 3219"/>
                <a:gd name="T47" fmla="*/ 479 h 5435"/>
                <a:gd name="T48" fmla="*/ 234 w 3219"/>
                <a:gd name="T49" fmla="*/ 560 h 5435"/>
                <a:gd name="T50" fmla="*/ 298 w 3219"/>
                <a:gd name="T51" fmla="*/ 556 h 5435"/>
                <a:gd name="T52" fmla="*/ 333 w 3219"/>
                <a:gd name="T53" fmla="*/ 575 h 5435"/>
                <a:gd name="T54" fmla="*/ 311 w 3219"/>
                <a:gd name="T55" fmla="*/ 605 h 5435"/>
                <a:gd name="T56" fmla="*/ 368 w 3219"/>
                <a:gd name="T57" fmla="*/ 690 h 5435"/>
                <a:gd name="T58" fmla="*/ 409 w 3219"/>
                <a:gd name="T59" fmla="*/ 691 h 5435"/>
                <a:gd name="T60" fmla="*/ 553 w 3219"/>
                <a:gd name="T61" fmla="*/ 668 h 5435"/>
                <a:gd name="T62" fmla="*/ 646 w 3219"/>
                <a:gd name="T63" fmla="*/ 724 h 5435"/>
                <a:gd name="T64" fmla="*/ 675 w 3219"/>
                <a:gd name="T65" fmla="*/ 785 h 5435"/>
                <a:gd name="T66" fmla="*/ 774 w 3219"/>
                <a:gd name="T67" fmla="*/ 917 h 5435"/>
                <a:gd name="T68" fmla="*/ 703 w 3219"/>
                <a:gd name="T69" fmla="*/ 1074 h 5435"/>
                <a:gd name="T70" fmla="*/ 648 w 3219"/>
                <a:gd name="T71" fmla="*/ 1143 h 5435"/>
                <a:gd name="T72" fmla="*/ 634 w 3219"/>
                <a:gd name="T73" fmla="*/ 1266 h 5435"/>
                <a:gd name="T74" fmla="*/ 691 w 3219"/>
                <a:gd name="T75" fmla="*/ 1349 h 5435"/>
                <a:gd name="T76" fmla="*/ 554 w 3219"/>
                <a:gd name="T77" fmla="*/ 1236 h 5435"/>
                <a:gd name="T78" fmla="*/ 369 w 3219"/>
                <a:gd name="T79" fmla="*/ 841 h 5435"/>
                <a:gd name="T80" fmla="*/ 414 w 3219"/>
                <a:gd name="T81" fmla="*/ 743 h 5435"/>
                <a:gd name="T82" fmla="*/ 372 w 3219"/>
                <a:gd name="T83" fmla="*/ 701 h 5435"/>
                <a:gd name="T84" fmla="*/ 184 w 3219"/>
                <a:gd name="T85" fmla="*/ 583 h 5435"/>
                <a:gd name="T86" fmla="*/ 170 w 3219"/>
                <a:gd name="T87" fmla="*/ 556 h 5435"/>
                <a:gd name="T88" fmla="*/ 134 w 3219"/>
                <a:gd name="T89" fmla="*/ 442 h 5435"/>
                <a:gd name="T90" fmla="*/ 140 w 3219"/>
                <a:gd name="T91" fmla="*/ 529 h 5435"/>
                <a:gd name="T92" fmla="*/ 114 w 3219"/>
                <a:gd name="T93" fmla="*/ 474 h 5435"/>
                <a:gd name="T94" fmla="*/ 109 w 3219"/>
                <a:gd name="T95" fmla="*/ 329 h 5435"/>
                <a:gd name="T96" fmla="*/ 170 w 3219"/>
                <a:gd name="T97" fmla="*/ 254 h 5435"/>
                <a:gd name="T98" fmla="*/ 183 w 3219"/>
                <a:gd name="T99" fmla="*/ 225 h 5435"/>
                <a:gd name="T100" fmla="*/ 112 w 3219"/>
                <a:gd name="T101" fmla="*/ 113 h 5435"/>
                <a:gd name="T102" fmla="*/ 17 w 3219"/>
                <a:gd name="T103" fmla="*/ 137 h 5435"/>
                <a:gd name="T104" fmla="*/ 53 w 3219"/>
                <a:gd name="T105" fmla="*/ 80 h 5435"/>
                <a:gd name="T106" fmla="*/ 103 w 3219"/>
                <a:gd name="T107" fmla="*/ 53 h 5435"/>
                <a:gd name="T108" fmla="*/ 139 w 3219"/>
                <a:gd name="T109" fmla="*/ 34 h 5435"/>
                <a:gd name="T110" fmla="*/ 250 w 3219"/>
                <a:gd name="T111" fmla="*/ 1 h 54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219"/>
                <a:gd name="T169" fmla="*/ 0 h 5435"/>
                <a:gd name="T170" fmla="*/ 3219 w 3219"/>
                <a:gd name="T171" fmla="*/ 5435 h 54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219" h="5435">
                  <a:moveTo>
                    <a:pt x="1196" y="75"/>
                  </a:moveTo>
                  <a:lnTo>
                    <a:pt x="1488" y="81"/>
                  </a:lnTo>
                  <a:lnTo>
                    <a:pt x="1670" y="154"/>
                  </a:lnTo>
                  <a:lnTo>
                    <a:pt x="1705" y="188"/>
                  </a:lnTo>
                  <a:lnTo>
                    <a:pt x="1806" y="188"/>
                  </a:lnTo>
                  <a:lnTo>
                    <a:pt x="1810" y="184"/>
                  </a:lnTo>
                  <a:lnTo>
                    <a:pt x="1810" y="173"/>
                  </a:lnTo>
                  <a:lnTo>
                    <a:pt x="1914" y="173"/>
                  </a:lnTo>
                  <a:lnTo>
                    <a:pt x="1996" y="238"/>
                  </a:lnTo>
                  <a:lnTo>
                    <a:pt x="2004" y="248"/>
                  </a:lnTo>
                  <a:lnTo>
                    <a:pt x="2338" y="40"/>
                  </a:lnTo>
                  <a:lnTo>
                    <a:pt x="2710" y="40"/>
                  </a:lnTo>
                  <a:lnTo>
                    <a:pt x="2885" y="173"/>
                  </a:lnTo>
                  <a:lnTo>
                    <a:pt x="2900" y="307"/>
                  </a:lnTo>
                  <a:lnTo>
                    <a:pt x="2900" y="324"/>
                  </a:lnTo>
                  <a:lnTo>
                    <a:pt x="2701" y="516"/>
                  </a:lnTo>
                  <a:lnTo>
                    <a:pt x="2693" y="526"/>
                  </a:lnTo>
                  <a:lnTo>
                    <a:pt x="2578" y="426"/>
                  </a:lnTo>
                  <a:lnTo>
                    <a:pt x="2467" y="376"/>
                  </a:lnTo>
                  <a:lnTo>
                    <a:pt x="2463" y="372"/>
                  </a:lnTo>
                  <a:lnTo>
                    <a:pt x="2463" y="359"/>
                  </a:lnTo>
                  <a:lnTo>
                    <a:pt x="2584" y="359"/>
                  </a:lnTo>
                  <a:lnTo>
                    <a:pt x="2687" y="248"/>
                  </a:lnTo>
                  <a:lnTo>
                    <a:pt x="2601" y="173"/>
                  </a:lnTo>
                  <a:lnTo>
                    <a:pt x="2534" y="188"/>
                  </a:lnTo>
                  <a:lnTo>
                    <a:pt x="2534" y="163"/>
                  </a:lnTo>
                  <a:lnTo>
                    <a:pt x="2530" y="157"/>
                  </a:lnTo>
                  <a:lnTo>
                    <a:pt x="2486" y="217"/>
                  </a:lnTo>
                  <a:lnTo>
                    <a:pt x="2426" y="320"/>
                  </a:lnTo>
                  <a:lnTo>
                    <a:pt x="2282" y="324"/>
                  </a:lnTo>
                  <a:lnTo>
                    <a:pt x="2232" y="340"/>
                  </a:lnTo>
                  <a:lnTo>
                    <a:pt x="2232" y="372"/>
                  </a:lnTo>
                  <a:lnTo>
                    <a:pt x="2254" y="372"/>
                  </a:lnTo>
                  <a:lnTo>
                    <a:pt x="2292" y="359"/>
                  </a:lnTo>
                  <a:lnTo>
                    <a:pt x="2305" y="359"/>
                  </a:lnTo>
                  <a:lnTo>
                    <a:pt x="2338" y="426"/>
                  </a:lnTo>
                  <a:lnTo>
                    <a:pt x="2319" y="445"/>
                  </a:lnTo>
                  <a:lnTo>
                    <a:pt x="2292" y="445"/>
                  </a:lnTo>
                  <a:lnTo>
                    <a:pt x="2236" y="413"/>
                  </a:lnTo>
                  <a:lnTo>
                    <a:pt x="2133" y="432"/>
                  </a:lnTo>
                  <a:lnTo>
                    <a:pt x="1914" y="526"/>
                  </a:lnTo>
                  <a:lnTo>
                    <a:pt x="1831" y="618"/>
                  </a:lnTo>
                  <a:lnTo>
                    <a:pt x="1850" y="633"/>
                  </a:lnTo>
                  <a:lnTo>
                    <a:pt x="1854" y="633"/>
                  </a:lnTo>
                  <a:lnTo>
                    <a:pt x="1864" y="699"/>
                  </a:lnTo>
                  <a:lnTo>
                    <a:pt x="2017" y="787"/>
                  </a:lnTo>
                  <a:lnTo>
                    <a:pt x="2039" y="787"/>
                  </a:lnTo>
                  <a:lnTo>
                    <a:pt x="2071" y="825"/>
                  </a:lnTo>
                  <a:lnTo>
                    <a:pt x="2004" y="835"/>
                  </a:lnTo>
                  <a:lnTo>
                    <a:pt x="2004" y="898"/>
                  </a:lnTo>
                  <a:lnTo>
                    <a:pt x="2025" y="906"/>
                  </a:lnTo>
                  <a:lnTo>
                    <a:pt x="2042" y="925"/>
                  </a:lnTo>
                  <a:lnTo>
                    <a:pt x="2108" y="925"/>
                  </a:lnTo>
                  <a:lnTo>
                    <a:pt x="2127" y="796"/>
                  </a:lnTo>
                  <a:lnTo>
                    <a:pt x="2150" y="781"/>
                  </a:lnTo>
                  <a:lnTo>
                    <a:pt x="2227" y="737"/>
                  </a:lnTo>
                  <a:lnTo>
                    <a:pt x="2250" y="716"/>
                  </a:lnTo>
                  <a:lnTo>
                    <a:pt x="2232" y="639"/>
                  </a:lnTo>
                  <a:lnTo>
                    <a:pt x="2325" y="558"/>
                  </a:lnTo>
                  <a:lnTo>
                    <a:pt x="2338" y="545"/>
                  </a:lnTo>
                  <a:lnTo>
                    <a:pt x="2338" y="526"/>
                  </a:lnTo>
                  <a:lnTo>
                    <a:pt x="2478" y="507"/>
                  </a:lnTo>
                  <a:lnTo>
                    <a:pt x="2572" y="526"/>
                  </a:lnTo>
                  <a:lnTo>
                    <a:pt x="2584" y="526"/>
                  </a:lnTo>
                  <a:lnTo>
                    <a:pt x="2538" y="629"/>
                  </a:lnTo>
                  <a:lnTo>
                    <a:pt x="2534" y="633"/>
                  </a:lnTo>
                  <a:lnTo>
                    <a:pt x="2568" y="653"/>
                  </a:lnTo>
                  <a:lnTo>
                    <a:pt x="2611" y="653"/>
                  </a:lnTo>
                  <a:lnTo>
                    <a:pt x="2685" y="620"/>
                  </a:lnTo>
                  <a:lnTo>
                    <a:pt x="2693" y="620"/>
                  </a:lnTo>
                  <a:lnTo>
                    <a:pt x="2743" y="716"/>
                  </a:lnTo>
                  <a:lnTo>
                    <a:pt x="2743" y="787"/>
                  </a:lnTo>
                  <a:lnTo>
                    <a:pt x="2812" y="846"/>
                  </a:lnTo>
                  <a:lnTo>
                    <a:pt x="2762" y="925"/>
                  </a:lnTo>
                  <a:lnTo>
                    <a:pt x="2611" y="1013"/>
                  </a:lnTo>
                  <a:lnTo>
                    <a:pt x="2426" y="1019"/>
                  </a:lnTo>
                  <a:lnTo>
                    <a:pt x="2338" y="1034"/>
                  </a:lnTo>
                  <a:lnTo>
                    <a:pt x="2338" y="1065"/>
                  </a:lnTo>
                  <a:lnTo>
                    <a:pt x="2449" y="1071"/>
                  </a:lnTo>
                  <a:lnTo>
                    <a:pt x="2463" y="1071"/>
                  </a:lnTo>
                  <a:lnTo>
                    <a:pt x="2463" y="1090"/>
                  </a:lnTo>
                  <a:lnTo>
                    <a:pt x="2426" y="1125"/>
                  </a:lnTo>
                  <a:lnTo>
                    <a:pt x="2457" y="1194"/>
                  </a:lnTo>
                  <a:lnTo>
                    <a:pt x="2467" y="1201"/>
                  </a:lnTo>
                  <a:lnTo>
                    <a:pt x="2551" y="1128"/>
                  </a:lnTo>
                  <a:lnTo>
                    <a:pt x="2584" y="1178"/>
                  </a:lnTo>
                  <a:lnTo>
                    <a:pt x="2551" y="1207"/>
                  </a:lnTo>
                  <a:lnTo>
                    <a:pt x="2449" y="1261"/>
                  </a:lnTo>
                  <a:lnTo>
                    <a:pt x="2342" y="1280"/>
                  </a:lnTo>
                  <a:lnTo>
                    <a:pt x="2338" y="1276"/>
                  </a:lnTo>
                  <a:lnTo>
                    <a:pt x="2338" y="1261"/>
                  </a:lnTo>
                  <a:lnTo>
                    <a:pt x="2401" y="1226"/>
                  </a:lnTo>
                  <a:lnTo>
                    <a:pt x="2407" y="1221"/>
                  </a:lnTo>
                  <a:lnTo>
                    <a:pt x="2365" y="1201"/>
                  </a:lnTo>
                  <a:lnTo>
                    <a:pt x="2219" y="1276"/>
                  </a:lnTo>
                  <a:lnTo>
                    <a:pt x="2192" y="1340"/>
                  </a:lnTo>
                  <a:lnTo>
                    <a:pt x="2183" y="1370"/>
                  </a:lnTo>
                  <a:lnTo>
                    <a:pt x="2133" y="1380"/>
                  </a:lnTo>
                  <a:lnTo>
                    <a:pt x="2042" y="1393"/>
                  </a:lnTo>
                  <a:lnTo>
                    <a:pt x="2035" y="1457"/>
                  </a:lnTo>
                  <a:lnTo>
                    <a:pt x="2008" y="1497"/>
                  </a:lnTo>
                  <a:lnTo>
                    <a:pt x="2000" y="1507"/>
                  </a:lnTo>
                  <a:lnTo>
                    <a:pt x="1937" y="1507"/>
                  </a:lnTo>
                  <a:lnTo>
                    <a:pt x="1933" y="1547"/>
                  </a:lnTo>
                  <a:lnTo>
                    <a:pt x="1933" y="1560"/>
                  </a:lnTo>
                  <a:lnTo>
                    <a:pt x="1900" y="1547"/>
                  </a:lnTo>
                  <a:lnTo>
                    <a:pt x="1895" y="1606"/>
                  </a:lnTo>
                  <a:lnTo>
                    <a:pt x="1645" y="1835"/>
                  </a:lnTo>
                  <a:lnTo>
                    <a:pt x="1636" y="1856"/>
                  </a:lnTo>
                  <a:lnTo>
                    <a:pt x="1636" y="1894"/>
                  </a:lnTo>
                  <a:lnTo>
                    <a:pt x="1649" y="1963"/>
                  </a:lnTo>
                  <a:lnTo>
                    <a:pt x="1634" y="2071"/>
                  </a:lnTo>
                  <a:lnTo>
                    <a:pt x="1603" y="2071"/>
                  </a:lnTo>
                  <a:lnTo>
                    <a:pt x="1564" y="1969"/>
                  </a:lnTo>
                  <a:lnTo>
                    <a:pt x="1564" y="1865"/>
                  </a:lnTo>
                  <a:lnTo>
                    <a:pt x="1467" y="1856"/>
                  </a:lnTo>
                  <a:lnTo>
                    <a:pt x="1422" y="1825"/>
                  </a:lnTo>
                  <a:lnTo>
                    <a:pt x="1346" y="1839"/>
                  </a:lnTo>
                  <a:lnTo>
                    <a:pt x="1336" y="1848"/>
                  </a:lnTo>
                  <a:lnTo>
                    <a:pt x="1371" y="1915"/>
                  </a:lnTo>
                  <a:lnTo>
                    <a:pt x="1136" y="1875"/>
                  </a:lnTo>
                  <a:lnTo>
                    <a:pt x="1012" y="1961"/>
                  </a:lnTo>
                  <a:lnTo>
                    <a:pt x="944" y="2184"/>
                  </a:lnTo>
                  <a:lnTo>
                    <a:pt x="931" y="2209"/>
                  </a:lnTo>
                  <a:lnTo>
                    <a:pt x="935" y="2238"/>
                  </a:lnTo>
                  <a:lnTo>
                    <a:pt x="960" y="2301"/>
                  </a:lnTo>
                  <a:lnTo>
                    <a:pt x="977" y="2318"/>
                  </a:lnTo>
                  <a:lnTo>
                    <a:pt x="1031" y="2332"/>
                  </a:lnTo>
                  <a:lnTo>
                    <a:pt x="1136" y="2332"/>
                  </a:lnTo>
                  <a:lnTo>
                    <a:pt x="1192" y="2224"/>
                  </a:lnTo>
                  <a:lnTo>
                    <a:pt x="1317" y="2219"/>
                  </a:lnTo>
                  <a:lnTo>
                    <a:pt x="1332" y="2232"/>
                  </a:lnTo>
                  <a:lnTo>
                    <a:pt x="1319" y="2263"/>
                  </a:lnTo>
                  <a:lnTo>
                    <a:pt x="1332" y="2288"/>
                  </a:lnTo>
                  <a:lnTo>
                    <a:pt x="1332" y="2297"/>
                  </a:lnTo>
                  <a:lnTo>
                    <a:pt x="1277" y="2309"/>
                  </a:lnTo>
                  <a:lnTo>
                    <a:pt x="1271" y="2309"/>
                  </a:lnTo>
                  <a:lnTo>
                    <a:pt x="1261" y="2322"/>
                  </a:lnTo>
                  <a:lnTo>
                    <a:pt x="1248" y="2414"/>
                  </a:lnTo>
                  <a:lnTo>
                    <a:pt x="1242" y="2418"/>
                  </a:lnTo>
                  <a:lnTo>
                    <a:pt x="1332" y="2434"/>
                  </a:lnTo>
                  <a:lnTo>
                    <a:pt x="1421" y="2443"/>
                  </a:lnTo>
                  <a:lnTo>
                    <a:pt x="1371" y="2520"/>
                  </a:lnTo>
                  <a:lnTo>
                    <a:pt x="1421" y="2700"/>
                  </a:lnTo>
                  <a:lnTo>
                    <a:pt x="1470" y="2758"/>
                  </a:lnTo>
                  <a:lnTo>
                    <a:pt x="1476" y="2723"/>
                  </a:lnTo>
                  <a:lnTo>
                    <a:pt x="1476" y="2710"/>
                  </a:lnTo>
                  <a:lnTo>
                    <a:pt x="1624" y="2758"/>
                  </a:lnTo>
                  <a:lnTo>
                    <a:pt x="1628" y="2758"/>
                  </a:lnTo>
                  <a:lnTo>
                    <a:pt x="1634" y="2764"/>
                  </a:lnTo>
                  <a:lnTo>
                    <a:pt x="1705" y="2614"/>
                  </a:lnTo>
                  <a:lnTo>
                    <a:pt x="1854" y="2597"/>
                  </a:lnTo>
                  <a:lnTo>
                    <a:pt x="1868" y="2597"/>
                  </a:lnTo>
                  <a:lnTo>
                    <a:pt x="2000" y="2689"/>
                  </a:lnTo>
                  <a:lnTo>
                    <a:pt x="2211" y="2670"/>
                  </a:lnTo>
                  <a:lnTo>
                    <a:pt x="2227" y="2733"/>
                  </a:lnTo>
                  <a:lnTo>
                    <a:pt x="2227" y="2754"/>
                  </a:lnTo>
                  <a:lnTo>
                    <a:pt x="2282" y="2792"/>
                  </a:lnTo>
                  <a:lnTo>
                    <a:pt x="2376" y="2833"/>
                  </a:lnTo>
                  <a:lnTo>
                    <a:pt x="2584" y="2896"/>
                  </a:lnTo>
                  <a:lnTo>
                    <a:pt x="2637" y="3096"/>
                  </a:lnTo>
                  <a:lnTo>
                    <a:pt x="2678" y="3101"/>
                  </a:lnTo>
                  <a:lnTo>
                    <a:pt x="2687" y="3101"/>
                  </a:lnTo>
                  <a:lnTo>
                    <a:pt x="2687" y="3134"/>
                  </a:lnTo>
                  <a:lnTo>
                    <a:pt x="2697" y="3140"/>
                  </a:lnTo>
                  <a:lnTo>
                    <a:pt x="2804" y="3159"/>
                  </a:lnTo>
                  <a:lnTo>
                    <a:pt x="3219" y="3328"/>
                  </a:lnTo>
                  <a:lnTo>
                    <a:pt x="3219" y="3458"/>
                  </a:lnTo>
                  <a:lnTo>
                    <a:pt x="3148" y="3480"/>
                  </a:lnTo>
                  <a:lnTo>
                    <a:pt x="3096" y="3666"/>
                  </a:lnTo>
                  <a:lnTo>
                    <a:pt x="3096" y="3890"/>
                  </a:lnTo>
                  <a:lnTo>
                    <a:pt x="3012" y="4036"/>
                  </a:lnTo>
                  <a:lnTo>
                    <a:pt x="2937" y="4044"/>
                  </a:lnTo>
                  <a:lnTo>
                    <a:pt x="2816" y="4136"/>
                  </a:lnTo>
                  <a:lnTo>
                    <a:pt x="2812" y="4293"/>
                  </a:lnTo>
                  <a:lnTo>
                    <a:pt x="2762" y="4380"/>
                  </a:lnTo>
                  <a:lnTo>
                    <a:pt x="2757" y="4464"/>
                  </a:lnTo>
                  <a:lnTo>
                    <a:pt x="2693" y="4562"/>
                  </a:lnTo>
                  <a:lnTo>
                    <a:pt x="2593" y="4568"/>
                  </a:lnTo>
                  <a:lnTo>
                    <a:pt x="2590" y="4572"/>
                  </a:lnTo>
                  <a:lnTo>
                    <a:pt x="2637" y="4641"/>
                  </a:lnTo>
                  <a:lnTo>
                    <a:pt x="2478" y="4825"/>
                  </a:lnTo>
                  <a:lnTo>
                    <a:pt x="2463" y="4852"/>
                  </a:lnTo>
                  <a:lnTo>
                    <a:pt x="2463" y="5051"/>
                  </a:lnTo>
                  <a:lnTo>
                    <a:pt x="2534" y="5061"/>
                  </a:lnTo>
                  <a:lnTo>
                    <a:pt x="2551" y="5130"/>
                  </a:lnTo>
                  <a:lnTo>
                    <a:pt x="2534" y="5149"/>
                  </a:lnTo>
                  <a:lnTo>
                    <a:pt x="2584" y="5263"/>
                  </a:lnTo>
                  <a:lnTo>
                    <a:pt x="2697" y="5362"/>
                  </a:lnTo>
                  <a:lnTo>
                    <a:pt x="2762" y="5393"/>
                  </a:lnTo>
                  <a:lnTo>
                    <a:pt x="2693" y="5435"/>
                  </a:lnTo>
                  <a:lnTo>
                    <a:pt x="2463" y="5393"/>
                  </a:lnTo>
                  <a:lnTo>
                    <a:pt x="2305" y="5199"/>
                  </a:lnTo>
                  <a:lnTo>
                    <a:pt x="2213" y="5055"/>
                  </a:lnTo>
                  <a:lnTo>
                    <a:pt x="2213" y="4942"/>
                  </a:lnTo>
                  <a:lnTo>
                    <a:pt x="2127" y="4748"/>
                  </a:lnTo>
                  <a:lnTo>
                    <a:pt x="2004" y="4000"/>
                  </a:lnTo>
                  <a:lnTo>
                    <a:pt x="1914" y="3890"/>
                  </a:lnTo>
                  <a:lnTo>
                    <a:pt x="1778" y="3758"/>
                  </a:lnTo>
                  <a:lnTo>
                    <a:pt x="1476" y="3364"/>
                  </a:lnTo>
                  <a:lnTo>
                    <a:pt x="1541" y="3272"/>
                  </a:lnTo>
                  <a:lnTo>
                    <a:pt x="1528" y="3263"/>
                  </a:lnTo>
                  <a:lnTo>
                    <a:pt x="1478" y="3253"/>
                  </a:lnTo>
                  <a:lnTo>
                    <a:pt x="1478" y="3242"/>
                  </a:lnTo>
                  <a:lnTo>
                    <a:pt x="1653" y="2969"/>
                  </a:lnTo>
                  <a:lnTo>
                    <a:pt x="1603" y="2796"/>
                  </a:lnTo>
                  <a:lnTo>
                    <a:pt x="1603" y="2792"/>
                  </a:lnTo>
                  <a:lnTo>
                    <a:pt x="1593" y="2783"/>
                  </a:lnTo>
                  <a:lnTo>
                    <a:pt x="1526" y="2787"/>
                  </a:lnTo>
                  <a:lnTo>
                    <a:pt x="1488" y="2802"/>
                  </a:lnTo>
                  <a:lnTo>
                    <a:pt x="1463" y="2796"/>
                  </a:lnTo>
                  <a:lnTo>
                    <a:pt x="1323" y="2720"/>
                  </a:lnTo>
                  <a:lnTo>
                    <a:pt x="1021" y="2474"/>
                  </a:lnTo>
                  <a:lnTo>
                    <a:pt x="918" y="2437"/>
                  </a:lnTo>
                  <a:lnTo>
                    <a:pt x="735" y="2332"/>
                  </a:lnTo>
                  <a:lnTo>
                    <a:pt x="670" y="2245"/>
                  </a:lnTo>
                  <a:lnTo>
                    <a:pt x="666" y="2242"/>
                  </a:lnTo>
                  <a:lnTo>
                    <a:pt x="666" y="2232"/>
                  </a:lnTo>
                  <a:lnTo>
                    <a:pt x="670" y="2232"/>
                  </a:lnTo>
                  <a:lnTo>
                    <a:pt x="680" y="2224"/>
                  </a:lnTo>
                  <a:lnTo>
                    <a:pt x="635" y="2046"/>
                  </a:lnTo>
                  <a:lnTo>
                    <a:pt x="607" y="1958"/>
                  </a:lnTo>
                  <a:lnTo>
                    <a:pt x="566" y="1850"/>
                  </a:lnTo>
                  <a:lnTo>
                    <a:pt x="545" y="1775"/>
                  </a:lnTo>
                  <a:lnTo>
                    <a:pt x="536" y="1766"/>
                  </a:lnTo>
                  <a:lnTo>
                    <a:pt x="493" y="1766"/>
                  </a:lnTo>
                  <a:lnTo>
                    <a:pt x="493" y="1781"/>
                  </a:lnTo>
                  <a:lnTo>
                    <a:pt x="539" y="1856"/>
                  </a:lnTo>
                  <a:lnTo>
                    <a:pt x="545" y="2055"/>
                  </a:lnTo>
                  <a:lnTo>
                    <a:pt x="559" y="2115"/>
                  </a:lnTo>
                  <a:lnTo>
                    <a:pt x="559" y="2125"/>
                  </a:lnTo>
                  <a:lnTo>
                    <a:pt x="539" y="2125"/>
                  </a:lnTo>
                  <a:lnTo>
                    <a:pt x="476" y="1988"/>
                  </a:lnTo>
                  <a:lnTo>
                    <a:pt x="434" y="1919"/>
                  </a:lnTo>
                  <a:lnTo>
                    <a:pt x="455" y="1894"/>
                  </a:lnTo>
                  <a:lnTo>
                    <a:pt x="468" y="1879"/>
                  </a:lnTo>
                  <a:lnTo>
                    <a:pt x="451" y="1829"/>
                  </a:lnTo>
                  <a:lnTo>
                    <a:pt x="451" y="1645"/>
                  </a:lnTo>
                  <a:lnTo>
                    <a:pt x="401" y="1581"/>
                  </a:lnTo>
                  <a:lnTo>
                    <a:pt x="434" y="1315"/>
                  </a:lnTo>
                  <a:lnTo>
                    <a:pt x="553" y="1173"/>
                  </a:lnTo>
                  <a:lnTo>
                    <a:pt x="645" y="1071"/>
                  </a:lnTo>
                  <a:lnTo>
                    <a:pt x="645" y="998"/>
                  </a:lnTo>
                  <a:lnTo>
                    <a:pt x="662" y="998"/>
                  </a:lnTo>
                  <a:lnTo>
                    <a:pt x="680" y="1013"/>
                  </a:lnTo>
                  <a:lnTo>
                    <a:pt x="726" y="1013"/>
                  </a:lnTo>
                  <a:lnTo>
                    <a:pt x="726" y="992"/>
                  </a:lnTo>
                  <a:lnTo>
                    <a:pt x="666" y="850"/>
                  </a:lnTo>
                  <a:lnTo>
                    <a:pt x="718" y="889"/>
                  </a:lnTo>
                  <a:lnTo>
                    <a:pt x="731" y="900"/>
                  </a:lnTo>
                  <a:lnTo>
                    <a:pt x="751" y="549"/>
                  </a:lnTo>
                  <a:lnTo>
                    <a:pt x="680" y="545"/>
                  </a:lnTo>
                  <a:lnTo>
                    <a:pt x="680" y="472"/>
                  </a:lnTo>
                  <a:lnTo>
                    <a:pt x="576" y="432"/>
                  </a:lnTo>
                  <a:lnTo>
                    <a:pt x="447" y="451"/>
                  </a:lnTo>
                  <a:lnTo>
                    <a:pt x="434" y="451"/>
                  </a:lnTo>
                  <a:lnTo>
                    <a:pt x="447" y="426"/>
                  </a:lnTo>
                  <a:lnTo>
                    <a:pt x="447" y="422"/>
                  </a:lnTo>
                  <a:lnTo>
                    <a:pt x="420" y="422"/>
                  </a:lnTo>
                  <a:lnTo>
                    <a:pt x="65" y="545"/>
                  </a:lnTo>
                  <a:lnTo>
                    <a:pt x="0" y="545"/>
                  </a:lnTo>
                  <a:lnTo>
                    <a:pt x="234" y="436"/>
                  </a:lnTo>
                  <a:lnTo>
                    <a:pt x="290" y="344"/>
                  </a:lnTo>
                  <a:lnTo>
                    <a:pt x="290" y="340"/>
                  </a:lnTo>
                  <a:lnTo>
                    <a:pt x="209" y="320"/>
                  </a:lnTo>
                  <a:lnTo>
                    <a:pt x="294" y="226"/>
                  </a:lnTo>
                  <a:lnTo>
                    <a:pt x="388" y="242"/>
                  </a:lnTo>
                  <a:lnTo>
                    <a:pt x="409" y="242"/>
                  </a:lnTo>
                  <a:lnTo>
                    <a:pt x="430" y="228"/>
                  </a:lnTo>
                  <a:lnTo>
                    <a:pt x="409" y="211"/>
                  </a:lnTo>
                  <a:lnTo>
                    <a:pt x="369" y="194"/>
                  </a:lnTo>
                  <a:lnTo>
                    <a:pt x="369" y="175"/>
                  </a:lnTo>
                  <a:lnTo>
                    <a:pt x="395" y="138"/>
                  </a:lnTo>
                  <a:lnTo>
                    <a:pt x="405" y="129"/>
                  </a:lnTo>
                  <a:lnTo>
                    <a:pt x="553" y="134"/>
                  </a:lnTo>
                  <a:lnTo>
                    <a:pt x="562" y="125"/>
                  </a:lnTo>
                  <a:lnTo>
                    <a:pt x="576" y="59"/>
                  </a:lnTo>
                  <a:lnTo>
                    <a:pt x="708" y="25"/>
                  </a:lnTo>
                  <a:lnTo>
                    <a:pt x="787" y="0"/>
                  </a:lnTo>
                  <a:lnTo>
                    <a:pt x="998" y="2"/>
                  </a:lnTo>
                  <a:lnTo>
                    <a:pt x="1196" y="75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fr-FR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177"/>
            <p:cNvSpPr>
              <a:spLocks/>
            </p:cNvSpPr>
            <p:nvPr/>
          </p:nvSpPr>
          <p:spPr bwMode="gray">
            <a:xfrm>
              <a:off x="2491" y="1076"/>
              <a:ext cx="2739" cy="2340"/>
            </a:xfrm>
            <a:custGeom>
              <a:avLst/>
              <a:gdLst>
                <a:gd name="T0" fmla="*/ 956 w 5476"/>
                <a:gd name="T1" fmla="*/ 43 h 4679"/>
                <a:gd name="T2" fmla="*/ 1366 w 5476"/>
                <a:gd name="T3" fmla="*/ 29 h 4679"/>
                <a:gd name="T4" fmla="*/ 1321 w 5476"/>
                <a:gd name="T5" fmla="*/ 66 h 4679"/>
                <a:gd name="T6" fmla="*/ 1308 w 5476"/>
                <a:gd name="T7" fmla="*/ 103 h 4679"/>
                <a:gd name="T8" fmla="*/ 1336 w 5476"/>
                <a:gd name="T9" fmla="*/ 166 h 4679"/>
                <a:gd name="T10" fmla="*/ 1242 w 5476"/>
                <a:gd name="T11" fmla="*/ 100 h 4679"/>
                <a:gd name="T12" fmla="*/ 1205 w 5476"/>
                <a:gd name="T13" fmla="*/ 141 h 4679"/>
                <a:gd name="T14" fmla="*/ 1223 w 5476"/>
                <a:gd name="T15" fmla="*/ 212 h 4679"/>
                <a:gd name="T16" fmla="*/ 1242 w 5476"/>
                <a:gd name="T17" fmla="*/ 234 h 4679"/>
                <a:gd name="T18" fmla="*/ 1216 w 5476"/>
                <a:gd name="T19" fmla="*/ 325 h 4679"/>
                <a:gd name="T20" fmla="*/ 1217 w 5476"/>
                <a:gd name="T21" fmla="*/ 383 h 4679"/>
                <a:gd name="T22" fmla="*/ 1163 w 5476"/>
                <a:gd name="T23" fmla="*/ 354 h 4679"/>
                <a:gd name="T24" fmla="*/ 1177 w 5476"/>
                <a:gd name="T25" fmla="*/ 399 h 4679"/>
                <a:gd name="T26" fmla="*/ 1215 w 5476"/>
                <a:gd name="T27" fmla="*/ 464 h 4679"/>
                <a:gd name="T28" fmla="*/ 1150 w 5476"/>
                <a:gd name="T29" fmla="*/ 590 h 4679"/>
                <a:gd name="T30" fmla="*/ 1114 w 5476"/>
                <a:gd name="T31" fmla="*/ 591 h 4679"/>
                <a:gd name="T32" fmla="*/ 1088 w 5476"/>
                <a:gd name="T33" fmla="*/ 658 h 4679"/>
                <a:gd name="T34" fmla="*/ 1121 w 5476"/>
                <a:gd name="T35" fmla="*/ 767 h 4679"/>
                <a:gd name="T36" fmla="*/ 1046 w 5476"/>
                <a:gd name="T37" fmla="*/ 646 h 4679"/>
                <a:gd name="T38" fmla="*/ 926 w 5476"/>
                <a:gd name="T39" fmla="*/ 595 h 4679"/>
                <a:gd name="T40" fmla="*/ 848 w 5476"/>
                <a:gd name="T41" fmla="*/ 683 h 4679"/>
                <a:gd name="T42" fmla="*/ 743 w 5476"/>
                <a:gd name="T43" fmla="*/ 546 h 4679"/>
                <a:gd name="T44" fmla="*/ 609 w 5476"/>
                <a:gd name="T45" fmla="*/ 546 h 4679"/>
                <a:gd name="T46" fmla="*/ 679 w 5476"/>
                <a:gd name="T47" fmla="*/ 600 h 4679"/>
                <a:gd name="T48" fmla="*/ 480 w 5476"/>
                <a:gd name="T49" fmla="*/ 562 h 4679"/>
                <a:gd name="T50" fmla="*/ 482 w 5476"/>
                <a:gd name="T51" fmla="*/ 616 h 4679"/>
                <a:gd name="T52" fmla="*/ 601 w 5476"/>
                <a:gd name="T53" fmla="*/ 734 h 4679"/>
                <a:gd name="T54" fmla="*/ 535 w 5476"/>
                <a:gd name="T55" fmla="*/ 964 h 4679"/>
                <a:gd name="T56" fmla="*/ 381 w 5476"/>
                <a:gd name="T57" fmla="*/ 1170 h 4679"/>
                <a:gd name="T58" fmla="*/ 282 w 5476"/>
                <a:gd name="T59" fmla="*/ 926 h 4679"/>
                <a:gd name="T60" fmla="*/ 176 w 5476"/>
                <a:gd name="T61" fmla="*/ 752 h 4679"/>
                <a:gd name="T62" fmla="*/ 5 w 5476"/>
                <a:gd name="T63" fmla="*/ 652 h 4679"/>
                <a:gd name="T64" fmla="*/ 76 w 5476"/>
                <a:gd name="T65" fmla="*/ 482 h 4679"/>
                <a:gd name="T66" fmla="*/ 245 w 5476"/>
                <a:gd name="T67" fmla="*/ 451 h 4679"/>
                <a:gd name="T68" fmla="*/ 332 w 5476"/>
                <a:gd name="T69" fmla="*/ 486 h 4679"/>
                <a:gd name="T70" fmla="*/ 407 w 5476"/>
                <a:gd name="T71" fmla="*/ 513 h 4679"/>
                <a:gd name="T72" fmla="*/ 426 w 5476"/>
                <a:gd name="T73" fmla="*/ 451 h 4679"/>
                <a:gd name="T74" fmla="*/ 447 w 5476"/>
                <a:gd name="T75" fmla="*/ 381 h 4679"/>
                <a:gd name="T76" fmla="*/ 456 w 5476"/>
                <a:gd name="T77" fmla="*/ 359 h 4679"/>
                <a:gd name="T78" fmla="*/ 379 w 5476"/>
                <a:gd name="T79" fmla="*/ 379 h 4679"/>
                <a:gd name="T80" fmla="*/ 350 w 5476"/>
                <a:gd name="T81" fmla="*/ 446 h 4679"/>
                <a:gd name="T82" fmla="*/ 259 w 5476"/>
                <a:gd name="T83" fmla="*/ 379 h 4679"/>
                <a:gd name="T84" fmla="*/ 251 w 5476"/>
                <a:gd name="T85" fmla="*/ 399 h 4679"/>
                <a:gd name="T86" fmla="*/ 125 w 5476"/>
                <a:gd name="T87" fmla="*/ 451 h 4679"/>
                <a:gd name="T88" fmla="*/ 136 w 5476"/>
                <a:gd name="T89" fmla="*/ 381 h 4679"/>
                <a:gd name="T90" fmla="*/ 225 w 5476"/>
                <a:gd name="T91" fmla="*/ 264 h 4679"/>
                <a:gd name="T92" fmla="*/ 287 w 5476"/>
                <a:gd name="T93" fmla="*/ 276 h 4679"/>
                <a:gd name="T94" fmla="*/ 351 w 5476"/>
                <a:gd name="T95" fmla="*/ 214 h 4679"/>
                <a:gd name="T96" fmla="*/ 331 w 5476"/>
                <a:gd name="T97" fmla="*/ 165 h 4679"/>
                <a:gd name="T98" fmla="*/ 279 w 5476"/>
                <a:gd name="T99" fmla="*/ 241 h 4679"/>
                <a:gd name="T100" fmla="*/ 198 w 5476"/>
                <a:gd name="T101" fmla="*/ 217 h 4679"/>
                <a:gd name="T102" fmla="*/ 357 w 5476"/>
                <a:gd name="T103" fmla="*/ 98 h 4679"/>
                <a:gd name="T104" fmla="*/ 400 w 5476"/>
                <a:gd name="T105" fmla="*/ 145 h 4679"/>
                <a:gd name="T106" fmla="*/ 531 w 5476"/>
                <a:gd name="T107" fmla="*/ 112 h 4679"/>
                <a:gd name="T108" fmla="*/ 592 w 5476"/>
                <a:gd name="T109" fmla="*/ 67 h 4679"/>
                <a:gd name="T110" fmla="*/ 654 w 5476"/>
                <a:gd name="T111" fmla="*/ 105 h 4679"/>
                <a:gd name="T112" fmla="*/ 654 w 5476"/>
                <a:gd name="T113" fmla="*/ 67 h 4679"/>
                <a:gd name="T114" fmla="*/ 767 w 5476"/>
                <a:gd name="T115" fmla="*/ 5 h 467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476"/>
                <a:gd name="T175" fmla="*/ 0 h 4679"/>
                <a:gd name="T176" fmla="*/ 5476 w 5476"/>
                <a:gd name="T177" fmla="*/ 4679 h 467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476" h="4679">
                  <a:moveTo>
                    <a:pt x="3288" y="40"/>
                  </a:moveTo>
                  <a:lnTo>
                    <a:pt x="3301" y="99"/>
                  </a:lnTo>
                  <a:lnTo>
                    <a:pt x="3301" y="103"/>
                  </a:lnTo>
                  <a:lnTo>
                    <a:pt x="3307" y="113"/>
                  </a:lnTo>
                  <a:lnTo>
                    <a:pt x="3666" y="109"/>
                  </a:lnTo>
                  <a:lnTo>
                    <a:pt x="3743" y="94"/>
                  </a:lnTo>
                  <a:lnTo>
                    <a:pt x="3821" y="172"/>
                  </a:lnTo>
                  <a:lnTo>
                    <a:pt x="4046" y="113"/>
                  </a:lnTo>
                  <a:lnTo>
                    <a:pt x="4063" y="94"/>
                  </a:lnTo>
                  <a:lnTo>
                    <a:pt x="4171" y="80"/>
                  </a:lnTo>
                  <a:lnTo>
                    <a:pt x="4286" y="80"/>
                  </a:lnTo>
                  <a:lnTo>
                    <a:pt x="4823" y="113"/>
                  </a:lnTo>
                  <a:lnTo>
                    <a:pt x="4973" y="76"/>
                  </a:lnTo>
                  <a:lnTo>
                    <a:pt x="5461" y="113"/>
                  </a:lnTo>
                  <a:lnTo>
                    <a:pt x="5476" y="174"/>
                  </a:lnTo>
                  <a:lnTo>
                    <a:pt x="5476" y="190"/>
                  </a:lnTo>
                  <a:lnTo>
                    <a:pt x="5392" y="190"/>
                  </a:lnTo>
                  <a:lnTo>
                    <a:pt x="5374" y="172"/>
                  </a:lnTo>
                  <a:lnTo>
                    <a:pt x="5286" y="190"/>
                  </a:lnTo>
                  <a:lnTo>
                    <a:pt x="5280" y="253"/>
                  </a:lnTo>
                  <a:lnTo>
                    <a:pt x="5280" y="262"/>
                  </a:lnTo>
                  <a:lnTo>
                    <a:pt x="5359" y="266"/>
                  </a:lnTo>
                  <a:lnTo>
                    <a:pt x="5369" y="295"/>
                  </a:lnTo>
                  <a:lnTo>
                    <a:pt x="5336" y="378"/>
                  </a:lnTo>
                  <a:lnTo>
                    <a:pt x="5353" y="408"/>
                  </a:lnTo>
                  <a:lnTo>
                    <a:pt x="5294" y="452"/>
                  </a:lnTo>
                  <a:lnTo>
                    <a:pt x="5267" y="468"/>
                  </a:lnTo>
                  <a:lnTo>
                    <a:pt x="5230" y="412"/>
                  </a:lnTo>
                  <a:lnTo>
                    <a:pt x="5182" y="451"/>
                  </a:lnTo>
                  <a:lnTo>
                    <a:pt x="5234" y="472"/>
                  </a:lnTo>
                  <a:lnTo>
                    <a:pt x="5263" y="504"/>
                  </a:lnTo>
                  <a:lnTo>
                    <a:pt x="5263" y="558"/>
                  </a:lnTo>
                  <a:lnTo>
                    <a:pt x="5273" y="566"/>
                  </a:lnTo>
                  <a:lnTo>
                    <a:pt x="5332" y="579"/>
                  </a:lnTo>
                  <a:lnTo>
                    <a:pt x="5340" y="662"/>
                  </a:lnTo>
                  <a:lnTo>
                    <a:pt x="5369" y="677"/>
                  </a:lnTo>
                  <a:lnTo>
                    <a:pt x="5369" y="771"/>
                  </a:lnTo>
                  <a:lnTo>
                    <a:pt x="5259" y="748"/>
                  </a:lnTo>
                  <a:lnTo>
                    <a:pt x="5092" y="604"/>
                  </a:lnTo>
                  <a:lnTo>
                    <a:pt x="5140" y="452"/>
                  </a:lnTo>
                  <a:lnTo>
                    <a:pt x="5075" y="397"/>
                  </a:lnTo>
                  <a:lnTo>
                    <a:pt x="4964" y="397"/>
                  </a:lnTo>
                  <a:lnTo>
                    <a:pt x="4935" y="412"/>
                  </a:lnTo>
                  <a:lnTo>
                    <a:pt x="4931" y="504"/>
                  </a:lnTo>
                  <a:lnTo>
                    <a:pt x="4950" y="506"/>
                  </a:lnTo>
                  <a:lnTo>
                    <a:pt x="4964" y="506"/>
                  </a:lnTo>
                  <a:lnTo>
                    <a:pt x="4964" y="545"/>
                  </a:lnTo>
                  <a:lnTo>
                    <a:pt x="4839" y="545"/>
                  </a:lnTo>
                  <a:lnTo>
                    <a:pt x="4816" y="564"/>
                  </a:lnTo>
                  <a:lnTo>
                    <a:pt x="4704" y="564"/>
                  </a:lnTo>
                  <a:lnTo>
                    <a:pt x="4695" y="662"/>
                  </a:lnTo>
                  <a:lnTo>
                    <a:pt x="4635" y="742"/>
                  </a:lnTo>
                  <a:lnTo>
                    <a:pt x="4632" y="748"/>
                  </a:lnTo>
                  <a:lnTo>
                    <a:pt x="4789" y="752"/>
                  </a:lnTo>
                  <a:lnTo>
                    <a:pt x="4862" y="846"/>
                  </a:lnTo>
                  <a:lnTo>
                    <a:pt x="4891" y="846"/>
                  </a:lnTo>
                  <a:lnTo>
                    <a:pt x="4895" y="752"/>
                  </a:lnTo>
                  <a:lnTo>
                    <a:pt x="4964" y="877"/>
                  </a:lnTo>
                  <a:lnTo>
                    <a:pt x="5131" y="1021"/>
                  </a:lnTo>
                  <a:lnTo>
                    <a:pt x="5136" y="1030"/>
                  </a:lnTo>
                  <a:lnTo>
                    <a:pt x="5140" y="1030"/>
                  </a:lnTo>
                  <a:lnTo>
                    <a:pt x="5092" y="1053"/>
                  </a:lnTo>
                  <a:lnTo>
                    <a:pt x="4964" y="936"/>
                  </a:lnTo>
                  <a:lnTo>
                    <a:pt x="4935" y="871"/>
                  </a:lnTo>
                  <a:lnTo>
                    <a:pt x="4935" y="963"/>
                  </a:lnTo>
                  <a:lnTo>
                    <a:pt x="4967" y="1017"/>
                  </a:lnTo>
                  <a:lnTo>
                    <a:pt x="4977" y="1080"/>
                  </a:lnTo>
                  <a:lnTo>
                    <a:pt x="5002" y="1222"/>
                  </a:lnTo>
                  <a:lnTo>
                    <a:pt x="4946" y="1297"/>
                  </a:lnTo>
                  <a:lnTo>
                    <a:pt x="4862" y="1297"/>
                  </a:lnTo>
                  <a:lnTo>
                    <a:pt x="4848" y="1351"/>
                  </a:lnTo>
                  <a:lnTo>
                    <a:pt x="4845" y="1402"/>
                  </a:lnTo>
                  <a:lnTo>
                    <a:pt x="4839" y="1404"/>
                  </a:lnTo>
                  <a:lnTo>
                    <a:pt x="5002" y="1575"/>
                  </a:lnTo>
                  <a:lnTo>
                    <a:pt x="4935" y="1635"/>
                  </a:lnTo>
                  <a:lnTo>
                    <a:pt x="4891" y="1589"/>
                  </a:lnTo>
                  <a:lnTo>
                    <a:pt x="4866" y="1531"/>
                  </a:lnTo>
                  <a:lnTo>
                    <a:pt x="4852" y="1516"/>
                  </a:lnTo>
                  <a:lnTo>
                    <a:pt x="4793" y="1504"/>
                  </a:lnTo>
                  <a:lnTo>
                    <a:pt x="4754" y="1449"/>
                  </a:lnTo>
                  <a:lnTo>
                    <a:pt x="4704" y="1481"/>
                  </a:lnTo>
                  <a:lnTo>
                    <a:pt x="4681" y="1449"/>
                  </a:lnTo>
                  <a:lnTo>
                    <a:pt x="4681" y="1433"/>
                  </a:lnTo>
                  <a:lnTo>
                    <a:pt x="4649" y="1414"/>
                  </a:lnTo>
                  <a:lnTo>
                    <a:pt x="4632" y="1410"/>
                  </a:lnTo>
                  <a:lnTo>
                    <a:pt x="4593" y="1481"/>
                  </a:lnTo>
                  <a:lnTo>
                    <a:pt x="4593" y="1516"/>
                  </a:lnTo>
                  <a:lnTo>
                    <a:pt x="4639" y="1535"/>
                  </a:lnTo>
                  <a:lnTo>
                    <a:pt x="4751" y="1539"/>
                  </a:lnTo>
                  <a:lnTo>
                    <a:pt x="4751" y="1594"/>
                  </a:lnTo>
                  <a:lnTo>
                    <a:pt x="4704" y="1594"/>
                  </a:lnTo>
                  <a:lnTo>
                    <a:pt x="4701" y="1658"/>
                  </a:lnTo>
                  <a:lnTo>
                    <a:pt x="4701" y="1667"/>
                  </a:lnTo>
                  <a:lnTo>
                    <a:pt x="4760" y="1677"/>
                  </a:lnTo>
                  <a:lnTo>
                    <a:pt x="4852" y="1794"/>
                  </a:lnTo>
                  <a:lnTo>
                    <a:pt x="4858" y="1796"/>
                  </a:lnTo>
                  <a:lnTo>
                    <a:pt x="4810" y="1806"/>
                  </a:lnTo>
                  <a:lnTo>
                    <a:pt x="4858" y="1855"/>
                  </a:lnTo>
                  <a:lnTo>
                    <a:pt x="4806" y="2139"/>
                  </a:lnTo>
                  <a:lnTo>
                    <a:pt x="4632" y="2235"/>
                  </a:lnTo>
                  <a:lnTo>
                    <a:pt x="4597" y="2203"/>
                  </a:lnTo>
                  <a:lnTo>
                    <a:pt x="4593" y="2197"/>
                  </a:lnTo>
                  <a:lnTo>
                    <a:pt x="4576" y="2230"/>
                  </a:lnTo>
                  <a:lnTo>
                    <a:pt x="4626" y="2295"/>
                  </a:lnTo>
                  <a:lnTo>
                    <a:pt x="4597" y="2360"/>
                  </a:lnTo>
                  <a:lnTo>
                    <a:pt x="4580" y="2360"/>
                  </a:lnTo>
                  <a:lnTo>
                    <a:pt x="4561" y="2349"/>
                  </a:lnTo>
                  <a:lnTo>
                    <a:pt x="4576" y="2251"/>
                  </a:lnTo>
                  <a:lnTo>
                    <a:pt x="4561" y="2235"/>
                  </a:lnTo>
                  <a:lnTo>
                    <a:pt x="4474" y="2235"/>
                  </a:lnTo>
                  <a:lnTo>
                    <a:pt x="4465" y="2247"/>
                  </a:lnTo>
                  <a:lnTo>
                    <a:pt x="4453" y="2364"/>
                  </a:lnTo>
                  <a:lnTo>
                    <a:pt x="4593" y="2537"/>
                  </a:lnTo>
                  <a:lnTo>
                    <a:pt x="4593" y="2667"/>
                  </a:lnTo>
                  <a:lnTo>
                    <a:pt x="4488" y="2744"/>
                  </a:lnTo>
                  <a:lnTo>
                    <a:pt x="4401" y="2667"/>
                  </a:lnTo>
                  <a:lnTo>
                    <a:pt x="4388" y="2635"/>
                  </a:lnTo>
                  <a:lnTo>
                    <a:pt x="4361" y="2631"/>
                  </a:lnTo>
                  <a:lnTo>
                    <a:pt x="4349" y="2631"/>
                  </a:lnTo>
                  <a:lnTo>
                    <a:pt x="4280" y="2542"/>
                  </a:lnTo>
                  <a:lnTo>
                    <a:pt x="4280" y="2625"/>
                  </a:lnTo>
                  <a:lnTo>
                    <a:pt x="4294" y="2761"/>
                  </a:lnTo>
                  <a:lnTo>
                    <a:pt x="4294" y="2798"/>
                  </a:lnTo>
                  <a:lnTo>
                    <a:pt x="4415" y="2919"/>
                  </a:lnTo>
                  <a:lnTo>
                    <a:pt x="4465" y="2947"/>
                  </a:lnTo>
                  <a:lnTo>
                    <a:pt x="4482" y="3065"/>
                  </a:lnTo>
                  <a:lnTo>
                    <a:pt x="4488" y="3080"/>
                  </a:lnTo>
                  <a:lnTo>
                    <a:pt x="4465" y="3084"/>
                  </a:lnTo>
                  <a:lnTo>
                    <a:pt x="4453" y="3084"/>
                  </a:lnTo>
                  <a:lnTo>
                    <a:pt x="4346" y="2898"/>
                  </a:lnTo>
                  <a:lnTo>
                    <a:pt x="4276" y="2798"/>
                  </a:lnTo>
                  <a:lnTo>
                    <a:pt x="4192" y="2744"/>
                  </a:lnTo>
                  <a:lnTo>
                    <a:pt x="4182" y="2581"/>
                  </a:lnTo>
                  <a:lnTo>
                    <a:pt x="4171" y="2533"/>
                  </a:lnTo>
                  <a:lnTo>
                    <a:pt x="4171" y="2483"/>
                  </a:lnTo>
                  <a:lnTo>
                    <a:pt x="4063" y="2477"/>
                  </a:lnTo>
                  <a:lnTo>
                    <a:pt x="3962" y="2299"/>
                  </a:lnTo>
                  <a:lnTo>
                    <a:pt x="3893" y="2257"/>
                  </a:lnTo>
                  <a:lnTo>
                    <a:pt x="3846" y="2280"/>
                  </a:lnTo>
                  <a:lnTo>
                    <a:pt x="3701" y="2379"/>
                  </a:lnTo>
                  <a:lnTo>
                    <a:pt x="3566" y="2537"/>
                  </a:lnTo>
                  <a:lnTo>
                    <a:pt x="3487" y="2828"/>
                  </a:lnTo>
                  <a:lnTo>
                    <a:pt x="3464" y="2884"/>
                  </a:lnTo>
                  <a:lnTo>
                    <a:pt x="3464" y="2888"/>
                  </a:lnTo>
                  <a:lnTo>
                    <a:pt x="3418" y="2834"/>
                  </a:lnTo>
                  <a:lnTo>
                    <a:pt x="3393" y="2794"/>
                  </a:lnTo>
                  <a:lnTo>
                    <a:pt x="3390" y="2731"/>
                  </a:lnTo>
                  <a:lnTo>
                    <a:pt x="3288" y="2537"/>
                  </a:lnTo>
                  <a:lnTo>
                    <a:pt x="3284" y="2433"/>
                  </a:lnTo>
                  <a:lnTo>
                    <a:pt x="3219" y="2333"/>
                  </a:lnTo>
                  <a:lnTo>
                    <a:pt x="3201" y="2333"/>
                  </a:lnTo>
                  <a:lnTo>
                    <a:pt x="3173" y="2349"/>
                  </a:lnTo>
                  <a:lnTo>
                    <a:pt x="3159" y="2349"/>
                  </a:lnTo>
                  <a:lnTo>
                    <a:pt x="2971" y="2182"/>
                  </a:lnTo>
                  <a:lnTo>
                    <a:pt x="2804" y="2197"/>
                  </a:lnTo>
                  <a:lnTo>
                    <a:pt x="2595" y="2139"/>
                  </a:lnTo>
                  <a:lnTo>
                    <a:pt x="2507" y="2157"/>
                  </a:lnTo>
                  <a:lnTo>
                    <a:pt x="2334" y="1992"/>
                  </a:lnTo>
                  <a:lnTo>
                    <a:pt x="2261" y="2049"/>
                  </a:lnTo>
                  <a:lnTo>
                    <a:pt x="2299" y="2143"/>
                  </a:lnTo>
                  <a:lnTo>
                    <a:pt x="2434" y="2182"/>
                  </a:lnTo>
                  <a:lnTo>
                    <a:pt x="2434" y="2230"/>
                  </a:lnTo>
                  <a:lnTo>
                    <a:pt x="2466" y="2247"/>
                  </a:lnTo>
                  <a:lnTo>
                    <a:pt x="2503" y="2247"/>
                  </a:lnTo>
                  <a:lnTo>
                    <a:pt x="2595" y="2182"/>
                  </a:lnTo>
                  <a:lnTo>
                    <a:pt x="2616" y="2239"/>
                  </a:lnTo>
                  <a:lnTo>
                    <a:pt x="2716" y="2289"/>
                  </a:lnTo>
                  <a:lnTo>
                    <a:pt x="2716" y="2399"/>
                  </a:lnTo>
                  <a:lnTo>
                    <a:pt x="2685" y="2443"/>
                  </a:lnTo>
                  <a:lnTo>
                    <a:pt x="2685" y="2462"/>
                  </a:lnTo>
                  <a:lnTo>
                    <a:pt x="2299" y="2702"/>
                  </a:lnTo>
                  <a:lnTo>
                    <a:pt x="2228" y="2702"/>
                  </a:lnTo>
                  <a:lnTo>
                    <a:pt x="2186" y="2600"/>
                  </a:lnTo>
                  <a:lnTo>
                    <a:pt x="1985" y="2316"/>
                  </a:lnTo>
                  <a:lnTo>
                    <a:pt x="1917" y="2247"/>
                  </a:lnTo>
                  <a:lnTo>
                    <a:pt x="1894" y="2239"/>
                  </a:lnTo>
                  <a:lnTo>
                    <a:pt x="1789" y="2109"/>
                  </a:lnTo>
                  <a:lnTo>
                    <a:pt x="1789" y="2126"/>
                  </a:lnTo>
                  <a:lnTo>
                    <a:pt x="1835" y="2257"/>
                  </a:lnTo>
                  <a:lnTo>
                    <a:pt x="1917" y="2379"/>
                  </a:lnTo>
                  <a:lnTo>
                    <a:pt x="1927" y="2389"/>
                  </a:lnTo>
                  <a:lnTo>
                    <a:pt x="1927" y="2462"/>
                  </a:lnTo>
                  <a:lnTo>
                    <a:pt x="2180" y="2725"/>
                  </a:lnTo>
                  <a:lnTo>
                    <a:pt x="2261" y="2798"/>
                  </a:lnTo>
                  <a:lnTo>
                    <a:pt x="2317" y="2794"/>
                  </a:lnTo>
                  <a:lnTo>
                    <a:pt x="2438" y="2744"/>
                  </a:lnTo>
                  <a:lnTo>
                    <a:pt x="2489" y="2744"/>
                  </a:lnTo>
                  <a:lnTo>
                    <a:pt x="2485" y="2771"/>
                  </a:lnTo>
                  <a:lnTo>
                    <a:pt x="2401" y="2934"/>
                  </a:lnTo>
                  <a:lnTo>
                    <a:pt x="2386" y="3028"/>
                  </a:lnTo>
                  <a:lnTo>
                    <a:pt x="2100" y="3383"/>
                  </a:lnTo>
                  <a:lnTo>
                    <a:pt x="2104" y="3590"/>
                  </a:lnTo>
                  <a:lnTo>
                    <a:pt x="2127" y="3736"/>
                  </a:lnTo>
                  <a:lnTo>
                    <a:pt x="2127" y="3763"/>
                  </a:lnTo>
                  <a:lnTo>
                    <a:pt x="2140" y="3844"/>
                  </a:lnTo>
                  <a:lnTo>
                    <a:pt x="2140" y="3853"/>
                  </a:lnTo>
                  <a:lnTo>
                    <a:pt x="1927" y="4024"/>
                  </a:lnTo>
                  <a:lnTo>
                    <a:pt x="1913" y="4149"/>
                  </a:lnTo>
                  <a:lnTo>
                    <a:pt x="1904" y="4201"/>
                  </a:lnTo>
                  <a:lnTo>
                    <a:pt x="1904" y="4214"/>
                  </a:lnTo>
                  <a:lnTo>
                    <a:pt x="1819" y="4262"/>
                  </a:lnTo>
                  <a:lnTo>
                    <a:pt x="1626" y="4583"/>
                  </a:lnTo>
                  <a:lnTo>
                    <a:pt x="1522" y="4679"/>
                  </a:lnTo>
                  <a:lnTo>
                    <a:pt x="1322" y="4679"/>
                  </a:lnTo>
                  <a:lnTo>
                    <a:pt x="1280" y="4500"/>
                  </a:lnTo>
                  <a:lnTo>
                    <a:pt x="1171" y="4178"/>
                  </a:lnTo>
                  <a:lnTo>
                    <a:pt x="1092" y="4015"/>
                  </a:lnTo>
                  <a:lnTo>
                    <a:pt x="1115" y="3755"/>
                  </a:lnTo>
                  <a:lnTo>
                    <a:pt x="1128" y="3713"/>
                  </a:lnTo>
                  <a:lnTo>
                    <a:pt x="1128" y="3704"/>
                  </a:lnTo>
                  <a:lnTo>
                    <a:pt x="1092" y="3683"/>
                  </a:lnTo>
                  <a:lnTo>
                    <a:pt x="1092" y="3546"/>
                  </a:lnTo>
                  <a:lnTo>
                    <a:pt x="936" y="3324"/>
                  </a:lnTo>
                  <a:lnTo>
                    <a:pt x="988" y="3193"/>
                  </a:lnTo>
                  <a:lnTo>
                    <a:pt x="921" y="3105"/>
                  </a:lnTo>
                  <a:lnTo>
                    <a:pt x="792" y="3101"/>
                  </a:lnTo>
                  <a:lnTo>
                    <a:pt x="704" y="3007"/>
                  </a:lnTo>
                  <a:lnTo>
                    <a:pt x="649" y="3028"/>
                  </a:lnTo>
                  <a:lnTo>
                    <a:pt x="614" y="3084"/>
                  </a:lnTo>
                  <a:lnTo>
                    <a:pt x="263" y="3101"/>
                  </a:lnTo>
                  <a:lnTo>
                    <a:pt x="124" y="2988"/>
                  </a:lnTo>
                  <a:lnTo>
                    <a:pt x="46" y="2805"/>
                  </a:lnTo>
                  <a:lnTo>
                    <a:pt x="0" y="2744"/>
                  </a:lnTo>
                  <a:lnTo>
                    <a:pt x="17" y="2606"/>
                  </a:lnTo>
                  <a:lnTo>
                    <a:pt x="0" y="2414"/>
                  </a:lnTo>
                  <a:lnTo>
                    <a:pt x="119" y="2166"/>
                  </a:lnTo>
                  <a:lnTo>
                    <a:pt x="132" y="2157"/>
                  </a:lnTo>
                  <a:lnTo>
                    <a:pt x="220" y="2143"/>
                  </a:lnTo>
                  <a:lnTo>
                    <a:pt x="234" y="2122"/>
                  </a:lnTo>
                  <a:lnTo>
                    <a:pt x="263" y="1961"/>
                  </a:lnTo>
                  <a:lnTo>
                    <a:pt x="301" y="1925"/>
                  </a:lnTo>
                  <a:lnTo>
                    <a:pt x="389" y="1861"/>
                  </a:lnTo>
                  <a:lnTo>
                    <a:pt x="547" y="1861"/>
                  </a:lnTo>
                  <a:lnTo>
                    <a:pt x="610" y="1825"/>
                  </a:lnTo>
                  <a:lnTo>
                    <a:pt x="658" y="1815"/>
                  </a:lnTo>
                  <a:lnTo>
                    <a:pt x="827" y="1784"/>
                  </a:lnTo>
                  <a:lnTo>
                    <a:pt x="946" y="1794"/>
                  </a:lnTo>
                  <a:lnTo>
                    <a:pt x="977" y="1802"/>
                  </a:lnTo>
                  <a:lnTo>
                    <a:pt x="984" y="1802"/>
                  </a:lnTo>
                  <a:lnTo>
                    <a:pt x="1002" y="1853"/>
                  </a:lnTo>
                  <a:lnTo>
                    <a:pt x="1025" y="1951"/>
                  </a:lnTo>
                  <a:lnTo>
                    <a:pt x="1115" y="1997"/>
                  </a:lnTo>
                  <a:lnTo>
                    <a:pt x="1148" y="2049"/>
                  </a:lnTo>
                  <a:lnTo>
                    <a:pt x="1322" y="2011"/>
                  </a:lnTo>
                  <a:lnTo>
                    <a:pt x="1328" y="1944"/>
                  </a:lnTo>
                  <a:lnTo>
                    <a:pt x="1341" y="1919"/>
                  </a:lnTo>
                  <a:lnTo>
                    <a:pt x="1518" y="2011"/>
                  </a:lnTo>
                  <a:lnTo>
                    <a:pt x="1583" y="1997"/>
                  </a:lnTo>
                  <a:lnTo>
                    <a:pt x="1587" y="1992"/>
                  </a:lnTo>
                  <a:lnTo>
                    <a:pt x="1591" y="2047"/>
                  </a:lnTo>
                  <a:lnTo>
                    <a:pt x="1612" y="2049"/>
                  </a:lnTo>
                  <a:lnTo>
                    <a:pt x="1626" y="2049"/>
                  </a:lnTo>
                  <a:lnTo>
                    <a:pt x="1626" y="2080"/>
                  </a:lnTo>
                  <a:lnTo>
                    <a:pt x="1637" y="2080"/>
                  </a:lnTo>
                  <a:lnTo>
                    <a:pt x="1802" y="1992"/>
                  </a:lnTo>
                  <a:lnTo>
                    <a:pt x="1819" y="1844"/>
                  </a:lnTo>
                  <a:lnTo>
                    <a:pt x="1819" y="1771"/>
                  </a:lnTo>
                  <a:lnTo>
                    <a:pt x="1798" y="1771"/>
                  </a:lnTo>
                  <a:lnTo>
                    <a:pt x="1702" y="1802"/>
                  </a:lnTo>
                  <a:lnTo>
                    <a:pt x="1522" y="1765"/>
                  </a:lnTo>
                  <a:lnTo>
                    <a:pt x="1489" y="1734"/>
                  </a:lnTo>
                  <a:lnTo>
                    <a:pt x="1485" y="1671"/>
                  </a:lnTo>
                  <a:lnTo>
                    <a:pt x="1518" y="1614"/>
                  </a:lnTo>
                  <a:lnTo>
                    <a:pt x="1518" y="1598"/>
                  </a:lnTo>
                  <a:lnTo>
                    <a:pt x="1651" y="1569"/>
                  </a:lnTo>
                  <a:lnTo>
                    <a:pt x="1785" y="1521"/>
                  </a:lnTo>
                  <a:lnTo>
                    <a:pt x="1904" y="1575"/>
                  </a:lnTo>
                  <a:lnTo>
                    <a:pt x="2006" y="1544"/>
                  </a:lnTo>
                  <a:lnTo>
                    <a:pt x="2011" y="1544"/>
                  </a:lnTo>
                  <a:lnTo>
                    <a:pt x="2011" y="1531"/>
                  </a:lnTo>
                  <a:lnTo>
                    <a:pt x="1998" y="1510"/>
                  </a:lnTo>
                  <a:lnTo>
                    <a:pt x="1921" y="1500"/>
                  </a:lnTo>
                  <a:lnTo>
                    <a:pt x="1821" y="1433"/>
                  </a:lnTo>
                  <a:lnTo>
                    <a:pt x="1816" y="1410"/>
                  </a:lnTo>
                  <a:lnTo>
                    <a:pt x="1802" y="1410"/>
                  </a:lnTo>
                  <a:lnTo>
                    <a:pt x="1779" y="1449"/>
                  </a:lnTo>
                  <a:lnTo>
                    <a:pt x="1685" y="1443"/>
                  </a:lnTo>
                  <a:lnTo>
                    <a:pt x="1629" y="1410"/>
                  </a:lnTo>
                  <a:lnTo>
                    <a:pt x="1608" y="1410"/>
                  </a:lnTo>
                  <a:lnTo>
                    <a:pt x="1514" y="1514"/>
                  </a:lnTo>
                  <a:lnTo>
                    <a:pt x="1503" y="1594"/>
                  </a:lnTo>
                  <a:lnTo>
                    <a:pt x="1489" y="1594"/>
                  </a:lnTo>
                  <a:lnTo>
                    <a:pt x="1480" y="1604"/>
                  </a:lnTo>
                  <a:lnTo>
                    <a:pt x="1480" y="1617"/>
                  </a:lnTo>
                  <a:lnTo>
                    <a:pt x="1403" y="1667"/>
                  </a:lnTo>
                  <a:lnTo>
                    <a:pt x="1397" y="1677"/>
                  </a:lnTo>
                  <a:lnTo>
                    <a:pt x="1397" y="1784"/>
                  </a:lnTo>
                  <a:lnTo>
                    <a:pt x="1341" y="1784"/>
                  </a:lnTo>
                  <a:lnTo>
                    <a:pt x="1341" y="1727"/>
                  </a:lnTo>
                  <a:lnTo>
                    <a:pt x="1234" y="1575"/>
                  </a:lnTo>
                  <a:lnTo>
                    <a:pt x="1115" y="1504"/>
                  </a:lnTo>
                  <a:lnTo>
                    <a:pt x="1042" y="1504"/>
                  </a:lnTo>
                  <a:lnTo>
                    <a:pt x="1036" y="1510"/>
                  </a:lnTo>
                  <a:lnTo>
                    <a:pt x="1036" y="1516"/>
                  </a:lnTo>
                  <a:lnTo>
                    <a:pt x="1230" y="1629"/>
                  </a:lnTo>
                  <a:lnTo>
                    <a:pt x="1230" y="1648"/>
                  </a:lnTo>
                  <a:lnTo>
                    <a:pt x="1207" y="1683"/>
                  </a:lnTo>
                  <a:lnTo>
                    <a:pt x="1148" y="1761"/>
                  </a:lnTo>
                  <a:lnTo>
                    <a:pt x="1144" y="1671"/>
                  </a:lnTo>
                  <a:lnTo>
                    <a:pt x="1019" y="1594"/>
                  </a:lnTo>
                  <a:lnTo>
                    <a:pt x="1002" y="1594"/>
                  </a:lnTo>
                  <a:lnTo>
                    <a:pt x="904" y="1504"/>
                  </a:lnTo>
                  <a:lnTo>
                    <a:pt x="827" y="1510"/>
                  </a:lnTo>
                  <a:lnTo>
                    <a:pt x="798" y="1521"/>
                  </a:lnTo>
                  <a:lnTo>
                    <a:pt x="654" y="1521"/>
                  </a:lnTo>
                  <a:lnTo>
                    <a:pt x="599" y="1711"/>
                  </a:lnTo>
                  <a:lnTo>
                    <a:pt x="599" y="1731"/>
                  </a:lnTo>
                  <a:lnTo>
                    <a:pt x="497" y="1802"/>
                  </a:lnTo>
                  <a:lnTo>
                    <a:pt x="318" y="1802"/>
                  </a:lnTo>
                  <a:lnTo>
                    <a:pt x="263" y="1708"/>
                  </a:lnTo>
                  <a:lnTo>
                    <a:pt x="318" y="1594"/>
                  </a:lnTo>
                  <a:lnTo>
                    <a:pt x="318" y="1521"/>
                  </a:lnTo>
                  <a:lnTo>
                    <a:pt x="349" y="1485"/>
                  </a:lnTo>
                  <a:lnTo>
                    <a:pt x="460" y="1491"/>
                  </a:lnTo>
                  <a:lnTo>
                    <a:pt x="543" y="1521"/>
                  </a:lnTo>
                  <a:lnTo>
                    <a:pt x="547" y="1410"/>
                  </a:lnTo>
                  <a:lnTo>
                    <a:pt x="460" y="1320"/>
                  </a:lnTo>
                  <a:lnTo>
                    <a:pt x="483" y="1301"/>
                  </a:lnTo>
                  <a:lnTo>
                    <a:pt x="606" y="1257"/>
                  </a:lnTo>
                  <a:lnTo>
                    <a:pt x="677" y="1207"/>
                  </a:lnTo>
                  <a:lnTo>
                    <a:pt x="831" y="1113"/>
                  </a:lnTo>
                  <a:lnTo>
                    <a:pt x="900" y="1053"/>
                  </a:lnTo>
                  <a:lnTo>
                    <a:pt x="900" y="957"/>
                  </a:lnTo>
                  <a:lnTo>
                    <a:pt x="917" y="940"/>
                  </a:lnTo>
                  <a:lnTo>
                    <a:pt x="921" y="940"/>
                  </a:lnTo>
                  <a:lnTo>
                    <a:pt x="933" y="955"/>
                  </a:lnTo>
                  <a:lnTo>
                    <a:pt x="933" y="1049"/>
                  </a:lnTo>
                  <a:lnTo>
                    <a:pt x="1105" y="1124"/>
                  </a:lnTo>
                  <a:lnTo>
                    <a:pt x="1148" y="1103"/>
                  </a:lnTo>
                  <a:lnTo>
                    <a:pt x="1269" y="1017"/>
                  </a:lnTo>
                  <a:lnTo>
                    <a:pt x="1272" y="971"/>
                  </a:lnTo>
                  <a:lnTo>
                    <a:pt x="1272" y="957"/>
                  </a:lnTo>
                  <a:lnTo>
                    <a:pt x="1336" y="940"/>
                  </a:lnTo>
                  <a:lnTo>
                    <a:pt x="1351" y="917"/>
                  </a:lnTo>
                  <a:lnTo>
                    <a:pt x="1374" y="871"/>
                  </a:lnTo>
                  <a:lnTo>
                    <a:pt x="1403" y="855"/>
                  </a:lnTo>
                  <a:lnTo>
                    <a:pt x="1336" y="855"/>
                  </a:lnTo>
                  <a:lnTo>
                    <a:pt x="1297" y="865"/>
                  </a:lnTo>
                  <a:lnTo>
                    <a:pt x="1290" y="865"/>
                  </a:lnTo>
                  <a:lnTo>
                    <a:pt x="1221" y="758"/>
                  </a:lnTo>
                  <a:lnTo>
                    <a:pt x="1293" y="685"/>
                  </a:lnTo>
                  <a:lnTo>
                    <a:pt x="1305" y="677"/>
                  </a:lnTo>
                  <a:lnTo>
                    <a:pt x="1322" y="658"/>
                  </a:lnTo>
                  <a:lnTo>
                    <a:pt x="1290" y="639"/>
                  </a:lnTo>
                  <a:lnTo>
                    <a:pt x="1132" y="752"/>
                  </a:lnTo>
                  <a:lnTo>
                    <a:pt x="1184" y="865"/>
                  </a:lnTo>
                  <a:lnTo>
                    <a:pt x="1144" y="886"/>
                  </a:lnTo>
                  <a:lnTo>
                    <a:pt x="1144" y="923"/>
                  </a:lnTo>
                  <a:lnTo>
                    <a:pt x="1115" y="936"/>
                  </a:lnTo>
                  <a:lnTo>
                    <a:pt x="1115" y="963"/>
                  </a:lnTo>
                  <a:lnTo>
                    <a:pt x="1128" y="999"/>
                  </a:lnTo>
                  <a:lnTo>
                    <a:pt x="1128" y="1011"/>
                  </a:lnTo>
                  <a:lnTo>
                    <a:pt x="1042" y="1011"/>
                  </a:lnTo>
                  <a:lnTo>
                    <a:pt x="1025" y="940"/>
                  </a:lnTo>
                  <a:lnTo>
                    <a:pt x="933" y="882"/>
                  </a:lnTo>
                  <a:lnTo>
                    <a:pt x="831" y="940"/>
                  </a:lnTo>
                  <a:lnTo>
                    <a:pt x="792" y="865"/>
                  </a:lnTo>
                  <a:lnTo>
                    <a:pt x="812" y="742"/>
                  </a:lnTo>
                  <a:lnTo>
                    <a:pt x="812" y="733"/>
                  </a:lnTo>
                  <a:lnTo>
                    <a:pt x="1006" y="658"/>
                  </a:lnTo>
                  <a:lnTo>
                    <a:pt x="1140" y="458"/>
                  </a:lnTo>
                  <a:lnTo>
                    <a:pt x="1203" y="422"/>
                  </a:lnTo>
                  <a:lnTo>
                    <a:pt x="1341" y="358"/>
                  </a:lnTo>
                  <a:lnTo>
                    <a:pt x="1426" y="391"/>
                  </a:lnTo>
                  <a:lnTo>
                    <a:pt x="1434" y="451"/>
                  </a:lnTo>
                  <a:lnTo>
                    <a:pt x="1651" y="452"/>
                  </a:lnTo>
                  <a:lnTo>
                    <a:pt x="1714" y="472"/>
                  </a:lnTo>
                  <a:lnTo>
                    <a:pt x="1779" y="558"/>
                  </a:lnTo>
                  <a:lnTo>
                    <a:pt x="1779" y="564"/>
                  </a:lnTo>
                  <a:lnTo>
                    <a:pt x="1675" y="579"/>
                  </a:lnTo>
                  <a:lnTo>
                    <a:pt x="1597" y="579"/>
                  </a:lnTo>
                  <a:lnTo>
                    <a:pt x="1597" y="594"/>
                  </a:lnTo>
                  <a:lnTo>
                    <a:pt x="1626" y="658"/>
                  </a:lnTo>
                  <a:lnTo>
                    <a:pt x="1685" y="639"/>
                  </a:lnTo>
                  <a:lnTo>
                    <a:pt x="1771" y="658"/>
                  </a:lnTo>
                  <a:lnTo>
                    <a:pt x="1779" y="658"/>
                  </a:lnTo>
                  <a:lnTo>
                    <a:pt x="1785" y="579"/>
                  </a:lnTo>
                  <a:lnTo>
                    <a:pt x="2121" y="445"/>
                  </a:lnTo>
                  <a:lnTo>
                    <a:pt x="2228" y="412"/>
                  </a:lnTo>
                  <a:lnTo>
                    <a:pt x="2261" y="378"/>
                  </a:lnTo>
                  <a:lnTo>
                    <a:pt x="2393" y="445"/>
                  </a:lnTo>
                  <a:lnTo>
                    <a:pt x="2395" y="451"/>
                  </a:lnTo>
                  <a:lnTo>
                    <a:pt x="2395" y="431"/>
                  </a:lnTo>
                  <a:lnTo>
                    <a:pt x="2366" y="355"/>
                  </a:lnTo>
                  <a:lnTo>
                    <a:pt x="2366" y="266"/>
                  </a:lnTo>
                  <a:lnTo>
                    <a:pt x="2438" y="266"/>
                  </a:lnTo>
                  <a:lnTo>
                    <a:pt x="2493" y="358"/>
                  </a:lnTo>
                  <a:lnTo>
                    <a:pt x="2545" y="397"/>
                  </a:lnTo>
                  <a:lnTo>
                    <a:pt x="2574" y="495"/>
                  </a:lnTo>
                  <a:lnTo>
                    <a:pt x="2574" y="500"/>
                  </a:lnTo>
                  <a:lnTo>
                    <a:pt x="2578" y="504"/>
                  </a:lnTo>
                  <a:lnTo>
                    <a:pt x="2614" y="418"/>
                  </a:lnTo>
                  <a:lnTo>
                    <a:pt x="2614" y="408"/>
                  </a:lnTo>
                  <a:lnTo>
                    <a:pt x="2507" y="295"/>
                  </a:lnTo>
                  <a:lnTo>
                    <a:pt x="2507" y="266"/>
                  </a:lnTo>
                  <a:lnTo>
                    <a:pt x="2578" y="266"/>
                  </a:lnTo>
                  <a:lnTo>
                    <a:pt x="2578" y="293"/>
                  </a:lnTo>
                  <a:lnTo>
                    <a:pt x="2583" y="295"/>
                  </a:lnTo>
                  <a:lnTo>
                    <a:pt x="2614" y="266"/>
                  </a:lnTo>
                  <a:lnTo>
                    <a:pt x="2614" y="172"/>
                  </a:lnTo>
                  <a:lnTo>
                    <a:pt x="2706" y="172"/>
                  </a:lnTo>
                  <a:lnTo>
                    <a:pt x="2795" y="113"/>
                  </a:lnTo>
                  <a:lnTo>
                    <a:pt x="2965" y="76"/>
                  </a:lnTo>
                  <a:lnTo>
                    <a:pt x="2975" y="17"/>
                  </a:lnTo>
                  <a:lnTo>
                    <a:pt x="3027" y="0"/>
                  </a:lnTo>
                  <a:lnTo>
                    <a:pt x="3067" y="17"/>
                  </a:lnTo>
                  <a:lnTo>
                    <a:pt x="3288" y="4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fr-FR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178"/>
            <p:cNvSpPr>
              <a:spLocks/>
            </p:cNvSpPr>
            <p:nvPr/>
          </p:nvSpPr>
          <p:spPr bwMode="gray">
            <a:xfrm>
              <a:off x="4841" y="2529"/>
              <a:ext cx="175" cy="199"/>
            </a:xfrm>
            <a:custGeom>
              <a:avLst/>
              <a:gdLst>
                <a:gd name="T0" fmla="*/ 87 w 351"/>
                <a:gd name="T1" fmla="*/ 10 h 398"/>
                <a:gd name="T2" fmla="*/ 69 w 351"/>
                <a:gd name="T3" fmla="*/ 13 h 398"/>
                <a:gd name="T4" fmla="*/ 69 w 351"/>
                <a:gd name="T5" fmla="*/ 17 h 398"/>
                <a:gd name="T6" fmla="*/ 74 w 351"/>
                <a:gd name="T7" fmla="*/ 25 h 398"/>
                <a:gd name="T8" fmla="*/ 76 w 351"/>
                <a:gd name="T9" fmla="*/ 37 h 398"/>
                <a:gd name="T10" fmla="*/ 87 w 351"/>
                <a:gd name="T11" fmla="*/ 48 h 398"/>
                <a:gd name="T12" fmla="*/ 59 w 351"/>
                <a:gd name="T13" fmla="*/ 100 h 398"/>
                <a:gd name="T14" fmla="*/ 5 w 351"/>
                <a:gd name="T15" fmla="*/ 95 h 398"/>
                <a:gd name="T16" fmla="*/ 3 w 351"/>
                <a:gd name="T17" fmla="*/ 79 h 398"/>
                <a:gd name="T18" fmla="*/ 0 w 351"/>
                <a:gd name="T19" fmla="*/ 46 h 398"/>
                <a:gd name="T20" fmla="*/ 28 w 351"/>
                <a:gd name="T21" fmla="*/ 28 h 398"/>
                <a:gd name="T22" fmla="*/ 41 w 351"/>
                <a:gd name="T23" fmla="*/ 10 h 398"/>
                <a:gd name="T24" fmla="*/ 60 w 351"/>
                <a:gd name="T25" fmla="*/ 5 h 398"/>
                <a:gd name="T26" fmla="*/ 63 w 351"/>
                <a:gd name="T27" fmla="*/ 0 h 398"/>
                <a:gd name="T28" fmla="*/ 87 w 351"/>
                <a:gd name="T29" fmla="*/ 0 h 398"/>
                <a:gd name="T30" fmla="*/ 87 w 351"/>
                <a:gd name="T31" fmla="*/ 10 h 3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1"/>
                <a:gd name="T49" fmla="*/ 0 h 398"/>
                <a:gd name="T50" fmla="*/ 351 w 351"/>
                <a:gd name="T51" fmla="*/ 398 h 3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1" h="398">
                  <a:moveTo>
                    <a:pt x="351" y="37"/>
                  </a:moveTo>
                  <a:lnTo>
                    <a:pt x="276" y="52"/>
                  </a:lnTo>
                  <a:lnTo>
                    <a:pt x="276" y="65"/>
                  </a:lnTo>
                  <a:lnTo>
                    <a:pt x="297" y="98"/>
                  </a:lnTo>
                  <a:lnTo>
                    <a:pt x="307" y="146"/>
                  </a:lnTo>
                  <a:lnTo>
                    <a:pt x="351" y="192"/>
                  </a:lnTo>
                  <a:lnTo>
                    <a:pt x="236" y="398"/>
                  </a:lnTo>
                  <a:lnTo>
                    <a:pt x="21" y="378"/>
                  </a:lnTo>
                  <a:lnTo>
                    <a:pt x="13" y="315"/>
                  </a:lnTo>
                  <a:lnTo>
                    <a:pt x="0" y="181"/>
                  </a:lnTo>
                  <a:lnTo>
                    <a:pt x="113" y="113"/>
                  </a:lnTo>
                  <a:lnTo>
                    <a:pt x="165" y="37"/>
                  </a:lnTo>
                  <a:lnTo>
                    <a:pt x="240" y="19"/>
                  </a:lnTo>
                  <a:lnTo>
                    <a:pt x="253" y="0"/>
                  </a:lnTo>
                  <a:lnTo>
                    <a:pt x="351" y="0"/>
                  </a:lnTo>
                  <a:lnTo>
                    <a:pt x="351" y="37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fr-FR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 179"/>
            <p:cNvSpPr>
              <a:spLocks/>
            </p:cNvSpPr>
            <p:nvPr/>
          </p:nvSpPr>
          <p:spPr bwMode="gray">
            <a:xfrm>
              <a:off x="4595" y="2576"/>
              <a:ext cx="192" cy="199"/>
            </a:xfrm>
            <a:custGeom>
              <a:avLst/>
              <a:gdLst>
                <a:gd name="T0" fmla="*/ 88 w 384"/>
                <a:gd name="T1" fmla="*/ 66 h 398"/>
                <a:gd name="T2" fmla="*/ 91 w 384"/>
                <a:gd name="T3" fmla="*/ 60 h 398"/>
                <a:gd name="T4" fmla="*/ 91 w 384"/>
                <a:gd name="T5" fmla="*/ 59 h 398"/>
                <a:gd name="T6" fmla="*/ 92 w 384"/>
                <a:gd name="T7" fmla="*/ 58 h 398"/>
                <a:gd name="T8" fmla="*/ 96 w 384"/>
                <a:gd name="T9" fmla="*/ 67 h 398"/>
                <a:gd name="T10" fmla="*/ 92 w 384"/>
                <a:gd name="T11" fmla="*/ 77 h 398"/>
                <a:gd name="T12" fmla="*/ 96 w 384"/>
                <a:gd name="T13" fmla="*/ 95 h 398"/>
                <a:gd name="T14" fmla="*/ 90 w 384"/>
                <a:gd name="T15" fmla="*/ 98 h 398"/>
                <a:gd name="T16" fmla="*/ 89 w 384"/>
                <a:gd name="T17" fmla="*/ 100 h 398"/>
                <a:gd name="T18" fmla="*/ 49 w 384"/>
                <a:gd name="T19" fmla="*/ 71 h 398"/>
                <a:gd name="T20" fmla="*/ 47 w 384"/>
                <a:gd name="T21" fmla="*/ 55 h 398"/>
                <a:gd name="T22" fmla="*/ 47 w 384"/>
                <a:gd name="T23" fmla="*/ 55 h 398"/>
                <a:gd name="T24" fmla="*/ 41 w 384"/>
                <a:gd name="T25" fmla="*/ 54 h 398"/>
                <a:gd name="T26" fmla="*/ 38 w 384"/>
                <a:gd name="T27" fmla="*/ 54 h 398"/>
                <a:gd name="T28" fmla="*/ 25 w 384"/>
                <a:gd name="T29" fmla="*/ 28 h 398"/>
                <a:gd name="T30" fmla="*/ 14 w 384"/>
                <a:gd name="T31" fmla="*/ 21 h 398"/>
                <a:gd name="T32" fmla="*/ 0 w 384"/>
                <a:gd name="T33" fmla="*/ 6 h 398"/>
                <a:gd name="T34" fmla="*/ 7 w 384"/>
                <a:gd name="T35" fmla="*/ 1 h 398"/>
                <a:gd name="T36" fmla="*/ 11 w 384"/>
                <a:gd name="T37" fmla="*/ 0 h 398"/>
                <a:gd name="T38" fmla="*/ 68 w 384"/>
                <a:gd name="T39" fmla="*/ 37 h 398"/>
                <a:gd name="T40" fmla="*/ 88 w 384"/>
                <a:gd name="T41" fmla="*/ 66 h 3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4"/>
                <a:gd name="T64" fmla="*/ 0 h 398"/>
                <a:gd name="T65" fmla="*/ 384 w 384"/>
                <a:gd name="T66" fmla="*/ 398 h 3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4" h="398">
                  <a:moveTo>
                    <a:pt x="350" y="263"/>
                  </a:moveTo>
                  <a:lnTo>
                    <a:pt x="363" y="242"/>
                  </a:lnTo>
                  <a:lnTo>
                    <a:pt x="363" y="238"/>
                  </a:lnTo>
                  <a:lnTo>
                    <a:pt x="367" y="233"/>
                  </a:lnTo>
                  <a:lnTo>
                    <a:pt x="384" y="267"/>
                  </a:lnTo>
                  <a:lnTo>
                    <a:pt x="367" y="307"/>
                  </a:lnTo>
                  <a:lnTo>
                    <a:pt x="384" y="378"/>
                  </a:lnTo>
                  <a:lnTo>
                    <a:pt x="359" y="392"/>
                  </a:lnTo>
                  <a:lnTo>
                    <a:pt x="354" y="398"/>
                  </a:lnTo>
                  <a:lnTo>
                    <a:pt x="198" y="284"/>
                  </a:lnTo>
                  <a:lnTo>
                    <a:pt x="187" y="223"/>
                  </a:lnTo>
                  <a:lnTo>
                    <a:pt x="187" y="221"/>
                  </a:lnTo>
                  <a:lnTo>
                    <a:pt x="162" y="217"/>
                  </a:lnTo>
                  <a:lnTo>
                    <a:pt x="150" y="217"/>
                  </a:lnTo>
                  <a:lnTo>
                    <a:pt x="102" y="114"/>
                  </a:lnTo>
                  <a:lnTo>
                    <a:pt x="58" y="83"/>
                  </a:lnTo>
                  <a:lnTo>
                    <a:pt x="0" y="23"/>
                  </a:lnTo>
                  <a:lnTo>
                    <a:pt x="31" y="4"/>
                  </a:lnTo>
                  <a:lnTo>
                    <a:pt x="44" y="0"/>
                  </a:lnTo>
                  <a:lnTo>
                    <a:pt x="269" y="146"/>
                  </a:lnTo>
                  <a:lnTo>
                    <a:pt x="350" y="263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fr-FR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180"/>
            <p:cNvSpPr>
              <a:spLocks/>
            </p:cNvSpPr>
            <p:nvPr/>
          </p:nvSpPr>
          <p:spPr bwMode="gray">
            <a:xfrm>
              <a:off x="5267" y="2642"/>
              <a:ext cx="345" cy="227"/>
            </a:xfrm>
            <a:custGeom>
              <a:avLst/>
              <a:gdLst>
                <a:gd name="T0" fmla="*/ 38 w 689"/>
                <a:gd name="T1" fmla="*/ 40 h 453"/>
                <a:gd name="T2" fmla="*/ 57 w 689"/>
                <a:gd name="T3" fmla="*/ 22 h 453"/>
                <a:gd name="T4" fmla="*/ 68 w 689"/>
                <a:gd name="T5" fmla="*/ 24 h 453"/>
                <a:gd name="T6" fmla="*/ 116 w 689"/>
                <a:gd name="T7" fmla="*/ 45 h 453"/>
                <a:gd name="T8" fmla="*/ 151 w 689"/>
                <a:gd name="T9" fmla="*/ 63 h 453"/>
                <a:gd name="T10" fmla="*/ 135 w 689"/>
                <a:gd name="T11" fmla="*/ 73 h 453"/>
                <a:gd name="T12" fmla="*/ 170 w 689"/>
                <a:gd name="T13" fmla="*/ 102 h 453"/>
                <a:gd name="T14" fmla="*/ 173 w 689"/>
                <a:gd name="T15" fmla="*/ 104 h 453"/>
                <a:gd name="T16" fmla="*/ 173 w 689"/>
                <a:gd name="T17" fmla="*/ 114 h 453"/>
                <a:gd name="T18" fmla="*/ 152 w 689"/>
                <a:gd name="T19" fmla="*/ 114 h 453"/>
                <a:gd name="T20" fmla="*/ 130 w 689"/>
                <a:gd name="T21" fmla="*/ 91 h 453"/>
                <a:gd name="T22" fmla="*/ 110 w 689"/>
                <a:gd name="T23" fmla="*/ 87 h 453"/>
                <a:gd name="T24" fmla="*/ 109 w 689"/>
                <a:gd name="T25" fmla="*/ 86 h 453"/>
                <a:gd name="T26" fmla="*/ 107 w 689"/>
                <a:gd name="T27" fmla="*/ 97 h 453"/>
                <a:gd name="T28" fmla="*/ 97 w 689"/>
                <a:gd name="T29" fmla="*/ 103 h 453"/>
                <a:gd name="T30" fmla="*/ 93 w 689"/>
                <a:gd name="T31" fmla="*/ 103 h 453"/>
                <a:gd name="T32" fmla="*/ 65 w 689"/>
                <a:gd name="T33" fmla="*/ 91 h 453"/>
                <a:gd name="T34" fmla="*/ 65 w 689"/>
                <a:gd name="T35" fmla="*/ 64 h 453"/>
                <a:gd name="T36" fmla="*/ 38 w 689"/>
                <a:gd name="T37" fmla="*/ 59 h 453"/>
                <a:gd name="T38" fmla="*/ 13 w 689"/>
                <a:gd name="T39" fmla="*/ 42 h 453"/>
                <a:gd name="T40" fmla="*/ 0 w 689"/>
                <a:gd name="T41" fmla="*/ 6 h 453"/>
                <a:gd name="T42" fmla="*/ 12 w 689"/>
                <a:gd name="T43" fmla="*/ 0 h 453"/>
                <a:gd name="T44" fmla="*/ 26 w 689"/>
                <a:gd name="T45" fmla="*/ 27 h 453"/>
                <a:gd name="T46" fmla="*/ 38 w 689"/>
                <a:gd name="T47" fmla="*/ 40 h 4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89"/>
                <a:gd name="T73" fmla="*/ 0 h 453"/>
                <a:gd name="T74" fmla="*/ 689 w 689"/>
                <a:gd name="T75" fmla="*/ 453 h 4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89" h="453">
                  <a:moveTo>
                    <a:pt x="152" y="159"/>
                  </a:moveTo>
                  <a:lnTo>
                    <a:pt x="228" y="88"/>
                  </a:lnTo>
                  <a:lnTo>
                    <a:pt x="269" y="94"/>
                  </a:lnTo>
                  <a:lnTo>
                    <a:pt x="461" y="178"/>
                  </a:lnTo>
                  <a:lnTo>
                    <a:pt x="603" y="251"/>
                  </a:lnTo>
                  <a:lnTo>
                    <a:pt x="539" y="290"/>
                  </a:lnTo>
                  <a:lnTo>
                    <a:pt x="679" y="407"/>
                  </a:lnTo>
                  <a:lnTo>
                    <a:pt x="689" y="416"/>
                  </a:lnTo>
                  <a:lnTo>
                    <a:pt x="689" y="453"/>
                  </a:lnTo>
                  <a:lnTo>
                    <a:pt x="607" y="453"/>
                  </a:lnTo>
                  <a:lnTo>
                    <a:pt x="518" y="361"/>
                  </a:lnTo>
                  <a:lnTo>
                    <a:pt x="440" y="345"/>
                  </a:lnTo>
                  <a:lnTo>
                    <a:pt x="436" y="343"/>
                  </a:lnTo>
                  <a:lnTo>
                    <a:pt x="426" y="385"/>
                  </a:lnTo>
                  <a:lnTo>
                    <a:pt x="388" y="412"/>
                  </a:lnTo>
                  <a:lnTo>
                    <a:pt x="369" y="412"/>
                  </a:lnTo>
                  <a:lnTo>
                    <a:pt x="257" y="361"/>
                  </a:lnTo>
                  <a:lnTo>
                    <a:pt x="257" y="253"/>
                  </a:lnTo>
                  <a:lnTo>
                    <a:pt x="152" y="236"/>
                  </a:lnTo>
                  <a:lnTo>
                    <a:pt x="52" y="165"/>
                  </a:lnTo>
                  <a:lnTo>
                    <a:pt x="0" y="21"/>
                  </a:lnTo>
                  <a:lnTo>
                    <a:pt x="48" y="0"/>
                  </a:lnTo>
                  <a:lnTo>
                    <a:pt x="104" y="107"/>
                  </a:lnTo>
                  <a:lnTo>
                    <a:pt x="152" y="159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fr-FR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reeform 181"/>
            <p:cNvSpPr>
              <a:spLocks/>
            </p:cNvSpPr>
            <p:nvPr/>
          </p:nvSpPr>
          <p:spPr bwMode="gray">
            <a:xfrm>
              <a:off x="4841" y="2877"/>
              <a:ext cx="725" cy="651"/>
            </a:xfrm>
            <a:custGeom>
              <a:avLst/>
              <a:gdLst>
                <a:gd name="T0" fmla="*/ 310 w 1451"/>
                <a:gd name="T1" fmla="*/ 5 h 1301"/>
                <a:gd name="T2" fmla="*/ 313 w 1451"/>
                <a:gd name="T3" fmla="*/ 30 h 1301"/>
                <a:gd name="T4" fmla="*/ 316 w 1451"/>
                <a:gd name="T5" fmla="*/ 41 h 1301"/>
                <a:gd name="T6" fmla="*/ 320 w 1451"/>
                <a:gd name="T7" fmla="*/ 51 h 1301"/>
                <a:gd name="T8" fmla="*/ 332 w 1451"/>
                <a:gd name="T9" fmla="*/ 106 h 1301"/>
                <a:gd name="T10" fmla="*/ 341 w 1451"/>
                <a:gd name="T11" fmla="*/ 113 h 1301"/>
                <a:gd name="T12" fmla="*/ 337 w 1451"/>
                <a:gd name="T13" fmla="*/ 138 h 1301"/>
                <a:gd name="T14" fmla="*/ 342 w 1451"/>
                <a:gd name="T15" fmla="*/ 160 h 1301"/>
                <a:gd name="T16" fmla="*/ 362 w 1451"/>
                <a:gd name="T17" fmla="*/ 167 h 1301"/>
                <a:gd name="T18" fmla="*/ 362 w 1451"/>
                <a:gd name="T19" fmla="*/ 178 h 1301"/>
                <a:gd name="T20" fmla="*/ 358 w 1451"/>
                <a:gd name="T21" fmla="*/ 199 h 1301"/>
                <a:gd name="T22" fmla="*/ 305 w 1451"/>
                <a:gd name="T23" fmla="*/ 271 h 1301"/>
                <a:gd name="T24" fmla="*/ 249 w 1451"/>
                <a:gd name="T25" fmla="*/ 317 h 1301"/>
                <a:gd name="T26" fmla="*/ 215 w 1451"/>
                <a:gd name="T27" fmla="*/ 321 h 1301"/>
                <a:gd name="T28" fmla="*/ 211 w 1451"/>
                <a:gd name="T29" fmla="*/ 321 h 1301"/>
                <a:gd name="T30" fmla="*/ 209 w 1451"/>
                <a:gd name="T31" fmla="*/ 322 h 1301"/>
                <a:gd name="T32" fmla="*/ 209 w 1451"/>
                <a:gd name="T33" fmla="*/ 326 h 1301"/>
                <a:gd name="T34" fmla="*/ 176 w 1451"/>
                <a:gd name="T35" fmla="*/ 304 h 1301"/>
                <a:gd name="T36" fmla="*/ 175 w 1451"/>
                <a:gd name="T37" fmla="*/ 304 h 1301"/>
                <a:gd name="T38" fmla="*/ 192 w 1451"/>
                <a:gd name="T39" fmla="*/ 294 h 1301"/>
                <a:gd name="T40" fmla="*/ 184 w 1451"/>
                <a:gd name="T41" fmla="*/ 280 h 1301"/>
                <a:gd name="T42" fmla="*/ 184 w 1451"/>
                <a:gd name="T43" fmla="*/ 278 h 1301"/>
                <a:gd name="T44" fmla="*/ 192 w 1451"/>
                <a:gd name="T45" fmla="*/ 270 h 1301"/>
                <a:gd name="T46" fmla="*/ 167 w 1451"/>
                <a:gd name="T47" fmla="*/ 245 h 1301"/>
                <a:gd name="T48" fmla="*/ 149 w 1451"/>
                <a:gd name="T49" fmla="*/ 233 h 1301"/>
                <a:gd name="T50" fmla="*/ 114 w 1451"/>
                <a:gd name="T51" fmla="*/ 235 h 1301"/>
                <a:gd name="T52" fmla="*/ 79 w 1451"/>
                <a:gd name="T53" fmla="*/ 251 h 1301"/>
                <a:gd name="T54" fmla="*/ 0 w 1451"/>
                <a:gd name="T55" fmla="*/ 256 h 1301"/>
                <a:gd name="T56" fmla="*/ 4 w 1451"/>
                <a:gd name="T57" fmla="*/ 248 h 1301"/>
                <a:gd name="T58" fmla="*/ 1 w 1451"/>
                <a:gd name="T59" fmla="*/ 210 h 1301"/>
                <a:gd name="T60" fmla="*/ 0 w 1451"/>
                <a:gd name="T61" fmla="*/ 182 h 1301"/>
                <a:gd name="T62" fmla="*/ 15 w 1451"/>
                <a:gd name="T63" fmla="*/ 178 h 1301"/>
                <a:gd name="T64" fmla="*/ 17 w 1451"/>
                <a:gd name="T65" fmla="*/ 177 h 1301"/>
                <a:gd name="T66" fmla="*/ 4 w 1451"/>
                <a:gd name="T67" fmla="*/ 163 h 1301"/>
                <a:gd name="T68" fmla="*/ 43 w 1451"/>
                <a:gd name="T69" fmla="*/ 113 h 1301"/>
                <a:gd name="T70" fmla="*/ 93 w 1451"/>
                <a:gd name="T71" fmla="*/ 107 h 1301"/>
                <a:gd name="T72" fmla="*/ 113 w 1451"/>
                <a:gd name="T73" fmla="*/ 94 h 1301"/>
                <a:gd name="T74" fmla="*/ 102 w 1451"/>
                <a:gd name="T75" fmla="*/ 85 h 1301"/>
                <a:gd name="T76" fmla="*/ 109 w 1451"/>
                <a:gd name="T77" fmla="*/ 80 h 1301"/>
                <a:gd name="T78" fmla="*/ 133 w 1451"/>
                <a:gd name="T79" fmla="*/ 71 h 1301"/>
                <a:gd name="T80" fmla="*/ 149 w 1451"/>
                <a:gd name="T81" fmla="*/ 47 h 1301"/>
                <a:gd name="T82" fmla="*/ 173 w 1451"/>
                <a:gd name="T83" fmla="*/ 61 h 1301"/>
                <a:gd name="T84" fmla="*/ 175 w 1451"/>
                <a:gd name="T85" fmla="*/ 61 h 1301"/>
                <a:gd name="T86" fmla="*/ 195 w 1451"/>
                <a:gd name="T87" fmla="*/ 30 h 1301"/>
                <a:gd name="T88" fmla="*/ 197 w 1451"/>
                <a:gd name="T89" fmla="*/ 28 h 1301"/>
                <a:gd name="T90" fmla="*/ 245 w 1451"/>
                <a:gd name="T91" fmla="*/ 20 h 1301"/>
                <a:gd name="T92" fmla="*/ 245 w 1451"/>
                <a:gd name="T93" fmla="*/ 28 h 1301"/>
                <a:gd name="T94" fmla="*/ 237 w 1451"/>
                <a:gd name="T95" fmla="*/ 28 h 1301"/>
                <a:gd name="T96" fmla="*/ 236 w 1451"/>
                <a:gd name="T97" fmla="*/ 47 h 1301"/>
                <a:gd name="T98" fmla="*/ 249 w 1451"/>
                <a:gd name="T99" fmla="*/ 62 h 1301"/>
                <a:gd name="T100" fmla="*/ 261 w 1451"/>
                <a:gd name="T101" fmla="*/ 65 h 1301"/>
                <a:gd name="T102" fmla="*/ 263 w 1451"/>
                <a:gd name="T103" fmla="*/ 76 h 1301"/>
                <a:gd name="T104" fmla="*/ 274 w 1451"/>
                <a:gd name="T105" fmla="*/ 83 h 1301"/>
                <a:gd name="T106" fmla="*/ 275 w 1451"/>
                <a:gd name="T107" fmla="*/ 84 h 1301"/>
                <a:gd name="T108" fmla="*/ 287 w 1451"/>
                <a:gd name="T109" fmla="*/ 67 h 1301"/>
                <a:gd name="T110" fmla="*/ 293 w 1451"/>
                <a:gd name="T111" fmla="*/ 62 h 1301"/>
                <a:gd name="T112" fmla="*/ 292 w 1451"/>
                <a:gd name="T113" fmla="*/ 61 h 1301"/>
                <a:gd name="T114" fmla="*/ 288 w 1451"/>
                <a:gd name="T115" fmla="*/ 61 h 1301"/>
                <a:gd name="T116" fmla="*/ 293 w 1451"/>
                <a:gd name="T117" fmla="*/ 0 h 1301"/>
                <a:gd name="T118" fmla="*/ 309 w 1451"/>
                <a:gd name="T119" fmla="*/ 5 h 1301"/>
                <a:gd name="T120" fmla="*/ 310 w 1451"/>
                <a:gd name="T121" fmla="*/ 5 h 130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51"/>
                <a:gd name="T184" fmla="*/ 0 h 1301"/>
                <a:gd name="T185" fmla="*/ 1451 w 1451"/>
                <a:gd name="T186" fmla="*/ 1301 h 130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51" h="1301">
                  <a:moveTo>
                    <a:pt x="1240" y="17"/>
                  </a:moveTo>
                  <a:lnTo>
                    <a:pt x="1255" y="119"/>
                  </a:lnTo>
                  <a:lnTo>
                    <a:pt x="1265" y="161"/>
                  </a:lnTo>
                  <a:lnTo>
                    <a:pt x="1282" y="201"/>
                  </a:lnTo>
                  <a:lnTo>
                    <a:pt x="1328" y="422"/>
                  </a:lnTo>
                  <a:lnTo>
                    <a:pt x="1364" y="449"/>
                  </a:lnTo>
                  <a:lnTo>
                    <a:pt x="1351" y="551"/>
                  </a:lnTo>
                  <a:lnTo>
                    <a:pt x="1368" y="637"/>
                  </a:lnTo>
                  <a:lnTo>
                    <a:pt x="1451" y="668"/>
                  </a:lnTo>
                  <a:lnTo>
                    <a:pt x="1451" y="710"/>
                  </a:lnTo>
                  <a:lnTo>
                    <a:pt x="1434" y="796"/>
                  </a:lnTo>
                  <a:lnTo>
                    <a:pt x="1222" y="1082"/>
                  </a:lnTo>
                  <a:lnTo>
                    <a:pt x="996" y="1267"/>
                  </a:lnTo>
                  <a:lnTo>
                    <a:pt x="862" y="1282"/>
                  </a:lnTo>
                  <a:lnTo>
                    <a:pt x="844" y="1282"/>
                  </a:lnTo>
                  <a:lnTo>
                    <a:pt x="839" y="1288"/>
                  </a:lnTo>
                  <a:lnTo>
                    <a:pt x="839" y="1301"/>
                  </a:lnTo>
                  <a:lnTo>
                    <a:pt x="706" y="1215"/>
                  </a:lnTo>
                  <a:lnTo>
                    <a:pt x="702" y="1215"/>
                  </a:lnTo>
                  <a:lnTo>
                    <a:pt x="771" y="1173"/>
                  </a:lnTo>
                  <a:lnTo>
                    <a:pt x="739" y="1119"/>
                  </a:lnTo>
                  <a:lnTo>
                    <a:pt x="739" y="1109"/>
                  </a:lnTo>
                  <a:lnTo>
                    <a:pt x="771" y="1079"/>
                  </a:lnTo>
                  <a:lnTo>
                    <a:pt x="668" y="977"/>
                  </a:lnTo>
                  <a:lnTo>
                    <a:pt x="597" y="931"/>
                  </a:lnTo>
                  <a:lnTo>
                    <a:pt x="458" y="937"/>
                  </a:lnTo>
                  <a:lnTo>
                    <a:pt x="318" y="1002"/>
                  </a:lnTo>
                  <a:lnTo>
                    <a:pt x="0" y="1021"/>
                  </a:lnTo>
                  <a:lnTo>
                    <a:pt x="17" y="990"/>
                  </a:lnTo>
                  <a:lnTo>
                    <a:pt x="7" y="837"/>
                  </a:lnTo>
                  <a:lnTo>
                    <a:pt x="0" y="727"/>
                  </a:lnTo>
                  <a:lnTo>
                    <a:pt x="63" y="710"/>
                  </a:lnTo>
                  <a:lnTo>
                    <a:pt x="69" y="706"/>
                  </a:lnTo>
                  <a:lnTo>
                    <a:pt x="17" y="651"/>
                  </a:lnTo>
                  <a:lnTo>
                    <a:pt x="172" y="449"/>
                  </a:lnTo>
                  <a:lnTo>
                    <a:pt x="374" y="428"/>
                  </a:lnTo>
                  <a:lnTo>
                    <a:pt x="453" y="376"/>
                  </a:lnTo>
                  <a:lnTo>
                    <a:pt x="409" y="338"/>
                  </a:lnTo>
                  <a:lnTo>
                    <a:pt x="437" y="320"/>
                  </a:lnTo>
                  <a:lnTo>
                    <a:pt x="533" y="284"/>
                  </a:lnTo>
                  <a:lnTo>
                    <a:pt x="597" y="186"/>
                  </a:lnTo>
                  <a:lnTo>
                    <a:pt x="693" y="242"/>
                  </a:lnTo>
                  <a:lnTo>
                    <a:pt x="702" y="242"/>
                  </a:lnTo>
                  <a:lnTo>
                    <a:pt x="781" y="119"/>
                  </a:lnTo>
                  <a:lnTo>
                    <a:pt x="791" y="109"/>
                  </a:lnTo>
                  <a:lnTo>
                    <a:pt x="981" y="77"/>
                  </a:lnTo>
                  <a:lnTo>
                    <a:pt x="981" y="109"/>
                  </a:lnTo>
                  <a:lnTo>
                    <a:pt x="950" y="109"/>
                  </a:lnTo>
                  <a:lnTo>
                    <a:pt x="946" y="186"/>
                  </a:lnTo>
                  <a:lnTo>
                    <a:pt x="998" y="246"/>
                  </a:lnTo>
                  <a:lnTo>
                    <a:pt x="1046" y="257"/>
                  </a:lnTo>
                  <a:lnTo>
                    <a:pt x="1054" y="303"/>
                  </a:lnTo>
                  <a:lnTo>
                    <a:pt x="1096" y="330"/>
                  </a:lnTo>
                  <a:lnTo>
                    <a:pt x="1102" y="334"/>
                  </a:lnTo>
                  <a:lnTo>
                    <a:pt x="1151" y="267"/>
                  </a:lnTo>
                  <a:lnTo>
                    <a:pt x="1174" y="246"/>
                  </a:lnTo>
                  <a:lnTo>
                    <a:pt x="1169" y="242"/>
                  </a:lnTo>
                  <a:lnTo>
                    <a:pt x="1155" y="242"/>
                  </a:lnTo>
                  <a:lnTo>
                    <a:pt x="1174" y="0"/>
                  </a:lnTo>
                  <a:lnTo>
                    <a:pt x="1236" y="17"/>
                  </a:lnTo>
                  <a:lnTo>
                    <a:pt x="1240" y="17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fr-FR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reeform 182"/>
            <p:cNvSpPr>
              <a:spLocks/>
            </p:cNvSpPr>
            <p:nvPr/>
          </p:nvSpPr>
          <p:spPr bwMode="gray">
            <a:xfrm>
              <a:off x="3626" y="2972"/>
              <a:ext cx="105" cy="235"/>
            </a:xfrm>
            <a:custGeom>
              <a:avLst/>
              <a:gdLst>
                <a:gd name="T0" fmla="*/ 52 w 211"/>
                <a:gd name="T1" fmla="*/ 13 h 470"/>
                <a:gd name="T2" fmla="*/ 51 w 211"/>
                <a:gd name="T3" fmla="*/ 25 h 470"/>
                <a:gd name="T4" fmla="*/ 40 w 211"/>
                <a:gd name="T5" fmla="*/ 47 h 470"/>
                <a:gd name="T6" fmla="*/ 28 w 211"/>
                <a:gd name="T7" fmla="*/ 110 h 470"/>
                <a:gd name="T8" fmla="*/ 6 w 211"/>
                <a:gd name="T9" fmla="*/ 118 h 470"/>
                <a:gd name="T10" fmla="*/ 3 w 211"/>
                <a:gd name="T11" fmla="*/ 118 h 470"/>
                <a:gd name="T12" fmla="*/ 0 w 211"/>
                <a:gd name="T13" fmla="*/ 108 h 470"/>
                <a:gd name="T14" fmla="*/ 0 w 211"/>
                <a:gd name="T15" fmla="*/ 78 h 470"/>
                <a:gd name="T16" fmla="*/ 3 w 211"/>
                <a:gd name="T17" fmla="*/ 60 h 470"/>
                <a:gd name="T18" fmla="*/ 3 w 211"/>
                <a:gd name="T19" fmla="*/ 37 h 470"/>
                <a:gd name="T20" fmla="*/ 32 w 211"/>
                <a:gd name="T21" fmla="*/ 15 h 470"/>
                <a:gd name="T22" fmla="*/ 32 w 211"/>
                <a:gd name="T23" fmla="*/ 0 h 470"/>
                <a:gd name="T24" fmla="*/ 48 w 211"/>
                <a:gd name="T25" fmla="*/ 0 h 470"/>
                <a:gd name="T26" fmla="*/ 52 w 211"/>
                <a:gd name="T27" fmla="*/ 13 h 4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1"/>
                <a:gd name="T43" fmla="*/ 0 h 470"/>
                <a:gd name="T44" fmla="*/ 211 w 211"/>
                <a:gd name="T45" fmla="*/ 470 h 47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1" h="470">
                  <a:moveTo>
                    <a:pt x="211" y="52"/>
                  </a:moveTo>
                  <a:lnTo>
                    <a:pt x="207" y="100"/>
                  </a:lnTo>
                  <a:lnTo>
                    <a:pt x="161" y="188"/>
                  </a:lnTo>
                  <a:lnTo>
                    <a:pt x="115" y="438"/>
                  </a:lnTo>
                  <a:lnTo>
                    <a:pt x="25" y="470"/>
                  </a:lnTo>
                  <a:lnTo>
                    <a:pt x="15" y="470"/>
                  </a:lnTo>
                  <a:lnTo>
                    <a:pt x="0" y="432"/>
                  </a:lnTo>
                  <a:lnTo>
                    <a:pt x="3" y="309"/>
                  </a:lnTo>
                  <a:lnTo>
                    <a:pt x="15" y="242"/>
                  </a:lnTo>
                  <a:lnTo>
                    <a:pt x="15" y="146"/>
                  </a:lnTo>
                  <a:lnTo>
                    <a:pt x="130" y="58"/>
                  </a:lnTo>
                  <a:lnTo>
                    <a:pt x="130" y="0"/>
                  </a:lnTo>
                  <a:lnTo>
                    <a:pt x="195" y="0"/>
                  </a:lnTo>
                  <a:lnTo>
                    <a:pt x="211" y="5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fr-FR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183"/>
            <p:cNvSpPr>
              <a:spLocks/>
            </p:cNvSpPr>
            <p:nvPr/>
          </p:nvSpPr>
          <p:spPr bwMode="gray">
            <a:xfrm>
              <a:off x="5240" y="3576"/>
              <a:ext cx="63" cy="37"/>
            </a:xfrm>
            <a:custGeom>
              <a:avLst/>
              <a:gdLst>
                <a:gd name="T0" fmla="*/ 32 w 125"/>
                <a:gd name="T1" fmla="*/ 8 h 73"/>
                <a:gd name="T2" fmla="*/ 13 w 125"/>
                <a:gd name="T3" fmla="*/ 19 h 73"/>
                <a:gd name="T4" fmla="*/ 0 w 125"/>
                <a:gd name="T5" fmla="*/ 9 h 73"/>
                <a:gd name="T6" fmla="*/ 11 w 125"/>
                <a:gd name="T7" fmla="*/ 0 h 73"/>
                <a:gd name="T8" fmla="*/ 24 w 125"/>
                <a:gd name="T9" fmla="*/ 0 h 73"/>
                <a:gd name="T10" fmla="*/ 32 w 125"/>
                <a:gd name="T11" fmla="*/ 8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"/>
                <a:gd name="T19" fmla="*/ 0 h 73"/>
                <a:gd name="T20" fmla="*/ 125 w 125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" h="73">
                  <a:moveTo>
                    <a:pt x="125" y="29"/>
                  </a:moveTo>
                  <a:lnTo>
                    <a:pt x="50" y="73"/>
                  </a:lnTo>
                  <a:lnTo>
                    <a:pt x="0" y="33"/>
                  </a:lnTo>
                  <a:lnTo>
                    <a:pt x="44" y="0"/>
                  </a:lnTo>
                  <a:lnTo>
                    <a:pt x="94" y="0"/>
                  </a:lnTo>
                  <a:lnTo>
                    <a:pt x="125" y="29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fr-FR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Freeform 184"/>
            <p:cNvSpPr>
              <a:spLocks/>
            </p:cNvSpPr>
            <p:nvPr/>
          </p:nvSpPr>
          <p:spPr bwMode="gray">
            <a:xfrm>
              <a:off x="5428" y="3661"/>
              <a:ext cx="194" cy="103"/>
            </a:xfrm>
            <a:custGeom>
              <a:avLst/>
              <a:gdLst>
                <a:gd name="T0" fmla="*/ 97 w 388"/>
                <a:gd name="T1" fmla="*/ 1 h 207"/>
                <a:gd name="T2" fmla="*/ 97 w 388"/>
                <a:gd name="T3" fmla="*/ 3 h 207"/>
                <a:gd name="T4" fmla="*/ 37 w 388"/>
                <a:gd name="T5" fmla="*/ 33 h 207"/>
                <a:gd name="T6" fmla="*/ 5 w 388"/>
                <a:gd name="T7" fmla="*/ 51 h 207"/>
                <a:gd name="T8" fmla="*/ 3 w 388"/>
                <a:gd name="T9" fmla="*/ 51 h 207"/>
                <a:gd name="T10" fmla="*/ 0 w 388"/>
                <a:gd name="T11" fmla="*/ 49 h 207"/>
                <a:gd name="T12" fmla="*/ 18 w 388"/>
                <a:gd name="T13" fmla="*/ 31 h 207"/>
                <a:gd name="T14" fmla="*/ 25 w 388"/>
                <a:gd name="T15" fmla="*/ 26 h 207"/>
                <a:gd name="T16" fmla="*/ 42 w 388"/>
                <a:gd name="T17" fmla="*/ 26 h 207"/>
                <a:gd name="T18" fmla="*/ 50 w 388"/>
                <a:gd name="T19" fmla="*/ 4 h 207"/>
                <a:gd name="T20" fmla="*/ 83 w 388"/>
                <a:gd name="T21" fmla="*/ 0 h 207"/>
                <a:gd name="T22" fmla="*/ 96 w 388"/>
                <a:gd name="T23" fmla="*/ 0 h 207"/>
                <a:gd name="T24" fmla="*/ 97 w 388"/>
                <a:gd name="T25" fmla="*/ 1 h 2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8"/>
                <a:gd name="T40" fmla="*/ 0 h 207"/>
                <a:gd name="T41" fmla="*/ 388 w 388"/>
                <a:gd name="T42" fmla="*/ 207 h 2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8" h="207">
                  <a:moveTo>
                    <a:pt x="388" y="4"/>
                  </a:moveTo>
                  <a:lnTo>
                    <a:pt x="388" y="13"/>
                  </a:lnTo>
                  <a:lnTo>
                    <a:pt x="146" y="132"/>
                  </a:lnTo>
                  <a:lnTo>
                    <a:pt x="20" y="207"/>
                  </a:lnTo>
                  <a:lnTo>
                    <a:pt x="14" y="207"/>
                  </a:lnTo>
                  <a:lnTo>
                    <a:pt x="0" y="196"/>
                  </a:lnTo>
                  <a:lnTo>
                    <a:pt x="71" y="127"/>
                  </a:lnTo>
                  <a:lnTo>
                    <a:pt x="102" y="104"/>
                  </a:lnTo>
                  <a:lnTo>
                    <a:pt x="166" y="104"/>
                  </a:lnTo>
                  <a:lnTo>
                    <a:pt x="200" y="19"/>
                  </a:lnTo>
                  <a:lnTo>
                    <a:pt x="331" y="0"/>
                  </a:lnTo>
                  <a:lnTo>
                    <a:pt x="384" y="0"/>
                  </a:lnTo>
                  <a:lnTo>
                    <a:pt x="388" y="4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fr-FR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 185"/>
            <p:cNvSpPr>
              <a:spLocks/>
            </p:cNvSpPr>
            <p:nvPr/>
          </p:nvSpPr>
          <p:spPr bwMode="gray">
            <a:xfrm>
              <a:off x="5631" y="3494"/>
              <a:ext cx="76" cy="166"/>
            </a:xfrm>
            <a:custGeom>
              <a:avLst/>
              <a:gdLst>
                <a:gd name="T0" fmla="*/ 2 w 152"/>
                <a:gd name="T1" fmla="*/ 10 h 332"/>
                <a:gd name="T2" fmla="*/ 5 w 152"/>
                <a:gd name="T3" fmla="*/ 13 h 332"/>
                <a:gd name="T4" fmla="*/ 21 w 152"/>
                <a:gd name="T5" fmla="*/ 15 h 332"/>
                <a:gd name="T6" fmla="*/ 21 w 152"/>
                <a:gd name="T7" fmla="*/ 15 h 332"/>
                <a:gd name="T8" fmla="*/ 24 w 152"/>
                <a:gd name="T9" fmla="*/ 18 h 332"/>
                <a:gd name="T10" fmla="*/ 28 w 152"/>
                <a:gd name="T11" fmla="*/ 49 h 332"/>
                <a:gd name="T12" fmla="*/ 38 w 152"/>
                <a:gd name="T13" fmla="*/ 55 h 332"/>
                <a:gd name="T14" fmla="*/ 38 w 152"/>
                <a:gd name="T15" fmla="*/ 62 h 332"/>
                <a:gd name="T16" fmla="*/ 36 w 152"/>
                <a:gd name="T17" fmla="*/ 70 h 332"/>
                <a:gd name="T18" fmla="*/ 5 w 152"/>
                <a:gd name="T19" fmla="*/ 83 h 332"/>
                <a:gd name="T20" fmla="*/ 11 w 152"/>
                <a:gd name="T21" fmla="*/ 79 h 332"/>
                <a:gd name="T22" fmla="*/ 5 w 152"/>
                <a:gd name="T23" fmla="*/ 68 h 332"/>
                <a:gd name="T24" fmla="*/ 5 w 152"/>
                <a:gd name="T25" fmla="*/ 68 h 332"/>
                <a:gd name="T26" fmla="*/ 5 w 152"/>
                <a:gd name="T27" fmla="*/ 66 h 332"/>
                <a:gd name="T28" fmla="*/ 19 w 152"/>
                <a:gd name="T29" fmla="*/ 57 h 332"/>
                <a:gd name="T30" fmla="*/ 24 w 152"/>
                <a:gd name="T31" fmla="*/ 40 h 332"/>
                <a:gd name="T32" fmla="*/ 0 w 152"/>
                <a:gd name="T33" fmla="*/ 13 h 332"/>
                <a:gd name="T34" fmla="*/ 0 w 152"/>
                <a:gd name="T35" fmla="*/ 0 h 332"/>
                <a:gd name="T36" fmla="*/ 2 w 152"/>
                <a:gd name="T37" fmla="*/ 10 h 332"/>
                <a:gd name="T38" fmla="*/ 2 w 152"/>
                <a:gd name="T39" fmla="*/ 10 h 3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2"/>
                <a:gd name="T61" fmla="*/ 0 h 332"/>
                <a:gd name="T62" fmla="*/ 152 w 152"/>
                <a:gd name="T63" fmla="*/ 332 h 3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2" h="332">
                  <a:moveTo>
                    <a:pt x="8" y="42"/>
                  </a:moveTo>
                  <a:lnTo>
                    <a:pt x="18" y="52"/>
                  </a:lnTo>
                  <a:lnTo>
                    <a:pt x="85" y="61"/>
                  </a:lnTo>
                  <a:lnTo>
                    <a:pt x="87" y="61"/>
                  </a:lnTo>
                  <a:lnTo>
                    <a:pt x="96" y="71"/>
                  </a:lnTo>
                  <a:lnTo>
                    <a:pt x="114" y="196"/>
                  </a:lnTo>
                  <a:lnTo>
                    <a:pt x="152" y="221"/>
                  </a:lnTo>
                  <a:lnTo>
                    <a:pt x="152" y="251"/>
                  </a:lnTo>
                  <a:lnTo>
                    <a:pt x="143" y="280"/>
                  </a:lnTo>
                  <a:lnTo>
                    <a:pt x="22" y="332"/>
                  </a:lnTo>
                  <a:lnTo>
                    <a:pt x="47" y="315"/>
                  </a:lnTo>
                  <a:lnTo>
                    <a:pt x="22" y="271"/>
                  </a:lnTo>
                  <a:lnTo>
                    <a:pt x="18" y="271"/>
                  </a:lnTo>
                  <a:lnTo>
                    <a:pt x="18" y="261"/>
                  </a:lnTo>
                  <a:lnTo>
                    <a:pt x="75" y="228"/>
                  </a:lnTo>
                  <a:lnTo>
                    <a:pt x="96" y="157"/>
                  </a:lnTo>
                  <a:lnTo>
                    <a:pt x="0" y="52"/>
                  </a:lnTo>
                  <a:lnTo>
                    <a:pt x="0" y="0"/>
                  </a:lnTo>
                  <a:lnTo>
                    <a:pt x="8" y="38"/>
                  </a:lnTo>
                  <a:lnTo>
                    <a:pt x="8" y="4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fr-FR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reeform 186"/>
            <p:cNvSpPr>
              <a:spLocks/>
            </p:cNvSpPr>
            <p:nvPr/>
          </p:nvSpPr>
          <p:spPr bwMode="gray">
            <a:xfrm>
              <a:off x="4965" y="2105"/>
              <a:ext cx="7" cy="45"/>
            </a:xfrm>
            <a:custGeom>
              <a:avLst/>
              <a:gdLst>
                <a:gd name="T0" fmla="*/ 3 w 16"/>
                <a:gd name="T1" fmla="*/ 3 h 90"/>
                <a:gd name="T2" fmla="*/ 3 w 16"/>
                <a:gd name="T3" fmla="*/ 23 h 90"/>
                <a:gd name="T4" fmla="*/ 0 w 16"/>
                <a:gd name="T5" fmla="*/ 23 h 90"/>
                <a:gd name="T6" fmla="*/ 1 w 16"/>
                <a:gd name="T7" fmla="*/ 0 h 90"/>
                <a:gd name="T8" fmla="*/ 2 w 16"/>
                <a:gd name="T9" fmla="*/ 0 h 90"/>
                <a:gd name="T10" fmla="*/ 3 w 16"/>
                <a:gd name="T11" fmla="*/ 3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90"/>
                <a:gd name="T20" fmla="*/ 16 w 16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90">
                  <a:moveTo>
                    <a:pt x="16" y="11"/>
                  </a:moveTo>
                  <a:lnTo>
                    <a:pt x="16" y="90"/>
                  </a:lnTo>
                  <a:lnTo>
                    <a:pt x="0" y="9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6" y="11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fr-FR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reeform 187"/>
            <p:cNvSpPr>
              <a:spLocks/>
            </p:cNvSpPr>
            <p:nvPr/>
          </p:nvSpPr>
          <p:spPr bwMode="gray">
            <a:xfrm>
              <a:off x="4984" y="2255"/>
              <a:ext cx="83" cy="85"/>
            </a:xfrm>
            <a:custGeom>
              <a:avLst/>
              <a:gdLst>
                <a:gd name="T0" fmla="*/ 23 w 167"/>
                <a:gd name="T1" fmla="*/ 8 h 171"/>
                <a:gd name="T2" fmla="*/ 19 w 167"/>
                <a:gd name="T3" fmla="*/ 21 h 171"/>
                <a:gd name="T4" fmla="*/ 23 w 167"/>
                <a:gd name="T5" fmla="*/ 29 h 171"/>
                <a:gd name="T6" fmla="*/ 41 w 167"/>
                <a:gd name="T7" fmla="*/ 38 h 171"/>
                <a:gd name="T8" fmla="*/ 41 w 167"/>
                <a:gd name="T9" fmla="*/ 38 h 171"/>
                <a:gd name="T10" fmla="*/ 19 w 167"/>
                <a:gd name="T11" fmla="*/ 42 h 171"/>
                <a:gd name="T12" fmla="*/ 0 w 167"/>
                <a:gd name="T13" fmla="*/ 21 h 171"/>
                <a:gd name="T14" fmla="*/ 6 w 167"/>
                <a:gd name="T15" fmla="*/ 21 h 171"/>
                <a:gd name="T16" fmla="*/ 6 w 167"/>
                <a:gd name="T17" fmla="*/ 18 h 171"/>
                <a:gd name="T18" fmla="*/ 0 w 167"/>
                <a:gd name="T19" fmla="*/ 0 h 171"/>
                <a:gd name="T20" fmla="*/ 15 w 167"/>
                <a:gd name="T21" fmla="*/ 0 h 171"/>
                <a:gd name="T22" fmla="*/ 23 w 167"/>
                <a:gd name="T23" fmla="*/ 8 h 1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7"/>
                <a:gd name="T37" fmla="*/ 0 h 171"/>
                <a:gd name="T38" fmla="*/ 167 w 167"/>
                <a:gd name="T39" fmla="*/ 171 h 1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7" h="171">
                  <a:moveTo>
                    <a:pt x="92" y="35"/>
                  </a:moveTo>
                  <a:lnTo>
                    <a:pt x="78" y="87"/>
                  </a:lnTo>
                  <a:lnTo>
                    <a:pt x="92" y="119"/>
                  </a:lnTo>
                  <a:lnTo>
                    <a:pt x="165" y="152"/>
                  </a:lnTo>
                  <a:lnTo>
                    <a:pt x="167" y="152"/>
                  </a:lnTo>
                  <a:lnTo>
                    <a:pt x="78" y="171"/>
                  </a:lnTo>
                  <a:lnTo>
                    <a:pt x="0" y="87"/>
                  </a:lnTo>
                  <a:lnTo>
                    <a:pt x="27" y="87"/>
                  </a:lnTo>
                  <a:lnTo>
                    <a:pt x="27" y="73"/>
                  </a:lnTo>
                  <a:lnTo>
                    <a:pt x="0" y="0"/>
                  </a:lnTo>
                  <a:lnTo>
                    <a:pt x="61" y="0"/>
                  </a:lnTo>
                  <a:lnTo>
                    <a:pt x="92" y="35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fr-FR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Freeform 188"/>
            <p:cNvSpPr>
              <a:spLocks/>
            </p:cNvSpPr>
            <p:nvPr/>
          </p:nvSpPr>
          <p:spPr bwMode="gray">
            <a:xfrm>
              <a:off x="5082" y="2359"/>
              <a:ext cx="25" cy="30"/>
            </a:xfrm>
            <a:custGeom>
              <a:avLst/>
              <a:gdLst>
                <a:gd name="T0" fmla="*/ 13 w 49"/>
                <a:gd name="T1" fmla="*/ 14 h 59"/>
                <a:gd name="T2" fmla="*/ 6 w 49"/>
                <a:gd name="T3" fmla="*/ 15 h 59"/>
                <a:gd name="T4" fmla="*/ 4 w 49"/>
                <a:gd name="T5" fmla="*/ 15 h 59"/>
                <a:gd name="T6" fmla="*/ 0 w 49"/>
                <a:gd name="T7" fmla="*/ 11 h 59"/>
                <a:gd name="T8" fmla="*/ 4 w 49"/>
                <a:gd name="T9" fmla="*/ 0 h 59"/>
                <a:gd name="T10" fmla="*/ 13 w 49"/>
                <a:gd name="T11" fmla="*/ 10 h 59"/>
                <a:gd name="T12" fmla="*/ 13 w 49"/>
                <a:gd name="T13" fmla="*/ 14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59"/>
                <a:gd name="T23" fmla="*/ 49 w 49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59">
                  <a:moveTo>
                    <a:pt x="49" y="53"/>
                  </a:moveTo>
                  <a:lnTo>
                    <a:pt x="21" y="59"/>
                  </a:lnTo>
                  <a:lnTo>
                    <a:pt x="13" y="59"/>
                  </a:lnTo>
                  <a:lnTo>
                    <a:pt x="0" y="44"/>
                  </a:lnTo>
                  <a:lnTo>
                    <a:pt x="13" y="0"/>
                  </a:lnTo>
                  <a:lnTo>
                    <a:pt x="49" y="40"/>
                  </a:lnTo>
                  <a:lnTo>
                    <a:pt x="49" y="53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fr-FR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189"/>
            <p:cNvSpPr>
              <a:spLocks/>
            </p:cNvSpPr>
            <p:nvPr/>
          </p:nvSpPr>
          <p:spPr bwMode="gray">
            <a:xfrm>
              <a:off x="5079" y="2436"/>
              <a:ext cx="80" cy="83"/>
            </a:xfrm>
            <a:custGeom>
              <a:avLst/>
              <a:gdLst>
                <a:gd name="T0" fmla="*/ 40 w 161"/>
                <a:gd name="T1" fmla="*/ 25 h 165"/>
                <a:gd name="T2" fmla="*/ 25 w 161"/>
                <a:gd name="T3" fmla="*/ 42 h 165"/>
                <a:gd name="T4" fmla="*/ 16 w 161"/>
                <a:gd name="T5" fmla="*/ 21 h 165"/>
                <a:gd name="T6" fmla="*/ 0 w 161"/>
                <a:gd name="T7" fmla="*/ 21 h 165"/>
                <a:gd name="T8" fmla="*/ 0 w 161"/>
                <a:gd name="T9" fmla="*/ 9 h 165"/>
                <a:gd name="T10" fmla="*/ 20 w 161"/>
                <a:gd name="T11" fmla="*/ 9 h 165"/>
                <a:gd name="T12" fmla="*/ 23 w 161"/>
                <a:gd name="T13" fmla="*/ 0 h 165"/>
                <a:gd name="T14" fmla="*/ 39 w 161"/>
                <a:gd name="T15" fmla="*/ 8 h 165"/>
                <a:gd name="T16" fmla="*/ 40 w 161"/>
                <a:gd name="T17" fmla="*/ 25 h 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1"/>
                <a:gd name="T28" fmla="*/ 0 h 165"/>
                <a:gd name="T29" fmla="*/ 161 w 161"/>
                <a:gd name="T30" fmla="*/ 165 h 1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1" h="165">
                  <a:moveTo>
                    <a:pt x="161" y="100"/>
                  </a:moveTo>
                  <a:lnTo>
                    <a:pt x="100" y="165"/>
                  </a:lnTo>
                  <a:lnTo>
                    <a:pt x="65" y="81"/>
                  </a:lnTo>
                  <a:lnTo>
                    <a:pt x="0" y="81"/>
                  </a:lnTo>
                  <a:lnTo>
                    <a:pt x="0" y="33"/>
                  </a:lnTo>
                  <a:lnTo>
                    <a:pt x="80" y="33"/>
                  </a:lnTo>
                  <a:lnTo>
                    <a:pt x="94" y="0"/>
                  </a:lnTo>
                  <a:lnTo>
                    <a:pt x="157" y="31"/>
                  </a:lnTo>
                  <a:lnTo>
                    <a:pt x="161" y="10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fr-FR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190"/>
            <p:cNvSpPr>
              <a:spLocks/>
            </p:cNvSpPr>
            <p:nvPr/>
          </p:nvSpPr>
          <p:spPr bwMode="gray">
            <a:xfrm>
              <a:off x="4254" y="2482"/>
              <a:ext cx="54" cy="55"/>
            </a:xfrm>
            <a:custGeom>
              <a:avLst/>
              <a:gdLst>
                <a:gd name="T0" fmla="*/ 27 w 107"/>
                <a:gd name="T1" fmla="*/ 9 h 110"/>
                <a:gd name="T2" fmla="*/ 20 w 107"/>
                <a:gd name="T3" fmla="*/ 19 h 110"/>
                <a:gd name="T4" fmla="*/ 25 w 107"/>
                <a:gd name="T5" fmla="*/ 23 h 110"/>
                <a:gd name="T6" fmla="*/ 27 w 107"/>
                <a:gd name="T7" fmla="*/ 24 h 110"/>
                <a:gd name="T8" fmla="*/ 19 w 107"/>
                <a:gd name="T9" fmla="*/ 28 h 110"/>
                <a:gd name="T10" fmla="*/ 16 w 107"/>
                <a:gd name="T11" fmla="*/ 28 h 110"/>
                <a:gd name="T12" fmla="*/ 2 w 107"/>
                <a:gd name="T13" fmla="*/ 3 h 110"/>
                <a:gd name="T14" fmla="*/ 0 w 107"/>
                <a:gd name="T15" fmla="*/ 1 h 110"/>
                <a:gd name="T16" fmla="*/ 2 w 107"/>
                <a:gd name="T17" fmla="*/ 0 h 110"/>
                <a:gd name="T18" fmla="*/ 17 w 107"/>
                <a:gd name="T19" fmla="*/ 1 h 110"/>
                <a:gd name="T20" fmla="*/ 27 w 107"/>
                <a:gd name="T21" fmla="*/ 9 h 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10"/>
                <a:gd name="T35" fmla="*/ 107 w 107"/>
                <a:gd name="T36" fmla="*/ 110 h 1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10">
                  <a:moveTo>
                    <a:pt x="107" y="35"/>
                  </a:moveTo>
                  <a:lnTo>
                    <a:pt x="79" y="75"/>
                  </a:lnTo>
                  <a:lnTo>
                    <a:pt x="98" y="90"/>
                  </a:lnTo>
                  <a:lnTo>
                    <a:pt x="107" y="96"/>
                  </a:lnTo>
                  <a:lnTo>
                    <a:pt x="73" y="110"/>
                  </a:lnTo>
                  <a:lnTo>
                    <a:pt x="63" y="110"/>
                  </a:lnTo>
                  <a:lnTo>
                    <a:pt x="8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67" y="4"/>
                  </a:lnTo>
                  <a:lnTo>
                    <a:pt x="107" y="35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fr-FR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reeform 191"/>
            <p:cNvSpPr>
              <a:spLocks/>
            </p:cNvSpPr>
            <p:nvPr/>
          </p:nvSpPr>
          <p:spPr bwMode="gray">
            <a:xfrm>
              <a:off x="5025" y="2624"/>
              <a:ext cx="108" cy="129"/>
            </a:xfrm>
            <a:custGeom>
              <a:avLst/>
              <a:gdLst>
                <a:gd name="T0" fmla="*/ 54 w 215"/>
                <a:gd name="T1" fmla="*/ 8 h 257"/>
                <a:gd name="T2" fmla="*/ 23 w 215"/>
                <a:gd name="T3" fmla="*/ 9 h 257"/>
                <a:gd name="T4" fmla="*/ 23 w 215"/>
                <a:gd name="T5" fmla="*/ 13 h 257"/>
                <a:gd name="T6" fmla="*/ 24 w 215"/>
                <a:gd name="T7" fmla="*/ 18 h 257"/>
                <a:gd name="T8" fmla="*/ 25 w 215"/>
                <a:gd name="T9" fmla="*/ 17 h 257"/>
                <a:gd name="T10" fmla="*/ 25 w 215"/>
                <a:gd name="T11" fmla="*/ 13 h 257"/>
                <a:gd name="T12" fmla="*/ 30 w 215"/>
                <a:gd name="T13" fmla="*/ 29 h 257"/>
                <a:gd name="T14" fmla="*/ 30 w 215"/>
                <a:gd name="T15" fmla="*/ 32 h 257"/>
                <a:gd name="T16" fmla="*/ 26 w 215"/>
                <a:gd name="T17" fmla="*/ 35 h 257"/>
                <a:gd name="T18" fmla="*/ 42 w 215"/>
                <a:gd name="T19" fmla="*/ 57 h 257"/>
                <a:gd name="T20" fmla="*/ 26 w 215"/>
                <a:gd name="T21" fmla="*/ 57 h 257"/>
                <a:gd name="T22" fmla="*/ 24 w 215"/>
                <a:gd name="T23" fmla="*/ 53 h 257"/>
                <a:gd name="T24" fmla="*/ 11 w 215"/>
                <a:gd name="T25" fmla="*/ 53 h 257"/>
                <a:gd name="T26" fmla="*/ 10 w 215"/>
                <a:gd name="T27" fmla="*/ 61 h 257"/>
                <a:gd name="T28" fmla="*/ 10 w 215"/>
                <a:gd name="T29" fmla="*/ 65 h 257"/>
                <a:gd name="T30" fmla="*/ 0 w 215"/>
                <a:gd name="T31" fmla="*/ 47 h 257"/>
                <a:gd name="T32" fmla="*/ 10 w 215"/>
                <a:gd name="T33" fmla="*/ 13 h 257"/>
                <a:gd name="T34" fmla="*/ 10 w 215"/>
                <a:gd name="T35" fmla="*/ 4 h 257"/>
                <a:gd name="T36" fmla="*/ 24 w 215"/>
                <a:gd name="T37" fmla="*/ 0 h 257"/>
                <a:gd name="T38" fmla="*/ 51 w 215"/>
                <a:gd name="T39" fmla="*/ 0 h 257"/>
                <a:gd name="T40" fmla="*/ 54 w 215"/>
                <a:gd name="T41" fmla="*/ 8 h 2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5"/>
                <a:gd name="T64" fmla="*/ 0 h 257"/>
                <a:gd name="T65" fmla="*/ 215 w 215"/>
                <a:gd name="T66" fmla="*/ 257 h 2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5" h="257">
                  <a:moveTo>
                    <a:pt x="215" y="29"/>
                  </a:moveTo>
                  <a:lnTo>
                    <a:pt x="90" y="33"/>
                  </a:lnTo>
                  <a:lnTo>
                    <a:pt x="90" y="50"/>
                  </a:lnTo>
                  <a:lnTo>
                    <a:pt x="94" y="71"/>
                  </a:lnTo>
                  <a:lnTo>
                    <a:pt x="100" y="65"/>
                  </a:lnTo>
                  <a:lnTo>
                    <a:pt x="100" y="52"/>
                  </a:lnTo>
                  <a:lnTo>
                    <a:pt x="117" y="115"/>
                  </a:lnTo>
                  <a:lnTo>
                    <a:pt x="117" y="125"/>
                  </a:lnTo>
                  <a:lnTo>
                    <a:pt x="104" y="138"/>
                  </a:lnTo>
                  <a:lnTo>
                    <a:pt x="167" y="227"/>
                  </a:lnTo>
                  <a:lnTo>
                    <a:pt x="104" y="227"/>
                  </a:lnTo>
                  <a:lnTo>
                    <a:pt x="94" y="209"/>
                  </a:lnTo>
                  <a:lnTo>
                    <a:pt x="41" y="209"/>
                  </a:lnTo>
                  <a:lnTo>
                    <a:pt x="39" y="244"/>
                  </a:lnTo>
                  <a:lnTo>
                    <a:pt x="39" y="257"/>
                  </a:lnTo>
                  <a:lnTo>
                    <a:pt x="0" y="188"/>
                  </a:lnTo>
                  <a:lnTo>
                    <a:pt x="39" y="50"/>
                  </a:lnTo>
                  <a:lnTo>
                    <a:pt x="39" y="16"/>
                  </a:lnTo>
                  <a:lnTo>
                    <a:pt x="94" y="0"/>
                  </a:lnTo>
                  <a:lnTo>
                    <a:pt x="202" y="0"/>
                  </a:lnTo>
                  <a:lnTo>
                    <a:pt x="215" y="29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fr-FR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Freeform 192"/>
            <p:cNvSpPr>
              <a:spLocks/>
            </p:cNvSpPr>
            <p:nvPr/>
          </p:nvSpPr>
          <p:spPr bwMode="gray">
            <a:xfrm>
              <a:off x="5607" y="2738"/>
              <a:ext cx="77" cy="37"/>
            </a:xfrm>
            <a:custGeom>
              <a:avLst/>
              <a:gdLst>
                <a:gd name="T0" fmla="*/ 30 w 154"/>
                <a:gd name="T1" fmla="*/ 11 h 73"/>
                <a:gd name="T2" fmla="*/ 13 w 154"/>
                <a:gd name="T3" fmla="*/ 19 h 73"/>
                <a:gd name="T4" fmla="*/ 0 w 154"/>
                <a:gd name="T5" fmla="*/ 15 h 73"/>
                <a:gd name="T6" fmla="*/ 7 w 154"/>
                <a:gd name="T7" fmla="*/ 11 h 73"/>
                <a:gd name="T8" fmla="*/ 12 w 154"/>
                <a:gd name="T9" fmla="*/ 10 h 73"/>
                <a:gd name="T10" fmla="*/ 15 w 154"/>
                <a:gd name="T11" fmla="*/ 10 h 73"/>
                <a:gd name="T12" fmla="*/ 30 w 154"/>
                <a:gd name="T13" fmla="*/ 0 h 73"/>
                <a:gd name="T14" fmla="*/ 39 w 154"/>
                <a:gd name="T15" fmla="*/ 10 h 73"/>
                <a:gd name="T16" fmla="*/ 30 w 154"/>
                <a:gd name="T17" fmla="*/ 11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4"/>
                <a:gd name="T28" fmla="*/ 0 h 73"/>
                <a:gd name="T29" fmla="*/ 154 w 154"/>
                <a:gd name="T30" fmla="*/ 73 h 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4" h="73">
                  <a:moveTo>
                    <a:pt x="120" y="42"/>
                  </a:moveTo>
                  <a:lnTo>
                    <a:pt x="54" y="73"/>
                  </a:lnTo>
                  <a:lnTo>
                    <a:pt x="0" y="59"/>
                  </a:lnTo>
                  <a:lnTo>
                    <a:pt x="31" y="42"/>
                  </a:lnTo>
                  <a:lnTo>
                    <a:pt x="48" y="40"/>
                  </a:lnTo>
                  <a:lnTo>
                    <a:pt x="62" y="40"/>
                  </a:lnTo>
                  <a:lnTo>
                    <a:pt x="120" y="0"/>
                  </a:lnTo>
                  <a:lnTo>
                    <a:pt x="154" y="38"/>
                  </a:lnTo>
                  <a:lnTo>
                    <a:pt x="120" y="4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fr-FR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193"/>
            <p:cNvSpPr>
              <a:spLocks/>
            </p:cNvSpPr>
            <p:nvPr/>
          </p:nvSpPr>
          <p:spPr bwMode="gray">
            <a:xfrm>
              <a:off x="4984" y="2784"/>
              <a:ext cx="193" cy="85"/>
            </a:xfrm>
            <a:custGeom>
              <a:avLst/>
              <a:gdLst>
                <a:gd name="T0" fmla="*/ 97 w 386"/>
                <a:gd name="T1" fmla="*/ 18 h 169"/>
                <a:gd name="T2" fmla="*/ 90 w 386"/>
                <a:gd name="T3" fmla="*/ 20 h 169"/>
                <a:gd name="T4" fmla="*/ 76 w 386"/>
                <a:gd name="T5" fmla="*/ 43 h 169"/>
                <a:gd name="T6" fmla="*/ 57 w 386"/>
                <a:gd name="T7" fmla="*/ 26 h 169"/>
                <a:gd name="T8" fmla="*/ 51 w 386"/>
                <a:gd name="T9" fmla="*/ 23 h 169"/>
                <a:gd name="T10" fmla="*/ 50 w 386"/>
                <a:gd name="T11" fmla="*/ 22 h 169"/>
                <a:gd name="T12" fmla="*/ 43 w 386"/>
                <a:gd name="T13" fmla="*/ 33 h 169"/>
                <a:gd name="T14" fmla="*/ 43 w 386"/>
                <a:gd name="T15" fmla="*/ 24 h 169"/>
                <a:gd name="T16" fmla="*/ 41 w 386"/>
                <a:gd name="T17" fmla="*/ 23 h 169"/>
                <a:gd name="T18" fmla="*/ 29 w 386"/>
                <a:gd name="T19" fmla="*/ 34 h 169"/>
                <a:gd name="T20" fmla="*/ 21 w 386"/>
                <a:gd name="T21" fmla="*/ 34 h 169"/>
                <a:gd name="T22" fmla="*/ 19 w 386"/>
                <a:gd name="T23" fmla="*/ 22 h 169"/>
                <a:gd name="T24" fmla="*/ 2 w 386"/>
                <a:gd name="T25" fmla="*/ 25 h 169"/>
                <a:gd name="T26" fmla="*/ 1 w 386"/>
                <a:gd name="T27" fmla="*/ 26 h 169"/>
                <a:gd name="T28" fmla="*/ 0 w 386"/>
                <a:gd name="T29" fmla="*/ 25 h 169"/>
                <a:gd name="T30" fmla="*/ 7 w 386"/>
                <a:gd name="T31" fmla="*/ 17 h 169"/>
                <a:gd name="T32" fmla="*/ 62 w 386"/>
                <a:gd name="T33" fmla="*/ 17 h 169"/>
                <a:gd name="T34" fmla="*/ 70 w 386"/>
                <a:gd name="T35" fmla="*/ 20 h 169"/>
                <a:gd name="T36" fmla="*/ 72 w 386"/>
                <a:gd name="T37" fmla="*/ 20 h 169"/>
                <a:gd name="T38" fmla="*/ 77 w 386"/>
                <a:gd name="T39" fmla="*/ 17 h 169"/>
                <a:gd name="T40" fmla="*/ 88 w 386"/>
                <a:gd name="T41" fmla="*/ 17 h 169"/>
                <a:gd name="T42" fmla="*/ 90 w 386"/>
                <a:gd name="T43" fmla="*/ 15 h 169"/>
                <a:gd name="T44" fmla="*/ 93 w 386"/>
                <a:gd name="T45" fmla="*/ 0 h 169"/>
                <a:gd name="T46" fmla="*/ 97 w 386"/>
                <a:gd name="T47" fmla="*/ 14 h 169"/>
                <a:gd name="T48" fmla="*/ 97 w 386"/>
                <a:gd name="T49" fmla="*/ 18 h 1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6"/>
                <a:gd name="T76" fmla="*/ 0 h 169"/>
                <a:gd name="T77" fmla="*/ 386 w 386"/>
                <a:gd name="T78" fmla="*/ 169 h 1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6" h="169">
                  <a:moveTo>
                    <a:pt x="386" y="69"/>
                  </a:moveTo>
                  <a:lnTo>
                    <a:pt x="359" y="80"/>
                  </a:lnTo>
                  <a:lnTo>
                    <a:pt x="301" y="169"/>
                  </a:lnTo>
                  <a:lnTo>
                    <a:pt x="228" y="101"/>
                  </a:lnTo>
                  <a:lnTo>
                    <a:pt x="207" y="90"/>
                  </a:lnTo>
                  <a:lnTo>
                    <a:pt x="203" y="86"/>
                  </a:lnTo>
                  <a:lnTo>
                    <a:pt x="169" y="130"/>
                  </a:lnTo>
                  <a:lnTo>
                    <a:pt x="169" y="96"/>
                  </a:lnTo>
                  <a:lnTo>
                    <a:pt x="163" y="90"/>
                  </a:lnTo>
                  <a:lnTo>
                    <a:pt x="119" y="136"/>
                  </a:lnTo>
                  <a:lnTo>
                    <a:pt x="84" y="136"/>
                  </a:lnTo>
                  <a:lnTo>
                    <a:pt x="75" y="86"/>
                  </a:lnTo>
                  <a:lnTo>
                    <a:pt x="7" y="98"/>
                  </a:lnTo>
                  <a:lnTo>
                    <a:pt x="4" y="101"/>
                  </a:lnTo>
                  <a:lnTo>
                    <a:pt x="0" y="98"/>
                  </a:lnTo>
                  <a:lnTo>
                    <a:pt x="30" y="67"/>
                  </a:lnTo>
                  <a:lnTo>
                    <a:pt x="251" y="67"/>
                  </a:lnTo>
                  <a:lnTo>
                    <a:pt x="278" y="80"/>
                  </a:lnTo>
                  <a:lnTo>
                    <a:pt x="288" y="80"/>
                  </a:lnTo>
                  <a:lnTo>
                    <a:pt x="305" y="67"/>
                  </a:lnTo>
                  <a:lnTo>
                    <a:pt x="349" y="67"/>
                  </a:lnTo>
                  <a:lnTo>
                    <a:pt x="359" y="57"/>
                  </a:lnTo>
                  <a:lnTo>
                    <a:pt x="370" y="0"/>
                  </a:lnTo>
                  <a:lnTo>
                    <a:pt x="386" y="53"/>
                  </a:lnTo>
                  <a:lnTo>
                    <a:pt x="386" y="69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fr-FR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194"/>
            <p:cNvSpPr>
              <a:spLocks/>
            </p:cNvSpPr>
            <p:nvPr/>
          </p:nvSpPr>
          <p:spPr bwMode="gray">
            <a:xfrm>
              <a:off x="4790" y="2793"/>
              <a:ext cx="121" cy="38"/>
            </a:xfrm>
            <a:custGeom>
              <a:avLst/>
              <a:gdLst>
                <a:gd name="T0" fmla="*/ 61 w 242"/>
                <a:gd name="T1" fmla="*/ 14 h 77"/>
                <a:gd name="T2" fmla="*/ 53 w 242"/>
                <a:gd name="T3" fmla="*/ 19 h 77"/>
                <a:gd name="T4" fmla="*/ 35 w 242"/>
                <a:gd name="T5" fmla="*/ 18 h 77"/>
                <a:gd name="T6" fmla="*/ 28 w 242"/>
                <a:gd name="T7" fmla="*/ 14 h 77"/>
                <a:gd name="T8" fmla="*/ 0 w 242"/>
                <a:gd name="T9" fmla="*/ 14 h 77"/>
                <a:gd name="T10" fmla="*/ 4 w 242"/>
                <a:gd name="T11" fmla="*/ 11 h 77"/>
                <a:gd name="T12" fmla="*/ 27 w 242"/>
                <a:gd name="T13" fmla="*/ 10 h 77"/>
                <a:gd name="T14" fmla="*/ 48 w 242"/>
                <a:gd name="T15" fmla="*/ 0 h 77"/>
                <a:gd name="T16" fmla="*/ 58 w 242"/>
                <a:gd name="T17" fmla="*/ 10 h 77"/>
                <a:gd name="T18" fmla="*/ 61 w 242"/>
                <a:gd name="T19" fmla="*/ 14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2"/>
                <a:gd name="T31" fmla="*/ 0 h 77"/>
                <a:gd name="T32" fmla="*/ 242 w 242"/>
                <a:gd name="T33" fmla="*/ 77 h 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2" h="77">
                  <a:moveTo>
                    <a:pt x="242" y="58"/>
                  </a:moveTo>
                  <a:lnTo>
                    <a:pt x="209" y="77"/>
                  </a:lnTo>
                  <a:lnTo>
                    <a:pt x="138" y="73"/>
                  </a:lnTo>
                  <a:lnTo>
                    <a:pt x="109" y="58"/>
                  </a:lnTo>
                  <a:lnTo>
                    <a:pt x="0" y="58"/>
                  </a:lnTo>
                  <a:lnTo>
                    <a:pt x="15" y="44"/>
                  </a:lnTo>
                  <a:lnTo>
                    <a:pt x="106" y="42"/>
                  </a:lnTo>
                  <a:lnTo>
                    <a:pt x="190" y="0"/>
                  </a:lnTo>
                  <a:lnTo>
                    <a:pt x="230" y="42"/>
                  </a:lnTo>
                  <a:lnTo>
                    <a:pt x="242" y="5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fr-FR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reeform 195"/>
            <p:cNvSpPr>
              <a:spLocks/>
            </p:cNvSpPr>
            <p:nvPr/>
          </p:nvSpPr>
          <p:spPr bwMode="gray">
            <a:xfrm>
              <a:off x="5045" y="1727"/>
              <a:ext cx="132" cy="152"/>
            </a:xfrm>
            <a:custGeom>
              <a:avLst/>
              <a:gdLst>
                <a:gd name="T0" fmla="*/ 66 w 263"/>
                <a:gd name="T1" fmla="*/ 66 h 305"/>
                <a:gd name="T2" fmla="*/ 50 w 263"/>
                <a:gd name="T3" fmla="*/ 66 h 305"/>
                <a:gd name="T4" fmla="*/ 49 w 263"/>
                <a:gd name="T5" fmla="*/ 67 h 305"/>
                <a:gd name="T6" fmla="*/ 58 w 263"/>
                <a:gd name="T7" fmla="*/ 71 h 305"/>
                <a:gd name="T8" fmla="*/ 47 w 263"/>
                <a:gd name="T9" fmla="*/ 74 h 305"/>
                <a:gd name="T10" fmla="*/ 46 w 263"/>
                <a:gd name="T11" fmla="*/ 76 h 305"/>
                <a:gd name="T12" fmla="*/ 41 w 263"/>
                <a:gd name="T13" fmla="*/ 71 h 305"/>
                <a:gd name="T14" fmla="*/ 13 w 263"/>
                <a:gd name="T15" fmla="*/ 71 h 305"/>
                <a:gd name="T16" fmla="*/ 0 w 263"/>
                <a:gd name="T17" fmla="*/ 76 h 305"/>
                <a:gd name="T18" fmla="*/ 0 w 263"/>
                <a:gd name="T19" fmla="*/ 71 h 305"/>
                <a:gd name="T20" fmla="*/ 37 w 263"/>
                <a:gd name="T21" fmla="*/ 58 h 305"/>
                <a:gd name="T22" fmla="*/ 34 w 263"/>
                <a:gd name="T23" fmla="*/ 49 h 305"/>
                <a:gd name="T24" fmla="*/ 44 w 263"/>
                <a:gd name="T25" fmla="*/ 45 h 305"/>
                <a:gd name="T26" fmla="*/ 45 w 263"/>
                <a:gd name="T27" fmla="*/ 45 h 305"/>
                <a:gd name="T28" fmla="*/ 45 w 263"/>
                <a:gd name="T29" fmla="*/ 33 h 305"/>
                <a:gd name="T30" fmla="*/ 42 w 263"/>
                <a:gd name="T31" fmla="*/ 6 h 305"/>
                <a:gd name="T32" fmla="*/ 41 w 263"/>
                <a:gd name="T33" fmla="*/ 5 h 305"/>
                <a:gd name="T34" fmla="*/ 45 w 263"/>
                <a:gd name="T35" fmla="*/ 0 h 305"/>
                <a:gd name="T36" fmla="*/ 66 w 263"/>
                <a:gd name="T37" fmla="*/ 25 h 305"/>
                <a:gd name="T38" fmla="*/ 66 w 263"/>
                <a:gd name="T39" fmla="*/ 66 h 30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3"/>
                <a:gd name="T61" fmla="*/ 0 h 305"/>
                <a:gd name="T62" fmla="*/ 263 w 263"/>
                <a:gd name="T63" fmla="*/ 305 h 30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3" h="305">
                  <a:moveTo>
                    <a:pt x="263" y="265"/>
                  </a:moveTo>
                  <a:lnTo>
                    <a:pt x="199" y="265"/>
                  </a:lnTo>
                  <a:lnTo>
                    <a:pt x="195" y="268"/>
                  </a:lnTo>
                  <a:lnTo>
                    <a:pt x="230" y="286"/>
                  </a:lnTo>
                  <a:lnTo>
                    <a:pt x="186" y="299"/>
                  </a:lnTo>
                  <a:lnTo>
                    <a:pt x="182" y="305"/>
                  </a:lnTo>
                  <a:lnTo>
                    <a:pt x="163" y="284"/>
                  </a:lnTo>
                  <a:lnTo>
                    <a:pt x="51" y="286"/>
                  </a:lnTo>
                  <a:lnTo>
                    <a:pt x="0" y="305"/>
                  </a:lnTo>
                  <a:lnTo>
                    <a:pt x="0" y="286"/>
                  </a:lnTo>
                  <a:lnTo>
                    <a:pt x="147" y="232"/>
                  </a:lnTo>
                  <a:lnTo>
                    <a:pt x="136" y="197"/>
                  </a:lnTo>
                  <a:lnTo>
                    <a:pt x="176" y="180"/>
                  </a:lnTo>
                  <a:lnTo>
                    <a:pt x="180" y="180"/>
                  </a:lnTo>
                  <a:lnTo>
                    <a:pt x="180" y="132"/>
                  </a:lnTo>
                  <a:lnTo>
                    <a:pt x="167" y="27"/>
                  </a:lnTo>
                  <a:lnTo>
                    <a:pt x="163" y="21"/>
                  </a:lnTo>
                  <a:lnTo>
                    <a:pt x="180" y="0"/>
                  </a:lnTo>
                  <a:lnTo>
                    <a:pt x="263" y="101"/>
                  </a:lnTo>
                  <a:lnTo>
                    <a:pt x="263" y="265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fr-FR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196"/>
            <p:cNvSpPr>
              <a:spLocks/>
            </p:cNvSpPr>
            <p:nvPr/>
          </p:nvSpPr>
          <p:spPr bwMode="gray">
            <a:xfrm>
              <a:off x="5082" y="1652"/>
              <a:ext cx="86" cy="75"/>
            </a:xfrm>
            <a:custGeom>
              <a:avLst/>
              <a:gdLst>
                <a:gd name="T0" fmla="*/ 42 w 172"/>
                <a:gd name="T1" fmla="*/ 11 h 150"/>
                <a:gd name="T2" fmla="*/ 43 w 172"/>
                <a:gd name="T3" fmla="*/ 12 h 150"/>
                <a:gd name="T4" fmla="*/ 29 w 172"/>
                <a:gd name="T5" fmla="*/ 24 h 150"/>
                <a:gd name="T6" fmla="*/ 22 w 172"/>
                <a:gd name="T7" fmla="*/ 21 h 150"/>
                <a:gd name="T8" fmla="*/ 18 w 172"/>
                <a:gd name="T9" fmla="*/ 24 h 150"/>
                <a:gd name="T10" fmla="*/ 17 w 172"/>
                <a:gd name="T11" fmla="*/ 25 h 150"/>
                <a:gd name="T12" fmla="*/ 23 w 172"/>
                <a:gd name="T13" fmla="*/ 33 h 150"/>
                <a:gd name="T14" fmla="*/ 19 w 172"/>
                <a:gd name="T15" fmla="*/ 37 h 150"/>
                <a:gd name="T16" fmla="*/ 15 w 172"/>
                <a:gd name="T17" fmla="*/ 38 h 150"/>
                <a:gd name="T18" fmla="*/ 0 w 172"/>
                <a:gd name="T19" fmla="*/ 25 h 150"/>
                <a:gd name="T20" fmla="*/ 3 w 172"/>
                <a:gd name="T21" fmla="*/ 13 h 150"/>
                <a:gd name="T22" fmla="*/ 3 w 172"/>
                <a:gd name="T23" fmla="*/ 9 h 150"/>
                <a:gd name="T24" fmla="*/ 0 w 172"/>
                <a:gd name="T25" fmla="*/ 0 h 150"/>
                <a:gd name="T26" fmla="*/ 27 w 172"/>
                <a:gd name="T27" fmla="*/ 0 h 150"/>
                <a:gd name="T28" fmla="*/ 42 w 172"/>
                <a:gd name="T29" fmla="*/ 11 h 1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2"/>
                <a:gd name="T46" fmla="*/ 0 h 150"/>
                <a:gd name="T47" fmla="*/ 172 w 172"/>
                <a:gd name="T48" fmla="*/ 150 h 1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2" h="150">
                  <a:moveTo>
                    <a:pt x="168" y="46"/>
                  </a:moveTo>
                  <a:lnTo>
                    <a:pt x="172" y="48"/>
                  </a:lnTo>
                  <a:lnTo>
                    <a:pt x="117" y="98"/>
                  </a:lnTo>
                  <a:lnTo>
                    <a:pt x="88" y="84"/>
                  </a:lnTo>
                  <a:lnTo>
                    <a:pt x="69" y="98"/>
                  </a:lnTo>
                  <a:lnTo>
                    <a:pt x="65" y="102"/>
                  </a:lnTo>
                  <a:lnTo>
                    <a:pt x="92" y="129"/>
                  </a:lnTo>
                  <a:lnTo>
                    <a:pt x="74" y="146"/>
                  </a:lnTo>
                  <a:lnTo>
                    <a:pt x="61" y="150"/>
                  </a:lnTo>
                  <a:lnTo>
                    <a:pt x="0" y="102"/>
                  </a:lnTo>
                  <a:lnTo>
                    <a:pt x="11" y="52"/>
                  </a:lnTo>
                  <a:lnTo>
                    <a:pt x="11" y="37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168" y="4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fr-FR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eeform 197"/>
            <p:cNvSpPr>
              <a:spLocks/>
            </p:cNvSpPr>
            <p:nvPr/>
          </p:nvSpPr>
          <p:spPr bwMode="gray">
            <a:xfrm>
              <a:off x="5037" y="1897"/>
              <a:ext cx="33" cy="54"/>
            </a:xfrm>
            <a:custGeom>
              <a:avLst/>
              <a:gdLst>
                <a:gd name="T0" fmla="*/ 16 w 67"/>
                <a:gd name="T1" fmla="*/ 23 h 110"/>
                <a:gd name="T2" fmla="*/ 15 w 67"/>
                <a:gd name="T3" fmla="*/ 25 h 110"/>
                <a:gd name="T4" fmla="*/ 15 w 67"/>
                <a:gd name="T5" fmla="*/ 27 h 110"/>
                <a:gd name="T6" fmla="*/ 5 w 67"/>
                <a:gd name="T7" fmla="*/ 15 h 110"/>
                <a:gd name="T8" fmla="*/ 0 w 67"/>
                <a:gd name="T9" fmla="*/ 7 h 110"/>
                <a:gd name="T10" fmla="*/ 3 w 67"/>
                <a:gd name="T11" fmla="*/ 0 h 110"/>
                <a:gd name="T12" fmla="*/ 16 w 67"/>
                <a:gd name="T13" fmla="*/ 15 h 110"/>
                <a:gd name="T14" fmla="*/ 16 w 67"/>
                <a:gd name="T15" fmla="*/ 23 h 1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110"/>
                <a:gd name="T26" fmla="*/ 67 w 67"/>
                <a:gd name="T27" fmla="*/ 110 h 1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110">
                  <a:moveTo>
                    <a:pt x="64" y="93"/>
                  </a:moveTo>
                  <a:lnTo>
                    <a:pt x="60" y="104"/>
                  </a:lnTo>
                  <a:lnTo>
                    <a:pt x="60" y="110"/>
                  </a:lnTo>
                  <a:lnTo>
                    <a:pt x="21" y="62"/>
                  </a:lnTo>
                  <a:lnTo>
                    <a:pt x="0" y="29"/>
                  </a:lnTo>
                  <a:lnTo>
                    <a:pt x="14" y="0"/>
                  </a:lnTo>
                  <a:lnTo>
                    <a:pt x="67" y="62"/>
                  </a:lnTo>
                  <a:lnTo>
                    <a:pt x="64" y="93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fr-FR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Freeform 198"/>
            <p:cNvSpPr>
              <a:spLocks/>
            </p:cNvSpPr>
            <p:nvPr/>
          </p:nvSpPr>
          <p:spPr bwMode="gray">
            <a:xfrm>
              <a:off x="5082" y="1888"/>
              <a:ext cx="33" cy="18"/>
            </a:xfrm>
            <a:custGeom>
              <a:avLst/>
              <a:gdLst>
                <a:gd name="T0" fmla="*/ 16 w 67"/>
                <a:gd name="T1" fmla="*/ 3 h 37"/>
                <a:gd name="T2" fmla="*/ 4 w 67"/>
                <a:gd name="T3" fmla="*/ 9 h 37"/>
                <a:gd name="T4" fmla="*/ 0 w 67"/>
                <a:gd name="T5" fmla="*/ 4 h 37"/>
                <a:gd name="T6" fmla="*/ 0 w 67"/>
                <a:gd name="T7" fmla="*/ 3 h 37"/>
                <a:gd name="T8" fmla="*/ 2 w 67"/>
                <a:gd name="T9" fmla="*/ 0 h 37"/>
                <a:gd name="T10" fmla="*/ 16 w 67"/>
                <a:gd name="T11" fmla="*/ 0 h 37"/>
                <a:gd name="T12" fmla="*/ 16 w 67"/>
                <a:gd name="T13" fmla="*/ 3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37"/>
                <a:gd name="T23" fmla="*/ 67 w 67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37">
                  <a:moveTo>
                    <a:pt x="67" y="12"/>
                  </a:moveTo>
                  <a:lnTo>
                    <a:pt x="17" y="37"/>
                  </a:lnTo>
                  <a:lnTo>
                    <a:pt x="3" y="19"/>
                  </a:lnTo>
                  <a:lnTo>
                    <a:pt x="0" y="12"/>
                  </a:lnTo>
                  <a:lnTo>
                    <a:pt x="11" y="0"/>
                  </a:lnTo>
                  <a:lnTo>
                    <a:pt x="67" y="0"/>
                  </a:lnTo>
                  <a:lnTo>
                    <a:pt x="67" y="1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fr-FR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reeform 199"/>
            <p:cNvSpPr>
              <a:spLocks/>
            </p:cNvSpPr>
            <p:nvPr/>
          </p:nvSpPr>
          <p:spPr bwMode="gray">
            <a:xfrm>
              <a:off x="2049" y="1020"/>
              <a:ext cx="610" cy="471"/>
            </a:xfrm>
            <a:custGeom>
              <a:avLst/>
              <a:gdLst>
                <a:gd name="T0" fmla="*/ 275 w 1221"/>
                <a:gd name="T1" fmla="*/ 26 h 943"/>
                <a:gd name="T2" fmla="*/ 278 w 1221"/>
                <a:gd name="T3" fmla="*/ 28 h 943"/>
                <a:gd name="T4" fmla="*/ 282 w 1221"/>
                <a:gd name="T5" fmla="*/ 28 h 943"/>
                <a:gd name="T6" fmla="*/ 283 w 1221"/>
                <a:gd name="T7" fmla="*/ 16 h 943"/>
                <a:gd name="T8" fmla="*/ 283 w 1221"/>
                <a:gd name="T9" fmla="*/ 15 h 943"/>
                <a:gd name="T10" fmla="*/ 305 w 1221"/>
                <a:gd name="T11" fmla="*/ 23 h 943"/>
                <a:gd name="T12" fmla="*/ 305 w 1221"/>
                <a:gd name="T13" fmla="*/ 28 h 943"/>
                <a:gd name="T14" fmla="*/ 295 w 1221"/>
                <a:gd name="T15" fmla="*/ 33 h 943"/>
                <a:gd name="T16" fmla="*/ 275 w 1221"/>
                <a:gd name="T17" fmla="*/ 96 h 943"/>
                <a:gd name="T18" fmla="*/ 252 w 1221"/>
                <a:gd name="T19" fmla="*/ 101 h 943"/>
                <a:gd name="T20" fmla="*/ 245 w 1221"/>
                <a:gd name="T21" fmla="*/ 101 h 943"/>
                <a:gd name="T22" fmla="*/ 245 w 1221"/>
                <a:gd name="T23" fmla="*/ 111 h 943"/>
                <a:gd name="T24" fmla="*/ 248 w 1221"/>
                <a:gd name="T25" fmla="*/ 119 h 943"/>
                <a:gd name="T26" fmla="*/ 227 w 1221"/>
                <a:gd name="T27" fmla="*/ 141 h 943"/>
                <a:gd name="T28" fmla="*/ 196 w 1221"/>
                <a:gd name="T29" fmla="*/ 162 h 943"/>
                <a:gd name="T30" fmla="*/ 178 w 1221"/>
                <a:gd name="T31" fmla="*/ 152 h 943"/>
                <a:gd name="T32" fmla="*/ 170 w 1221"/>
                <a:gd name="T33" fmla="*/ 169 h 943"/>
                <a:gd name="T34" fmla="*/ 168 w 1221"/>
                <a:gd name="T35" fmla="*/ 171 h 943"/>
                <a:gd name="T36" fmla="*/ 133 w 1221"/>
                <a:gd name="T37" fmla="*/ 175 h 943"/>
                <a:gd name="T38" fmla="*/ 128 w 1221"/>
                <a:gd name="T39" fmla="*/ 178 h 943"/>
                <a:gd name="T40" fmla="*/ 85 w 1221"/>
                <a:gd name="T41" fmla="*/ 222 h 943"/>
                <a:gd name="T42" fmla="*/ 67 w 1221"/>
                <a:gd name="T43" fmla="*/ 235 h 943"/>
                <a:gd name="T44" fmla="*/ 41 w 1221"/>
                <a:gd name="T45" fmla="*/ 231 h 943"/>
                <a:gd name="T46" fmla="*/ 38 w 1221"/>
                <a:gd name="T47" fmla="*/ 231 h 943"/>
                <a:gd name="T48" fmla="*/ 30 w 1221"/>
                <a:gd name="T49" fmla="*/ 212 h 943"/>
                <a:gd name="T50" fmla="*/ 30 w 1221"/>
                <a:gd name="T51" fmla="*/ 206 h 943"/>
                <a:gd name="T52" fmla="*/ 32 w 1221"/>
                <a:gd name="T53" fmla="*/ 201 h 943"/>
                <a:gd name="T54" fmla="*/ 32 w 1221"/>
                <a:gd name="T55" fmla="*/ 196 h 943"/>
                <a:gd name="T56" fmla="*/ 34 w 1221"/>
                <a:gd name="T57" fmla="*/ 191 h 943"/>
                <a:gd name="T58" fmla="*/ 32 w 1221"/>
                <a:gd name="T59" fmla="*/ 180 h 943"/>
                <a:gd name="T60" fmla="*/ 30 w 1221"/>
                <a:gd name="T61" fmla="*/ 169 h 943"/>
                <a:gd name="T62" fmla="*/ 30 w 1221"/>
                <a:gd name="T63" fmla="*/ 168 h 943"/>
                <a:gd name="T64" fmla="*/ 28 w 1221"/>
                <a:gd name="T65" fmla="*/ 167 h 943"/>
                <a:gd name="T66" fmla="*/ 55 w 1221"/>
                <a:gd name="T67" fmla="*/ 139 h 943"/>
                <a:gd name="T68" fmla="*/ 57 w 1221"/>
                <a:gd name="T69" fmla="*/ 121 h 943"/>
                <a:gd name="T70" fmla="*/ 60 w 1221"/>
                <a:gd name="T71" fmla="*/ 93 h 943"/>
                <a:gd name="T72" fmla="*/ 30 w 1221"/>
                <a:gd name="T73" fmla="*/ 73 h 943"/>
                <a:gd name="T74" fmla="*/ 3 w 1221"/>
                <a:gd name="T75" fmla="*/ 73 h 943"/>
                <a:gd name="T76" fmla="*/ 0 w 1221"/>
                <a:gd name="T77" fmla="*/ 70 h 943"/>
                <a:gd name="T78" fmla="*/ 12 w 1221"/>
                <a:gd name="T79" fmla="*/ 47 h 943"/>
                <a:gd name="T80" fmla="*/ 37 w 1221"/>
                <a:gd name="T81" fmla="*/ 46 h 943"/>
                <a:gd name="T82" fmla="*/ 38 w 1221"/>
                <a:gd name="T83" fmla="*/ 44 h 943"/>
                <a:gd name="T84" fmla="*/ 34 w 1221"/>
                <a:gd name="T85" fmla="*/ 39 h 943"/>
                <a:gd name="T86" fmla="*/ 34 w 1221"/>
                <a:gd name="T87" fmla="*/ 37 h 943"/>
                <a:gd name="T88" fmla="*/ 106 w 1221"/>
                <a:gd name="T89" fmla="*/ 16 h 943"/>
                <a:gd name="T90" fmla="*/ 110 w 1221"/>
                <a:gd name="T91" fmla="*/ 15 h 943"/>
                <a:gd name="T92" fmla="*/ 131 w 1221"/>
                <a:gd name="T93" fmla="*/ 23 h 943"/>
                <a:gd name="T94" fmla="*/ 143 w 1221"/>
                <a:gd name="T95" fmla="*/ 15 h 943"/>
                <a:gd name="T96" fmla="*/ 172 w 1221"/>
                <a:gd name="T97" fmla="*/ 28 h 943"/>
                <a:gd name="T98" fmla="*/ 173 w 1221"/>
                <a:gd name="T99" fmla="*/ 16 h 943"/>
                <a:gd name="T100" fmla="*/ 173 w 1221"/>
                <a:gd name="T101" fmla="*/ 15 h 943"/>
                <a:gd name="T102" fmla="*/ 222 w 1221"/>
                <a:gd name="T103" fmla="*/ 0 h 943"/>
                <a:gd name="T104" fmla="*/ 275 w 1221"/>
                <a:gd name="T105" fmla="*/ 10 h 943"/>
                <a:gd name="T106" fmla="*/ 275 w 1221"/>
                <a:gd name="T107" fmla="*/ 26 h 9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21"/>
                <a:gd name="T163" fmla="*/ 0 h 943"/>
                <a:gd name="T164" fmla="*/ 1221 w 1221"/>
                <a:gd name="T165" fmla="*/ 943 h 94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21" h="943">
                  <a:moveTo>
                    <a:pt x="1100" y="106"/>
                  </a:moveTo>
                  <a:lnTo>
                    <a:pt x="1115" y="112"/>
                  </a:lnTo>
                  <a:lnTo>
                    <a:pt x="1128" y="112"/>
                  </a:lnTo>
                  <a:lnTo>
                    <a:pt x="1134" y="67"/>
                  </a:lnTo>
                  <a:lnTo>
                    <a:pt x="1134" y="60"/>
                  </a:lnTo>
                  <a:lnTo>
                    <a:pt x="1221" y="92"/>
                  </a:lnTo>
                  <a:lnTo>
                    <a:pt x="1221" y="112"/>
                  </a:lnTo>
                  <a:lnTo>
                    <a:pt x="1182" y="133"/>
                  </a:lnTo>
                  <a:lnTo>
                    <a:pt x="1100" y="386"/>
                  </a:lnTo>
                  <a:lnTo>
                    <a:pt x="1009" y="407"/>
                  </a:lnTo>
                  <a:lnTo>
                    <a:pt x="983" y="407"/>
                  </a:lnTo>
                  <a:lnTo>
                    <a:pt x="983" y="444"/>
                  </a:lnTo>
                  <a:lnTo>
                    <a:pt x="994" y="478"/>
                  </a:lnTo>
                  <a:lnTo>
                    <a:pt x="910" y="566"/>
                  </a:lnTo>
                  <a:lnTo>
                    <a:pt x="785" y="649"/>
                  </a:lnTo>
                  <a:lnTo>
                    <a:pt x="712" y="611"/>
                  </a:lnTo>
                  <a:lnTo>
                    <a:pt x="681" y="676"/>
                  </a:lnTo>
                  <a:lnTo>
                    <a:pt x="672" y="685"/>
                  </a:lnTo>
                  <a:lnTo>
                    <a:pt x="533" y="701"/>
                  </a:lnTo>
                  <a:lnTo>
                    <a:pt x="512" y="714"/>
                  </a:lnTo>
                  <a:lnTo>
                    <a:pt x="340" y="889"/>
                  </a:lnTo>
                  <a:lnTo>
                    <a:pt x="270" y="943"/>
                  </a:lnTo>
                  <a:lnTo>
                    <a:pt x="165" y="927"/>
                  </a:lnTo>
                  <a:lnTo>
                    <a:pt x="155" y="927"/>
                  </a:lnTo>
                  <a:lnTo>
                    <a:pt x="121" y="850"/>
                  </a:lnTo>
                  <a:lnTo>
                    <a:pt x="121" y="826"/>
                  </a:lnTo>
                  <a:lnTo>
                    <a:pt x="128" y="806"/>
                  </a:lnTo>
                  <a:lnTo>
                    <a:pt x="128" y="787"/>
                  </a:lnTo>
                  <a:lnTo>
                    <a:pt x="138" y="764"/>
                  </a:lnTo>
                  <a:lnTo>
                    <a:pt x="128" y="722"/>
                  </a:lnTo>
                  <a:lnTo>
                    <a:pt x="121" y="676"/>
                  </a:lnTo>
                  <a:lnTo>
                    <a:pt x="121" y="672"/>
                  </a:lnTo>
                  <a:lnTo>
                    <a:pt x="115" y="668"/>
                  </a:lnTo>
                  <a:lnTo>
                    <a:pt x="222" y="557"/>
                  </a:lnTo>
                  <a:lnTo>
                    <a:pt x="228" y="484"/>
                  </a:lnTo>
                  <a:lnTo>
                    <a:pt x="242" y="373"/>
                  </a:lnTo>
                  <a:lnTo>
                    <a:pt x="121" y="294"/>
                  </a:lnTo>
                  <a:lnTo>
                    <a:pt x="15" y="294"/>
                  </a:lnTo>
                  <a:lnTo>
                    <a:pt x="0" y="280"/>
                  </a:lnTo>
                  <a:lnTo>
                    <a:pt x="48" y="188"/>
                  </a:lnTo>
                  <a:lnTo>
                    <a:pt x="151" y="185"/>
                  </a:lnTo>
                  <a:lnTo>
                    <a:pt x="155" y="179"/>
                  </a:lnTo>
                  <a:lnTo>
                    <a:pt x="138" y="156"/>
                  </a:lnTo>
                  <a:lnTo>
                    <a:pt x="138" y="150"/>
                  </a:lnTo>
                  <a:lnTo>
                    <a:pt x="424" y="64"/>
                  </a:lnTo>
                  <a:lnTo>
                    <a:pt x="443" y="60"/>
                  </a:lnTo>
                  <a:lnTo>
                    <a:pt x="526" y="92"/>
                  </a:lnTo>
                  <a:lnTo>
                    <a:pt x="574" y="60"/>
                  </a:lnTo>
                  <a:lnTo>
                    <a:pt x="691" y="112"/>
                  </a:lnTo>
                  <a:lnTo>
                    <a:pt x="695" y="67"/>
                  </a:lnTo>
                  <a:lnTo>
                    <a:pt x="695" y="60"/>
                  </a:lnTo>
                  <a:lnTo>
                    <a:pt x="890" y="0"/>
                  </a:lnTo>
                  <a:lnTo>
                    <a:pt x="1100" y="41"/>
                  </a:lnTo>
                  <a:lnTo>
                    <a:pt x="1100" y="10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fr-FR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reeform 200"/>
            <p:cNvSpPr>
              <a:spLocks/>
            </p:cNvSpPr>
            <p:nvPr/>
          </p:nvSpPr>
          <p:spPr bwMode="gray">
            <a:xfrm>
              <a:off x="2500" y="1369"/>
              <a:ext cx="140" cy="45"/>
            </a:xfrm>
            <a:custGeom>
              <a:avLst/>
              <a:gdLst>
                <a:gd name="T0" fmla="*/ 55 w 280"/>
                <a:gd name="T1" fmla="*/ 0 h 90"/>
                <a:gd name="T2" fmla="*/ 70 w 280"/>
                <a:gd name="T3" fmla="*/ 14 h 90"/>
                <a:gd name="T4" fmla="*/ 70 w 280"/>
                <a:gd name="T5" fmla="*/ 15 h 90"/>
                <a:gd name="T6" fmla="*/ 21 w 280"/>
                <a:gd name="T7" fmla="*/ 23 h 90"/>
                <a:gd name="T8" fmla="*/ 0 w 280"/>
                <a:gd name="T9" fmla="*/ 20 h 90"/>
                <a:gd name="T10" fmla="*/ 0 w 280"/>
                <a:gd name="T11" fmla="*/ 5 h 90"/>
                <a:gd name="T12" fmla="*/ 6 w 280"/>
                <a:gd name="T13" fmla="*/ 0 h 90"/>
                <a:gd name="T14" fmla="*/ 27 w 280"/>
                <a:gd name="T15" fmla="*/ 5 h 90"/>
                <a:gd name="T16" fmla="*/ 55 w 280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0"/>
                <a:gd name="T28" fmla="*/ 0 h 90"/>
                <a:gd name="T29" fmla="*/ 280 w 280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0" h="90">
                  <a:moveTo>
                    <a:pt x="221" y="0"/>
                  </a:moveTo>
                  <a:lnTo>
                    <a:pt x="280" y="57"/>
                  </a:lnTo>
                  <a:lnTo>
                    <a:pt x="280" y="61"/>
                  </a:lnTo>
                  <a:lnTo>
                    <a:pt x="86" y="90"/>
                  </a:lnTo>
                  <a:lnTo>
                    <a:pt x="0" y="77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109" y="17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fr-FR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Freeform 201"/>
            <p:cNvSpPr>
              <a:spLocks/>
            </p:cNvSpPr>
            <p:nvPr/>
          </p:nvSpPr>
          <p:spPr bwMode="gray">
            <a:xfrm>
              <a:off x="2721" y="1522"/>
              <a:ext cx="90" cy="148"/>
            </a:xfrm>
            <a:custGeom>
              <a:avLst/>
              <a:gdLst>
                <a:gd name="T0" fmla="*/ 20 w 181"/>
                <a:gd name="T1" fmla="*/ 16 h 298"/>
                <a:gd name="T2" fmla="*/ 13 w 181"/>
                <a:gd name="T3" fmla="*/ 28 h 298"/>
                <a:gd name="T4" fmla="*/ 17 w 181"/>
                <a:gd name="T5" fmla="*/ 32 h 298"/>
                <a:gd name="T6" fmla="*/ 31 w 181"/>
                <a:gd name="T7" fmla="*/ 38 h 298"/>
                <a:gd name="T8" fmla="*/ 33 w 181"/>
                <a:gd name="T9" fmla="*/ 56 h 298"/>
                <a:gd name="T10" fmla="*/ 45 w 181"/>
                <a:gd name="T11" fmla="*/ 61 h 298"/>
                <a:gd name="T12" fmla="*/ 45 w 181"/>
                <a:gd name="T13" fmla="*/ 64 h 298"/>
                <a:gd name="T14" fmla="*/ 20 w 181"/>
                <a:gd name="T15" fmla="*/ 65 h 298"/>
                <a:gd name="T16" fmla="*/ 0 w 181"/>
                <a:gd name="T17" fmla="*/ 74 h 298"/>
                <a:gd name="T18" fmla="*/ 0 w 181"/>
                <a:gd name="T19" fmla="*/ 61 h 298"/>
                <a:gd name="T20" fmla="*/ 7 w 181"/>
                <a:gd name="T21" fmla="*/ 61 h 298"/>
                <a:gd name="T22" fmla="*/ 8 w 181"/>
                <a:gd name="T23" fmla="*/ 40 h 298"/>
                <a:gd name="T24" fmla="*/ 0 w 181"/>
                <a:gd name="T25" fmla="*/ 38 h 298"/>
                <a:gd name="T26" fmla="*/ 0 w 181"/>
                <a:gd name="T27" fmla="*/ 8 h 298"/>
                <a:gd name="T28" fmla="*/ 10 w 181"/>
                <a:gd name="T29" fmla="*/ 0 h 298"/>
                <a:gd name="T30" fmla="*/ 13 w 181"/>
                <a:gd name="T31" fmla="*/ 0 h 298"/>
                <a:gd name="T32" fmla="*/ 20 w 181"/>
                <a:gd name="T33" fmla="*/ 16 h 2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1"/>
                <a:gd name="T52" fmla="*/ 0 h 298"/>
                <a:gd name="T53" fmla="*/ 181 w 181"/>
                <a:gd name="T54" fmla="*/ 298 h 2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1" h="298">
                  <a:moveTo>
                    <a:pt x="83" y="65"/>
                  </a:moveTo>
                  <a:lnTo>
                    <a:pt x="52" y="115"/>
                  </a:lnTo>
                  <a:lnTo>
                    <a:pt x="71" y="129"/>
                  </a:lnTo>
                  <a:lnTo>
                    <a:pt x="125" y="154"/>
                  </a:lnTo>
                  <a:lnTo>
                    <a:pt x="135" y="225"/>
                  </a:lnTo>
                  <a:lnTo>
                    <a:pt x="181" y="246"/>
                  </a:lnTo>
                  <a:lnTo>
                    <a:pt x="181" y="259"/>
                  </a:lnTo>
                  <a:lnTo>
                    <a:pt x="83" y="263"/>
                  </a:lnTo>
                  <a:lnTo>
                    <a:pt x="0" y="298"/>
                  </a:lnTo>
                  <a:lnTo>
                    <a:pt x="0" y="246"/>
                  </a:lnTo>
                  <a:lnTo>
                    <a:pt x="29" y="246"/>
                  </a:lnTo>
                  <a:lnTo>
                    <a:pt x="35" y="163"/>
                  </a:lnTo>
                  <a:lnTo>
                    <a:pt x="0" y="154"/>
                  </a:lnTo>
                  <a:lnTo>
                    <a:pt x="0" y="33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83" y="65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fr-FR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Freeform 202"/>
            <p:cNvSpPr>
              <a:spLocks/>
            </p:cNvSpPr>
            <p:nvPr/>
          </p:nvSpPr>
          <p:spPr bwMode="gray">
            <a:xfrm>
              <a:off x="2625" y="1596"/>
              <a:ext cx="79" cy="74"/>
            </a:xfrm>
            <a:custGeom>
              <a:avLst/>
              <a:gdLst>
                <a:gd name="T0" fmla="*/ 39 w 159"/>
                <a:gd name="T1" fmla="*/ 7 h 148"/>
                <a:gd name="T2" fmla="*/ 35 w 159"/>
                <a:gd name="T3" fmla="*/ 19 h 148"/>
                <a:gd name="T4" fmla="*/ 38 w 159"/>
                <a:gd name="T5" fmla="*/ 26 h 148"/>
                <a:gd name="T6" fmla="*/ 39 w 159"/>
                <a:gd name="T7" fmla="*/ 27 h 148"/>
                <a:gd name="T8" fmla="*/ 17 w 159"/>
                <a:gd name="T9" fmla="*/ 29 h 148"/>
                <a:gd name="T10" fmla="*/ 12 w 159"/>
                <a:gd name="T11" fmla="*/ 37 h 148"/>
                <a:gd name="T12" fmla="*/ 0 w 159"/>
                <a:gd name="T13" fmla="*/ 37 h 148"/>
                <a:gd name="T14" fmla="*/ 14 w 159"/>
                <a:gd name="T15" fmla="*/ 25 h 148"/>
                <a:gd name="T16" fmla="*/ 14 w 159"/>
                <a:gd name="T17" fmla="*/ 19 h 148"/>
                <a:gd name="T18" fmla="*/ 12 w 159"/>
                <a:gd name="T19" fmla="*/ 10 h 148"/>
                <a:gd name="T20" fmla="*/ 12 w 159"/>
                <a:gd name="T21" fmla="*/ 7 h 148"/>
                <a:gd name="T22" fmla="*/ 26 w 159"/>
                <a:gd name="T23" fmla="*/ 0 h 148"/>
                <a:gd name="T24" fmla="*/ 35 w 159"/>
                <a:gd name="T25" fmla="*/ 0 h 148"/>
                <a:gd name="T26" fmla="*/ 39 w 159"/>
                <a:gd name="T27" fmla="*/ 7 h 1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9"/>
                <a:gd name="T43" fmla="*/ 0 h 148"/>
                <a:gd name="T44" fmla="*/ 159 w 159"/>
                <a:gd name="T45" fmla="*/ 148 h 1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9" h="148">
                  <a:moveTo>
                    <a:pt x="159" y="30"/>
                  </a:moveTo>
                  <a:lnTo>
                    <a:pt x="142" y="73"/>
                  </a:lnTo>
                  <a:lnTo>
                    <a:pt x="153" y="107"/>
                  </a:lnTo>
                  <a:lnTo>
                    <a:pt x="159" y="111"/>
                  </a:lnTo>
                  <a:lnTo>
                    <a:pt x="71" y="119"/>
                  </a:lnTo>
                  <a:lnTo>
                    <a:pt x="48" y="148"/>
                  </a:lnTo>
                  <a:lnTo>
                    <a:pt x="0" y="148"/>
                  </a:lnTo>
                  <a:lnTo>
                    <a:pt x="57" y="100"/>
                  </a:lnTo>
                  <a:lnTo>
                    <a:pt x="57" y="77"/>
                  </a:lnTo>
                  <a:lnTo>
                    <a:pt x="48" y="40"/>
                  </a:lnTo>
                  <a:lnTo>
                    <a:pt x="48" y="30"/>
                  </a:lnTo>
                  <a:lnTo>
                    <a:pt x="105" y="0"/>
                  </a:lnTo>
                  <a:lnTo>
                    <a:pt x="142" y="0"/>
                  </a:lnTo>
                  <a:lnTo>
                    <a:pt x="159" y="3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fr-FR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Freeform 203"/>
            <p:cNvSpPr>
              <a:spLocks/>
            </p:cNvSpPr>
            <p:nvPr/>
          </p:nvSpPr>
          <p:spPr bwMode="gray">
            <a:xfrm>
              <a:off x="2917" y="1867"/>
              <a:ext cx="33" cy="39"/>
            </a:xfrm>
            <a:custGeom>
              <a:avLst/>
              <a:gdLst>
                <a:gd name="T0" fmla="*/ 16 w 67"/>
                <a:gd name="T1" fmla="*/ 7 h 79"/>
                <a:gd name="T2" fmla="*/ 14 w 67"/>
                <a:gd name="T3" fmla="*/ 10 h 79"/>
                <a:gd name="T4" fmla="*/ 16 w 67"/>
                <a:gd name="T5" fmla="*/ 18 h 79"/>
                <a:gd name="T6" fmla="*/ 11 w 67"/>
                <a:gd name="T7" fmla="*/ 19 h 79"/>
                <a:gd name="T8" fmla="*/ 0 w 67"/>
                <a:gd name="T9" fmla="*/ 1 h 79"/>
                <a:gd name="T10" fmla="*/ 1 w 67"/>
                <a:gd name="T11" fmla="*/ 0 h 79"/>
                <a:gd name="T12" fmla="*/ 10 w 67"/>
                <a:gd name="T13" fmla="*/ 0 h 79"/>
                <a:gd name="T14" fmla="*/ 16 w 67"/>
                <a:gd name="T15" fmla="*/ 7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9"/>
                <a:gd name="T26" fmla="*/ 67 w 67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9">
                  <a:moveTo>
                    <a:pt x="67" y="31"/>
                  </a:moveTo>
                  <a:lnTo>
                    <a:pt x="58" y="42"/>
                  </a:lnTo>
                  <a:lnTo>
                    <a:pt x="67" y="73"/>
                  </a:lnTo>
                  <a:lnTo>
                    <a:pt x="44" y="79"/>
                  </a:lnTo>
                  <a:lnTo>
                    <a:pt x="0" y="6"/>
                  </a:lnTo>
                  <a:lnTo>
                    <a:pt x="6" y="0"/>
                  </a:lnTo>
                  <a:lnTo>
                    <a:pt x="40" y="0"/>
                  </a:lnTo>
                  <a:lnTo>
                    <a:pt x="67" y="31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fr-FR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reeform 204"/>
            <p:cNvSpPr>
              <a:spLocks/>
            </p:cNvSpPr>
            <p:nvPr/>
          </p:nvSpPr>
          <p:spPr bwMode="gray">
            <a:xfrm>
              <a:off x="3007" y="1945"/>
              <a:ext cx="42" cy="26"/>
            </a:xfrm>
            <a:custGeom>
              <a:avLst/>
              <a:gdLst>
                <a:gd name="T0" fmla="*/ 21 w 85"/>
                <a:gd name="T1" fmla="*/ 11 h 52"/>
                <a:gd name="T2" fmla="*/ 14 w 85"/>
                <a:gd name="T3" fmla="*/ 13 h 52"/>
                <a:gd name="T4" fmla="*/ 0 w 85"/>
                <a:gd name="T5" fmla="*/ 7 h 52"/>
                <a:gd name="T6" fmla="*/ 0 w 85"/>
                <a:gd name="T7" fmla="*/ 7 h 52"/>
                <a:gd name="T8" fmla="*/ 17 w 85"/>
                <a:gd name="T9" fmla="*/ 0 h 52"/>
                <a:gd name="T10" fmla="*/ 21 w 85"/>
                <a:gd name="T11" fmla="*/ 0 h 52"/>
                <a:gd name="T12" fmla="*/ 21 w 85"/>
                <a:gd name="T13" fmla="*/ 11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"/>
                <a:gd name="T22" fmla="*/ 0 h 52"/>
                <a:gd name="T23" fmla="*/ 85 w 85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" h="52">
                  <a:moveTo>
                    <a:pt x="85" y="43"/>
                  </a:moveTo>
                  <a:lnTo>
                    <a:pt x="58" y="52"/>
                  </a:lnTo>
                  <a:lnTo>
                    <a:pt x="2" y="29"/>
                  </a:lnTo>
                  <a:lnTo>
                    <a:pt x="0" y="27"/>
                  </a:lnTo>
                  <a:lnTo>
                    <a:pt x="68" y="0"/>
                  </a:lnTo>
                  <a:lnTo>
                    <a:pt x="85" y="0"/>
                  </a:lnTo>
                  <a:lnTo>
                    <a:pt x="85" y="43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fr-FR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reeform 205"/>
            <p:cNvSpPr>
              <a:spLocks/>
            </p:cNvSpPr>
            <p:nvPr/>
          </p:nvSpPr>
          <p:spPr bwMode="gray">
            <a:xfrm>
              <a:off x="3183" y="1972"/>
              <a:ext cx="42" cy="8"/>
            </a:xfrm>
            <a:custGeom>
              <a:avLst/>
              <a:gdLst>
                <a:gd name="T0" fmla="*/ 22 w 82"/>
                <a:gd name="T1" fmla="*/ 4 h 17"/>
                <a:gd name="T2" fmla="*/ 2 w 82"/>
                <a:gd name="T3" fmla="*/ 4 h 17"/>
                <a:gd name="T4" fmla="*/ 0 w 82"/>
                <a:gd name="T5" fmla="*/ 2 h 17"/>
                <a:gd name="T6" fmla="*/ 10 w 82"/>
                <a:gd name="T7" fmla="*/ 0 h 17"/>
                <a:gd name="T8" fmla="*/ 18 w 82"/>
                <a:gd name="T9" fmla="*/ 4 h 17"/>
                <a:gd name="T10" fmla="*/ 22 w 82"/>
                <a:gd name="T11" fmla="*/ 4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17"/>
                <a:gd name="T20" fmla="*/ 82 w 82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17">
                  <a:moveTo>
                    <a:pt x="82" y="17"/>
                  </a:moveTo>
                  <a:lnTo>
                    <a:pt x="5" y="16"/>
                  </a:lnTo>
                  <a:lnTo>
                    <a:pt x="0" y="10"/>
                  </a:lnTo>
                  <a:lnTo>
                    <a:pt x="40" y="0"/>
                  </a:lnTo>
                  <a:lnTo>
                    <a:pt x="71" y="16"/>
                  </a:lnTo>
                  <a:lnTo>
                    <a:pt x="82" y="17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fr-FR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eeform 206"/>
            <p:cNvSpPr>
              <a:spLocks/>
            </p:cNvSpPr>
            <p:nvPr/>
          </p:nvSpPr>
          <p:spPr bwMode="gray">
            <a:xfrm>
              <a:off x="1827" y="1040"/>
              <a:ext cx="326" cy="112"/>
            </a:xfrm>
            <a:custGeom>
              <a:avLst/>
              <a:gdLst>
                <a:gd name="T0" fmla="*/ 160 w 651"/>
                <a:gd name="T1" fmla="*/ 11 h 224"/>
                <a:gd name="T2" fmla="*/ 116 w 651"/>
                <a:gd name="T3" fmla="*/ 34 h 224"/>
                <a:gd name="T4" fmla="*/ 112 w 651"/>
                <a:gd name="T5" fmla="*/ 27 h 224"/>
                <a:gd name="T6" fmla="*/ 110 w 651"/>
                <a:gd name="T7" fmla="*/ 27 h 224"/>
                <a:gd name="T8" fmla="*/ 59 w 651"/>
                <a:gd name="T9" fmla="*/ 56 h 224"/>
                <a:gd name="T10" fmla="*/ 15 w 651"/>
                <a:gd name="T11" fmla="*/ 43 h 224"/>
                <a:gd name="T12" fmla="*/ 14 w 651"/>
                <a:gd name="T13" fmla="*/ 43 h 224"/>
                <a:gd name="T14" fmla="*/ 24 w 651"/>
                <a:gd name="T15" fmla="*/ 41 h 224"/>
                <a:gd name="T16" fmla="*/ 36 w 651"/>
                <a:gd name="T17" fmla="*/ 40 h 224"/>
                <a:gd name="T18" fmla="*/ 36 w 651"/>
                <a:gd name="T19" fmla="*/ 40 h 224"/>
                <a:gd name="T20" fmla="*/ 39 w 651"/>
                <a:gd name="T21" fmla="*/ 38 h 224"/>
                <a:gd name="T22" fmla="*/ 36 w 651"/>
                <a:gd name="T23" fmla="*/ 28 h 224"/>
                <a:gd name="T24" fmla="*/ 33 w 651"/>
                <a:gd name="T25" fmla="*/ 26 h 224"/>
                <a:gd name="T26" fmla="*/ 25 w 651"/>
                <a:gd name="T27" fmla="*/ 34 h 224"/>
                <a:gd name="T28" fmla="*/ 9 w 651"/>
                <a:gd name="T29" fmla="*/ 34 h 224"/>
                <a:gd name="T30" fmla="*/ 0 w 651"/>
                <a:gd name="T31" fmla="*/ 26 h 224"/>
                <a:gd name="T32" fmla="*/ 71 w 651"/>
                <a:gd name="T33" fmla="*/ 0 h 224"/>
                <a:gd name="T34" fmla="*/ 163 w 651"/>
                <a:gd name="T35" fmla="*/ 0 h 224"/>
                <a:gd name="T36" fmla="*/ 160 w 651"/>
                <a:gd name="T37" fmla="*/ 11 h 2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51"/>
                <a:gd name="T58" fmla="*/ 0 h 224"/>
                <a:gd name="T59" fmla="*/ 651 w 651"/>
                <a:gd name="T60" fmla="*/ 224 h 2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51" h="224">
                  <a:moveTo>
                    <a:pt x="640" y="44"/>
                  </a:moveTo>
                  <a:lnTo>
                    <a:pt x="463" y="136"/>
                  </a:lnTo>
                  <a:lnTo>
                    <a:pt x="446" y="107"/>
                  </a:lnTo>
                  <a:lnTo>
                    <a:pt x="438" y="107"/>
                  </a:lnTo>
                  <a:lnTo>
                    <a:pt x="236" y="224"/>
                  </a:lnTo>
                  <a:lnTo>
                    <a:pt x="58" y="172"/>
                  </a:lnTo>
                  <a:lnTo>
                    <a:pt x="54" y="172"/>
                  </a:lnTo>
                  <a:lnTo>
                    <a:pt x="96" y="161"/>
                  </a:lnTo>
                  <a:lnTo>
                    <a:pt x="141" y="157"/>
                  </a:lnTo>
                  <a:lnTo>
                    <a:pt x="144" y="157"/>
                  </a:lnTo>
                  <a:lnTo>
                    <a:pt x="154" y="149"/>
                  </a:lnTo>
                  <a:lnTo>
                    <a:pt x="141" y="111"/>
                  </a:lnTo>
                  <a:lnTo>
                    <a:pt x="131" y="101"/>
                  </a:lnTo>
                  <a:lnTo>
                    <a:pt x="100" y="136"/>
                  </a:lnTo>
                  <a:lnTo>
                    <a:pt x="33" y="136"/>
                  </a:lnTo>
                  <a:lnTo>
                    <a:pt x="0" y="101"/>
                  </a:lnTo>
                  <a:lnTo>
                    <a:pt x="284" y="0"/>
                  </a:lnTo>
                  <a:lnTo>
                    <a:pt x="651" y="0"/>
                  </a:lnTo>
                  <a:lnTo>
                    <a:pt x="640" y="44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fr-FR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reeform 207"/>
            <p:cNvSpPr>
              <a:spLocks/>
            </p:cNvSpPr>
            <p:nvPr/>
          </p:nvSpPr>
          <p:spPr bwMode="gray">
            <a:xfrm>
              <a:off x="1763" y="1132"/>
              <a:ext cx="152" cy="48"/>
            </a:xfrm>
            <a:custGeom>
              <a:avLst/>
              <a:gdLst>
                <a:gd name="T0" fmla="*/ 27 w 303"/>
                <a:gd name="T1" fmla="*/ 13 h 96"/>
                <a:gd name="T2" fmla="*/ 76 w 303"/>
                <a:gd name="T3" fmla="*/ 13 h 96"/>
                <a:gd name="T4" fmla="*/ 68 w 303"/>
                <a:gd name="T5" fmla="*/ 23 h 96"/>
                <a:gd name="T6" fmla="*/ 9 w 303"/>
                <a:gd name="T7" fmla="*/ 24 h 96"/>
                <a:gd name="T8" fmla="*/ 0 w 303"/>
                <a:gd name="T9" fmla="*/ 12 h 96"/>
                <a:gd name="T10" fmla="*/ 10 w 303"/>
                <a:gd name="T11" fmla="*/ 0 h 96"/>
                <a:gd name="T12" fmla="*/ 25 w 303"/>
                <a:gd name="T13" fmla="*/ 0 h 96"/>
                <a:gd name="T14" fmla="*/ 27 w 303"/>
                <a:gd name="T15" fmla="*/ 13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3"/>
                <a:gd name="T25" fmla="*/ 0 h 96"/>
                <a:gd name="T26" fmla="*/ 303 w 303"/>
                <a:gd name="T27" fmla="*/ 96 h 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3" h="96">
                  <a:moveTo>
                    <a:pt x="105" y="52"/>
                  </a:moveTo>
                  <a:lnTo>
                    <a:pt x="303" y="52"/>
                  </a:lnTo>
                  <a:lnTo>
                    <a:pt x="270" y="92"/>
                  </a:lnTo>
                  <a:lnTo>
                    <a:pt x="34" y="96"/>
                  </a:lnTo>
                  <a:lnTo>
                    <a:pt x="0" y="46"/>
                  </a:lnTo>
                  <a:lnTo>
                    <a:pt x="38" y="0"/>
                  </a:lnTo>
                  <a:lnTo>
                    <a:pt x="98" y="0"/>
                  </a:lnTo>
                  <a:lnTo>
                    <a:pt x="105" y="5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fr-FR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reeform 208"/>
            <p:cNvSpPr>
              <a:spLocks/>
            </p:cNvSpPr>
            <p:nvPr/>
          </p:nvSpPr>
          <p:spPr bwMode="gray">
            <a:xfrm>
              <a:off x="1587" y="1170"/>
              <a:ext cx="106" cy="57"/>
            </a:xfrm>
            <a:custGeom>
              <a:avLst/>
              <a:gdLst>
                <a:gd name="T0" fmla="*/ 37 w 211"/>
                <a:gd name="T1" fmla="*/ 25 h 113"/>
                <a:gd name="T2" fmla="*/ 15 w 211"/>
                <a:gd name="T3" fmla="*/ 28 h 113"/>
                <a:gd name="T4" fmla="*/ 9 w 211"/>
                <a:gd name="T5" fmla="*/ 29 h 113"/>
                <a:gd name="T6" fmla="*/ 0 w 211"/>
                <a:gd name="T7" fmla="*/ 17 h 113"/>
                <a:gd name="T8" fmla="*/ 41 w 211"/>
                <a:gd name="T9" fmla="*/ 0 h 113"/>
                <a:gd name="T10" fmla="*/ 53 w 211"/>
                <a:gd name="T11" fmla="*/ 16 h 113"/>
                <a:gd name="T12" fmla="*/ 37 w 211"/>
                <a:gd name="T13" fmla="*/ 25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"/>
                <a:gd name="T22" fmla="*/ 0 h 113"/>
                <a:gd name="T23" fmla="*/ 211 w 211"/>
                <a:gd name="T24" fmla="*/ 113 h 1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" h="113">
                  <a:moveTo>
                    <a:pt x="147" y="97"/>
                  </a:moveTo>
                  <a:lnTo>
                    <a:pt x="59" y="109"/>
                  </a:lnTo>
                  <a:lnTo>
                    <a:pt x="34" y="113"/>
                  </a:lnTo>
                  <a:lnTo>
                    <a:pt x="0" y="67"/>
                  </a:lnTo>
                  <a:lnTo>
                    <a:pt x="161" y="0"/>
                  </a:lnTo>
                  <a:lnTo>
                    <a:pt x="211" y="63"/>
                  </a:lnTo>
                  <a:lnTo>
                    <a:pt x="147" y="97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fr-FR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 209"/>
            <p:cNvSpPr>
              <a:spLocks/>
            </p:cNvSpPr>
            <p:nvPr/>
          </p:nvSpPr>
          <p:spPr bwMode="gray">
            <a:xfrm>
              <a:off x="1418" y="1210"/>
              <a:ext cx="158" cy="64"/>
            </a:xfrm>
            <a:custGeom>
              <a:avLst/>
              <a:gdLst>
                <a:gd name="T0" fmla="*/ 80 w 314"/>
                <a:gd name="T1" fmla="*/ 19 h 129"/>
                <a:gd name="T2" fmla="*/ 64 w 314"/>
                <a:gd name="T3" fmla="*/ 32 h 129"/>
                <a:gd name="T4" fmla="*/ 30 w 314"/>
                <a:gd name="T5" fmla="*/ 19 h 129"/>
                <a:gd name="T6" fmla="*/ 5 w 314"/>
                <a:gd name="T7" fmla="*/ 28 h 129"/>
                <a:gd name="T8" fmla="*/ 0 w 314"/>
                <a:gd name="T9" fmla="*/ 21 h 129"/>
                <a:gd name="T10" fmla="*/ 0 w 314"/>
                <a:gd name="T11" fmla="*/ 19 h 129"/>
                <a:gd name="T12" fmla="*/ 15 w 314"/>
                <a:gd name="T13" fmla="*/ 5 h 129"/>
                <a:gd name="T14" fmla="*/ 15 w 314"/>
                <a:gd name="T15" fmla="*/ 4 h 129"/>
                <a:gd name="T16" fmla="*/ 14 w 314"/>
                <a:gd name="T17" fmla="*/ 4 h 129"/>
                <a:gd name="T18" fmla="*/ 11 w 314"/>
                <a:gd name="T19" fmla="*/ 4 h 129"/>
                <a:gd name="T20" fmla="*/ 53 w 314"/>
                <a:gd name="T21" fmla="*/ 7 h 129"/>
                <a:gd name="T22" fmla="*/ 71 w 314"/>
                <a:gd name="T23" fmla="*/ 0 h 129"/>
                <a:gd name="T24" fmla="*/ 73 w 314"/>
                <a:gd name="T25" fmla="*/ 13 h 129"/>
                <a:gd name="T26" fmla="*/ 80 w 314"/>
                <a:gd name="T27" fmla="*/ 19 h 1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14"/>
                <a:gd name="T43" fmla="*/ 0 h 129"/>
                <a:gd name="T44" fmla="*/ 314 w 314"/>
                <a:gd name="T45" fmla="*/ 129 h 1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14" h="129">
                  <a:moveTo>
                    <a:pt x="314" y="77"/>
                  </a:moveTo>
                  <a:lnTo>
                    <a:pt x="255" y="129"/>
                  </a:lnTo>
                  <a:lnTo>
                    <a:pt x="117" y="77"/>
                  </a:lnTo>
                  <a:lnTo>
                    <a:pt x="17" y="115"/>
                  </a:lnTo>
                  <a:lnTo>
                    <a:pt x="0" y="87"/>
                  </a:lnTo>
                  <a:lnTo>
                    <a:pt x="0" y="77"/>
                  </a:lnTo>
                  <a:lnTo>
                    <a:pt x="57" y="23"/>
                  </a:lnTo>
                  <a:lnTo>
                    <a:pt x="57" y="18"/>
                  </a:lnTo>
                  <a:lnTo>
                    <a:pt x="53" y="16"/>
                  </a:lnTo>
                  <a:lnTo>
                    <a:pt x="42" y="16"/>
                  </a:lnTo>
                  <a:lnTo>
                    <a:pt x="211" y="31"/>
                  </a:lnTo>
                  <a:lnTo>
                    <a:pt x="280" y="0"/>
                  </a:lnTo>
                  <a:lnTo>
                    <a:pt x="290" y="52"/>
                  </a:lnTo>
                  <a:lnTo>
                    <a:pt x="314" y="77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fr-FR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reeform 210"/>
            <p:cNvSpPr>
              <a:spLocks/>
            </p:cNvSpPr>
            <p:nvPr/>
          </p:nvSpPr>
          <p:spPr bwMode="gray">
            <a:xfrm>
              <a:off x="1534" y="1132"/>
              <a:ext cx="95" cy="48"/>
            </a:xfrm>
            <a:custGeom>
              <a:avLst/>
              <a:gdLst>
                <a:gd name="T0" fmla="*/ 47 w 192"/>
                <a:gd name="T1" fmla="*/ 1 h 96"/>
                <a:gd name="T2" fmla="*/ 47 w 192"/>
                <a:gd name="T3" fmla="*/ 13 h 96"/>
                <a:gd name="T4" fmla="*/ 8 w 192"/>
                <a:gd name="T5" fmla="*/ 24 h 96"/>
                <a:gd name="T6" fmla="*/ 0 w 192"/>
                <a:gd name="T7" fmla="*/ 13 h 96"/>
                <a:gd name="T8" fmla="*/ 11 w 192"/>
                <a:gd name="T9" fmla="*/ 0 h 96"/>
                <a:gd name="T10" fmla="*/ 22 w 192"/>
                <a:gd name="T11" fmla="*/ 3 h 96"/>
                <a:gd name="T12" fmla="*/ 47 w 192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2"/>
                <a:gd name="T22" fmla="*/ 0 h 96"/>
                <a:gd name="T23" fmla="*/ 192 w 192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2" h="96">
                  <a:moveTo>
                    <a:pt x="192" y="4"/>
                  </a:moveTo>
                  <a:lnTo>
                    <a:pt x="192" y="52"/>
                  </a:lnTo>
                  <a:lnTo>
                    <a:pt x="35" y="96"/>
                  </a:lnTo>
                  <a:lnTo>
                    <a:pt x="0" y="52"/>
                  </a:lnTo>
                  <a:lnTo>
                    <a:pt x="46" y="0"/>
                  </a:lnTo>
                  <a:lnTo>
                    <a:pt x="88" y="15"/>
                  </a:lnTo>
                  <a:lnTo>
                    <a:pt x="192" y="4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fr-FR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Freeform 211"/>
            <p:cNvSpPr>
              <a:spLocks/>
            </p:cNvSpPr>
            <p:nvPr/>
          </p:nvSpPr>
          <p:spPr bwMode="gray">
            <a:xfrm>
              <a:off x="1702" y="1132"/>
              <a:ext cx="42" cy="29"/>
            </a:xfrm>
            <a:custGeom>
              <a:avLst/>
              <a:gdLst>
                <a:gd name="T0" fmla="*/ 8 w 82"/>
                <a:gd name="T1" fmla="*/ 13 h 57"/>
                <a:gd name="T2" fmla="*/ 4 w 82"/>
                <a:gd name="T3" fmla="*/ 15 h 57"/>
                <a:gd name="T4" fmla="*/ 0 w 82"/>
                <a:gd name="T5" fmla="*/ 0 h 57"/>
                <a:gd name="T6" fmla="*/ 22 w 82"/>
                <a:gd name="T7" fmla="*/ 0 h 57"/>
                <a:gd name="T8" fmla="*/ 8 w 82"/>
                <a:gd name="T9" fmla="*/ 13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57"/>
                <a:gd name="T17" fmla="*/ 82 w 82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57">
                  <a:moveTo>
                    <a:pt x="31" y="52"/>
                  </a:moveTo>
                  <a:lnTo>
                    <a:pt x="13" y="57"/>
                  </a:lnTo>
                  <a:lnTo>
                    <a:pt x="0" y="0"/>
                  </a:lnTo>
                  <a:lnTo>
                    <a:pt x="82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fr-FR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Freeform 212"/>
            <p:cNvSpPr>
              <a:spLocks/>
            </p:cNvSpPr>
            <p:nvPr/>
          </p:nvSpPr>
          <p:spPr bwMode="gray">
            <a:xfrm>
              <a:off x="1366" y="1163"/>
              <a:ext cx="131" cy="54"/>
            </a:xfrm>
            <a:custGeom>
              <a:avLst/>
              <a:gdLst>
                <a:gd name="T0" fmla="*/ 65 w 263"/>
                <a:gd name="T1" fmla="*/ 11 h 110"/>
                <a:gd name="T2" fmla="*/ 15 w 263"/>
                <a:gd name="T3" fmla="*/ 27 h 110"/>
                <a:gd name="T4" fmla="*/ 1 w 263"/>
                <a:gd name="T5" fmla="*/ 19 h 110"/>
                <a:gd name="T6" fmla="*/ 0 w 263"/>
                <a:gd name="T7" fmla="*/ 19 h 110"/>
                <a:gd name="T8" fmla="*/ 39 w 263"/>
                <a:gd name="T9" fmla="*/ 0 h 110"/>
                <a:gd name="T10" fmla="*/ 65 w 263"/>
                <a:gd name="T11" fmla="*/ 0 h 110"/>
                <a:gd name="T12" fmla="*/ 65 w 263"/>
                <a:gd name="T13" fmla="*/ 11 h 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3"/>
                <a:gd name="T22" fmla="*/ 0 h 110"/>
                <a:gd name="T23" fmla="*/ 263 w 263"/>
                <a:gd name="T24" fmla="*/ 110 h 1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3" h="110">
                  <a:moveTo>
                    <a:pt x="263" y="46"/>
                  </a:moveTo>
                  <a:lnTo>
                    <a:pt x="63" y="110"/>
                  </a:lnTo>
                  <a:lnTo>
                    <a:pt x="4" y="79"/>
                  </a:lnTo>
                  <a:lnTo>
                    <a:pt x="0" y="79"/>
                  </a:lnTo>
                  <a:lnTo>
                    <a:pt x="159" y="0"/>
                  </a:lnTo>
                  <a:lnTo>
                    <a:pt x="263" y="0"/>
                  </a:lnTo>
                  <a:lnTo>
                    <a:pt x="263" y="4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fr-FR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reeform 213"/>
            <p:cNvSpPr>
              <a:spLocks/>
            </p:cNvSpPr>
            <p:nvPr/>
          </p:nvSpPr>
          <p:spPr bwMode="gray">
            <a:xfrm>
              <a:off x="1869" y="1682"/>
              <a:ext cx="98" cy="92"/>
            </a:xfrm>
            <a:custGeom>
              <a:avLst/>
              <a:gdLst>
                <a:gd name="T0" fmla="*/ 36 w 196"/>
                <a:gd name="T1" fmla="*/ 5 h 184"/>
                <a:gd name="T2" fmla="*/ 29 w 196"/>
                <a:gd name="T3" fmla="*/ 7 h 184"/>
                <a:gd name="T4" fmla="*/ 37 w 196"/>
                <a:gd name="T5" fmla="*/ 12 h 184"/>
                <a:gd name="T6" fmla="*/ 40 w 196"/>
                <a:gd name="T7" fmla="*/ 12 h 184"/>
                <a:gd name="T8" fmla="*/ 40 w 196"/>
                <a:gd name="T9" fmla="*/ 23 h 184"/>
                <a:gd name="T10" fmla="*/ 46 w 196"/>
                <a:gd name="T11" fmla="*/ 24 h 184"/>
                <a:gd name="T12" fmla="*/ 49 w 196"/>
                <a:gd name="T13" fmla="*/ 24 h 184"/>
                <a:gd name="T14" fmla="*/ 42 w 196"/>
                <a:gd name="T15" fmla="*/ 44 h 184"/>
                <a:gd name="T16" fmla="*/ 42 w 196"/>
                <a:gd name="T17" fmla="*/ 45 h 184"/>
                <a:gd name="T18" fmla="*/ 40 w 196"/>
                <a:gd name="T19" fmla="*/ 46 h 184"/>
                <a:gd name="T20" fmla="*/ 25 w 196"/>
                <a:gd name="T21" fmla="*/ 33 h 184"/>
                <a:gd name="T22" fmla="*/ 27 w 196"/>
                <a:gd name="T23" fmla="*/ 26 h 184"/>
                <a:gd name="T24" fmla="*/ 28 w 196"/>
                <a:gd name="T25" fmla="*/ 25 h 184"/>
                <a:gd name="T26" fmla="*/ 3 w 196"/>
                <a:gd name="T27" fmla="*/ 24 h 184"/>
                <a:gd name="T28" fmla="*/ 0 w 196"/>
                <a:gd name="T29" fmla="*/ 24 h 184"/>
                <a:gd name="T30" fmla="*/ 9 w 196"/>
                <a:gd name="T31" fmla="*/ 12 h 184"/>
                <a:gd name="T32" fmla="*/ 12 w 196"/>
                <a:gd name="T33" fmla="*/ 7 h 184"/>
                <a:gd name="T34" fmla="*/ 34 w 196"/>
                <a:gd name="T35" fmla="*/ 0 h 184"/>
                <a:gd name="T36" fmla="*/ 36 w 196"/>
                <a:gd name="T37" fmla="*/ 0 h 184"/>
                <a:gd name="T38" fmla="*/ 36 w 196"/>
                <a:gd name="T39" fmla="*/ 5 h 1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6"/>
                <a:gd name="T61" fmla="*/ 0 h 184"/>
                <a:gd name="T62" fmla="*/ 196 w 196"/>
                <a:gd name="T63" fmla="*/ 184 h 1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6" h="184">
                  <a:moveTo>
                    <a:pt x="144" y="17"/>
                  </a:moveTo>
                  <a:lnTo>
                    <a:pt x="117" y="28"/>
                  </a:lnTo>
                  <a:lnTo>
                    <a:pt x="148" y="49"/>
                  </a:lnTo>
                  <a:lnTo>
                    <a:pt x="159" y="49"/>
                  </a:lnTo>
                  <a:lnTo>
                    <a:pt x="159" y="94"/>
                  </a:lnTo>
                  <a:lnTo>
                    <a:pt x="182" y="99"/>
                  </a:lnTo>
                  <a:lnTo>
                    <a:pt x="196" y="99"/>
                  </a:lnTo>
                  <a:lnTo>
                    <a:pt x="165" y="176"/>
                  </a:lnTo>
                  <a:lnTo>
                    <a:pt x="165" y="180"/>
                  </a:lnTo>
                  <a:lnTo>
                    <a:pt x="159" y="184"/>
                  </a:lnTo>
                  <a:lnTo>
                    <a:pt x="98" y="130"/>
                  </a:lnTo>
                  <a:lnTo>
                    <a:pt x="111" y="107"/>
                  </a:lnTo>
                  <a:lnTo>
                    <a:pt x="113" y="103"/>
                  </a:lnTo>
                  <a:lnTo>
                    <a:pt x="13" y="99"/>
                  </a:lnTo>
                  <a:lnTo>
                    <a:pt x="0" y="99"/>
                  </a:lnTo>
                  <a:lnTo>
                    <a:pt x="36" y="46"/>
                  </a:lnTo>
                  <a:lnTo>
                    <a:pt x="50" y="28"/>
                  </a:lnTo>
                  <a:lnTo>
                    <a:pt x="134" y="0"/>
                  </a:lnTo>
                  <a:lnTo>
                    <a:pt x="144" y="0"/>
                  </a:lnTo>
                  <a:lnTo>
                    <a:pt x="144" y="17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fr-FR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Freeform 214"/>
            <p:cNvSpPr>
              <a:spLocks/>
            </p:cNvSpPr>
            <p:nvPr/>
          </p:nvSpPr>
          <p:spPr bwMode="gray">
            <a:xfrm>
              <a:off x="1268" y="2266"/>
              <a:ext cx="173" cy="65"/>
            </a:xfrm>
            <a:custGeom>
              <a:avLst/>
              <a:gdLst>
                <a:gd name="T0" fmla="*/ 64 w 348"/>
                <a:gd name="T1" fmla="*/ 17 h 131"/>
                <a:gd name="T2" fmla="*/ 86 w 348"/>
                <a:gd name="T3" fmla="*/ 31 h 131"/>
                <a:gd name="T4" fmla="*/ 54 w 348"/>
                <a:gd name="T5" fmla="*/ 32 h 131"/>
                <a:gd name="T6" fmla="*/ 51 w 348"/>
                <a:gd name="T7" fmla="*/ 26 h 131"/>
                <a:gd name="T8" fmla="*/ 24 w 348"/>
                <a:gd name="T9" fmla="*/ 13 h 131"/>
                <a:gd name="T10" fmla="*/ 4 w 348"/>
                <a:gd name="T11" fmla="*/ 11 h 131"/>
                <a:gd name="T12" fmla="*/ 0 w 348"/>
                <a:gd name="T13" fmla="*/ 5 h 131"/>
                <a:gd name="T14" fmla="*/ 5 w 348"/>
                <a:gd name="T15" fmla="*/ 1 h 131"/>
                <a:gd name="T16" fmla="*/ 7 w 348"/>
                <a:gd name="T17" fmla="*/ 0 h 131"/>
                <a:gd name="T18" fmla="*/ 20 w 348"/>
                <a:gd name="T19" fmla="*/ 3 h 131"/>
                <a:gd name="T20" fmla="*/ 64 w 348"/>
                <a:gd name="T21" fmla="*/ 17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8"/>
                <a:gd name="T34" fmla="*/ 0 h 131"/>
                <a:gd name="T35" fmla="*/ 348 w 348"/>
                <a:gd name="T36" fmla="*/ 131 h 1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8" h="131">
                  <a:moveTo>
                    <a:pt x="259" y="68"/>
                  </a:moveTo>
                  <a:lnTo>
                    <a:pt x="348" y="127"/>
                  </a:lnTo>
                  <a:lnTo>
                    <a:pt x="219" y="131"/>
                  </a:lnTo>
                  <a:lnTo>
                    <a:pt x="206" y="104"/>
                  </a:lnTo>
                  <a:lnTo>
                    <a:pt x="98" y="52"/>
                  </a:lnTo>
                  <a:lnTo>
                    <a:pt x="18" y="46"/>
                  </a:lnTo>
                  <a:lnTo>
                    <a:pt x="0" y="21"/>
                  </a:lnTo>
                  <a:lnTo>
                    <a:pt x="21" y="4"/>
                  </a:lnTo>
                  <a:lnTo>
                    <a:pt x="29" y="0"/>
                  </a:lnTo>
                  <a:lnTo>
                    <a:pt x="81" y="12"/>
                  </a:lnTo>
                  <a:lnTo>
                    <a:pt x="259" y="6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fr-FR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Freeform 215"/>
            <p:cNvSpPr>
              <a:spLocks/>
            </p:cNvSpPr>
            <p:nvPr/>
          </p:nvSpPr>
          <p:spPr bwMode="gray">
            <a:xfrm>
              <a:off x="1437" y="2341"/>
              <a:ext cx="104" cy="36"/>
            </a:xfrm>
            <a:custGeom>
              <a:avLst/>
              <a:gdLst>
                <a:gd name="T0" fmla="*/ 51 w 209"/>
                <a:gd name="T1" fmla="*/ 4 h 71"/>
                <a:gd name="T2" fmla="*/ 52 w 209"/>
                <a:gd name="T3" fmla="*/ 18 h 71"/>
                <a:gd name="T4" fmla="*/ 37 w 209"/>
                <a:gd name="T5" fmla="*/ 8 h 71"/>
                <a:gd name="T6" fmla="*/ 36 w 209"/>
                <a:gd name="T7" fmla="*/ 8 h 71"/>
                <a:gd name="T8" fmla="*/ 29 w 209"/>
                <a:gd name="T9" fmla="*/ 17 h 71"/>
                <a:gd name="T10" fmla="*/ 27 w 209"/>
                <a:gd name="T11" fmla="*/ 18 h 71"/>
                <a:gd name="T12" fmla="*/ 20 w 209"/>
                <a:gd name="T13" fmla="*/ 8 h 71"/>
                <a:gd name="T14" fmla="*/ 1 w 209"/>
                <a:gd name="T15" fmla="*/ 18 h 71"/>
                <a:gd name="T16" fmla="*/ 0 w 209"/>
                <a:gd name="T17" fmla="*/ 8 h 71"/>
                <a:gd name="T18" fmla="*/ 16 w 209"/>
                <a:gd name="T19" fmla="*/ 1 h 71"/>
                <a:gd name="T20" fmla="*/ 19 w 209"/>
                <a:gd name="T21" fmla="*/ 0 h 71"/>
                <a:gd name="T22" fmla="*/ 45 w 209"/>
                <a:gd name="T23" fmla="*/ 1 h 71"/>
                <a:gd name="T24" fmla="*/ 51 w 209"/>
                <a:gd name="T25" fmla="*/ 4 h 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9"/>
                <a:gd name="T40" fmla="*/ 0 h 71"/>
                <a:gd name="T41" fmla="*/ 209 w 209"/>
                <a:gd name="T42" fmla="*/ 71 h 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9" h="71">
                  <a:moveTo>
                    <a:pt x="207" y="13"/>
                  </a:moveTo>
                  <a:lnTo>
                    <a:pt x="209" y="71"/>
                  </a:lnTo>
                  <a:lnTo>
                    <a:pt x="148" y="31"/>
                  </a:lnTo>
                  <a:lnTo>
                    <a:pt x="144" y="29"/>
                  </a:lnTo>
                  <a:lnTo>
                    <a:pt x="117" y="67"/>
                  </a:lnTo>
                  <a:lnTo>
                    <a:pt x="111" y="71"/>
                  </a:lnTo>
                  <a:lnTo>
                    <a:pt x="81" y="29"/>
                  </a:lnTo>
                  <a:lnTo>
                    <a:pt x="4" y="71"/>
                  </a:lnTo>
                  <a:lnTo>
                    <a:pt x="0" y="29"/>
                  </a:lnTo>
                  <a:lnTo>
                    <a:pt x="65" y="4"/>
                  </a:lnTo>
                  <a:lnTo>
                    <a:pt x="77" y="0"/>
                  </a:lnTo>
                  <a:lnTo>
                    <a:pt x="183" y="4"/>
                  </a:lnTo>
                  <a:lnTo>
                    <a:pt x="207" y="13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fr-FR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Freeform 216"/>
            <p:cNvSpPr>
              <a:spLocks/>
            </p:cNvSpPr>
            <p:nvPr/>
          </p:nvSpPr>
          <p:spPr bwMode="gray">
            <a:xfrm>
              <a:off x="1366" y="2349"/>
              <a:ext cx="43" cy="40"/>
            </a:xfrm>
            <a:custGeom>
              <a:avLst/>
              <a:gdLst>
                <a:gd name="T0" fmla="*/ 22 w 86"/>
                <a:gd name="T1" fmla="*/ 14 h 81"/>
                <a:gd name="T2" fmla="*/ 22 w 86"/>
                <a:gd name="T3" fmla="*/ 16 h 81"/>
                <a:gd name="T4" fmla="*/ 15 w 86"/>
                <a:gd name="T5" fmla="*/ 18 h 81"/>
                <a:gd name="T6" fmla="*/ 14 w 86"/>
                <a:gd name="T7" fmla="*/ 20 h 81"/>
                <a:gd name="T8" fmla="*/ 0 w 86"/>
                <a:gd name="T9" fmla="*/ 5 h 81"/>
                <a:gd name="T10" fmla="*/ 0 w 86"/>
                <a:gd name="T11" fmla="*/ 3 h 81"/>
                <a:gd name="T12" fmla="*/ 3 w 86"/>
                <a:gd name="T13" fmla="*/ 0 h 81"/>
                <a:gd name="T14" fmla="*/ 14 w 86"/>
                <a:gd name="T15" fmla="*/ 0 h 81"/>
                <a:gd name="T16" fmla="*/ 22 w 86"/>
                <a:gd name="T17" fmla="*/ 14 h 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"/>
                <a:gd name="T28" fmla="*/ 0 h 81"/>
                <a:gd name="T29" fmla="*/ 86 w 86"/>
                <a:gd name="T30" fmla="*/ 81 h 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" h="81">
                  <a:moveTo>
                    <a:pt x="86" y="56"/>
                  </a:moveTo>
                  <a:lnTo>
                    <a:pt x="86" y="66"/>
                  </a:lnTo>
                  <a:lnTo>
                    <a:pt x="60" y="75"/>
                  </a:lnTo>
                  <a:lnTo>
                    <a:pt x="58" y="81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15" y="0"/>
                  </a:lnTo>
                  <a:lnTo>
                    <a:pt x="58" y="0"/>
                  </a:lnTo>
                  <a:lnTo>
                    <a:pt x="86" y="5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fr-FR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Freeform 217"/>
            <p:cNvSpPr>
              <a:spLocks/>
            </p:cNvSpPr>
            <p:nvPr/>
          </p:nvSpPr>
          <p:spPr bwMode="gray">
            <a:xfrm>
              <a:off x="1908" y="3896"/>
              <a:ext cx="59" cy="19"/>
            </a:xfrm>
            <a:custGeom>
              <a:avLst/>
              <a:gdLst>
                <a:gd name="T0" fmla="*/ 29 w 119"/>
                <a:gd name="T1" fmla="*/ 1 h 39"/>
                <a:gd name="T2" fmla="*/ 29 w 119"/>
                <a:gd name="T3" fmla="*/ 4 h 39"/>
                <a:gd name="T4" fmla="*/ 19 w 119"/>
                <a:gd name="T5" fmla="*/ 9 h 39"/>
                <a:gd name="T6" fmla="*/ 0 w 119"/>
                <a:gd name="T7" fmla="*/ 9 h 39"/>
                <a:gd name="T8" fmla="*/ 18 w 119"/>
                <a:gd name="T9" fmla="*/ 0 h 39"/>
                <a:gd name="T10" fmla="*/ 29 w 119"/>
                <a:gd name="T11" fmla="*/ 0 h 39"/>
                <a:gd name="T12" fmla="*/ 29 w 119"/>
                <a:gd name="T13" fmla="*/ 1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9"/>
                <a:gd name="T22" fmla="*/ 0 h 39"/>
                <a:gd name="T23" fmla="*/ 119 w 119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9" h="39">
                  <a:moveTo>
                    <a:pt x="119" y="6"/>
                  </a:moveTo>
                  <a:lnTo>
                    <a:pt x="119" y="16"/>
                  </a:lnTo>
                  <a:lnTo>
                    <a:pt x="78" y="37"/>
                  </a:lnTo>
                  <a:lnTo>
                    <a:pt x="0" y="39"/>
                  </a:lnTo>
                  <a:lnTo>
                    <a:pt x="74" y="0"/>
                  </a:lnTo>
                  <a:lnTo>
                    <a:pt x="117" y="0"/>
                  </a:lnTo>
                  <a:lnTo>
                    <a:pt x="119" y="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fr-FR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8934639" y="161999"/>
            <a:ext cx="515360" cy="326608"/>
          </a:xfrm>
          <a:prstGeom prst="rect">
            <a:avLst/>
          </a:prstGeom>
          <a:noFill/>
          <a:ln w="9525">
            <a:solidFill>
              <a:srgbClr val="B2B2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fr-FR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ColumnHeader"/>
          <p:cNvSpPr>
            <a:spLocks noChangeArrowheads="1"/>
          </p:cNvSpPr>
          <p:nvPr/>
        </p:nvSpPr>
        <p:spPr bwMode="gray">
          <a:xfrm>
            <a:off x="3699545" y="1090219"/>
            <a:ext cx="5750843" cy="4286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fr-FR" sz="1600" b="1" smtClean="0">
                <a:cs typeface="Arial" pitchFamily="34" charset="0"/>
              </a:rPr>
              <a:t>Métiers </a:t>
            </a:r>
            <a:r>
              <a:rPr lang="fr-FR" sz="1600" smtClean="0">
                <a:cs typeface="Arial" pitchFamily="34" charset="0"/>
              </a:rPr>
              <a:t>(non exhaustif)</a:t>
            </a:r>
            <a:endParaRPr lang="fr-FR" sz="1600">
              <a:cs typeface="Arial" pitchFamily="34" charset="0"/>
            </a:endParaRPr>
          </a:p>
        </p:txBody>
      </p:sp>
      <p:sp>
        <p:nvSpPr>
          <p:cNvPr id="73" name="ColumnHeader"/>
          <p:cNvSpPr>
            <a:spLocks noChangeArrowheads="1"/>
          </p:cNvSpPr>
          <p:nvPr/>
        </p:nvSpPr>
        <p:spPr bwMode="gray">
          <a:xfrm>
            <a:off x="455613" y="1090219"/>
            <a:ext cx="2983308" cy="4286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tIns="91440" bIns="91440" anchor="b">
            <a:spAutoFit/>
          </a:bodyPr>
          <a:lstStyle/>
          <a:p>
            <a:pPr algn="ctr"/>
            <a:r>
              <a:rPr lang="fr-FR" sz="1600" b="1" smtClean="0">
                <a:cs typeface="Arial" pitchFamily="34" charset="0"/>
              </a:rPr>
              <a:t>Filières</a:t>
            </a:r>
            <a:endParaRPr lang="fr-FR" sz="1600" b="1">
              <a:cs typeface="Arial" pitchFamily="34" charset="0"/>
            </a:endParaRPr>
          </a:p>
        </p:txBody>
      </p:sp>
      <p:sp>
        <p:nvSpPr>
          <p:cNvPr id="74" name="Rectangle 73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55613" y="2301215"/>
            <a:ext cx="1048104" cy="278440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1"/>
          <a:lstStyle/>
          <a:p>
            <a:pPr algn="ctr"/>
            <a:r>
              <a:rPr lang="fr-FR" sz="1400" b="1" smtClean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BPO transversal </a:t>
            </a:r>
            <a:r>
              <a:rPr lang="fr-FR" sz="1400" smtClean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(fonctions supports)</a:t>
            </a:r>
            <a:endParaRPr lang="fr-FR" sz="1400">
              <a:solidFill>
                <a:schemeClr val="tx1"/>
              </a:solidFill>
              <a:latin typeface="+mn-lt"/>
              <a:ea typeface="+mn-ea"/>
              <a:cs typeface="Arial"/>
            </a:endParaRPr>
          </a:p>
        </p:txBody>
      </p:sp>
      <p:sp>
        <p:nvSpPr>
          <p:cNvPr id="75" name="Rectangle 74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563885" y="2301215"/>
            <a:ext cx="1875036" cy="9233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fr-FR" sz="1400" b="1" smtClean="0">
                <a:solidFill>
                  <a:schemeClr val="tx1"/>
                </a:solidFill>
                <a:cs typeface="Arial"/>
              </a:rPr>
              <a:t>Comptabilité </a:t>
            </a:r>
            <a:br>
              <a:rPr lang="fr-FR" sz="1400" b="1" smtClean="0">
                <a:solidFill>
                  <a:schemeClr val="tx1"/>
                </a:solidFill>
                <a:cs typeface="Arial"/>
              </a:rPr>
            </a:br>
            <a:r>
              <a:rPr lang="fr-FR" sz="1400" b="1" smtClean="0">
                <a:solidFill>
                  <a:schemeClr val="tx1"/>
                </a:solidFill>
                <a:cs typeface="Arial"/>
              </a:rPr>
              <a:t>et finances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55613" y="1630172"/>
            <a:ext cx="2983308" cy="571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1"/>
          <a:lstStyle/>
          <a:p>
            <a:pPr algn="ctr"/>
            <a:r>
              <a:rPr lang="fr-FR" sz="1400" b="1" smtClean="0">
                <a:solidFill>
                  <a:schemeClr val="tx1"/>
                </a:solidFill>
                <a:cs typeface="Arial"/>
              </a:rPr>
              <a:t>CRM </a:t>
            </a:r>
            <a:r>
              <a:rPr lang="fr-FR" sz="1400" smtClean="0">
                <a:solidFill>
                  <a:schemeClr val="tx1"/>
                </a:solidFill>
                <a:cs typeface="Arial"/>
              </a:rPr>
              <a:t>(gestion de la relation client)</a:t>
            </a:r>
            <a:endParaRPr lang="fr-FR" sz="1400" b="1" smtClean="0">
              <a:solidFill>
                <a:schemeClr val="tx1"/>
              </a:solidFill>
              <a:cs typeface="Arial"/>
            </a:endParaRPr>
          </a:p>
        </p:txBody>
      </p:sp>
      <p:sp>
        <p:nvSpPr>
          <p:cNvPr id="78" name="Rectangle 77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699545" y="1630173"/>
            <a:ext cx="5750843" cy="5715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89999" rIns="0" bIns="89999" numCol="2" rtlCol="0" anchor="ctr" anchorCtr="0">
            <a:noAutofit/>
          </a:bodyPr>
          <a:lstStyle/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200" smtClean="0">
                <a:solidFill>
                  <a:srgbClr val="000000"/>
                </a:solidFill>
                <a:latin typeface="Arial"/>
              </a:rPr>
              <a:t>Support client avec voix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200" smtClean="0">
                <a:solidFill>
                  <a:srgbClr val="000000"/>
                </a:solidFill>
                <a:latin typeface="Arial"/>
              </a:rPr>
              <a:t>Ventes (appels entrants)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200" smtClean="0">
                <a:solidFill>
                  <a:srgbClr val="000000"/>
                </a:solidFill>
                <a:latin typeface="Arial"/>
              </a:rPr>
              <a:t>Ventes (appels sortants)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200" smtClean="0">
                <a:solidFill>
                  <a:srgbClr val="000000"/>
                </a:solidFill>
                <a:latin typeface="Arial"/>
              </a:rPr>
              <a:t>Help desk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200" smtClean="0">
                <a:solidFill>
                  <a:srgbClr val="000000"/>
                </a:solidFill>
                <a:latin typeface="Arial"/>
              </a:rPr>
              <a:t>Recouvrement</a:t>
            </a:r>
          </a:p>
        </p:txBody>
      </p:sp>
      <p:sp>
        <p:nvSpPr>
          <p:cNvPr id="80" name="Rectangle 79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3699545" y="3324087"/>
            <a:ext cx="5750843" cy="73866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89999" rIns="0" bIns="89999" numCol="2" rtlCol="0" anchor="ctr" anchorCtr="0">
            <a:noAutofit/>
          </a:bodyPr>
          <a:lstStyle/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200" smtClean="0">
                <a:solidFill>
                  <a:srgbClr val="000000"/>
                </a:solidFill>
                <a:latin typeface="Arial"/>
              </a:rPr>
              <a:t>Analyse de conformité sociale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200" smtClean="0">
                <a:solidFill>
                  <a:srgbClr val="000000"/>
                </a:solidFill>
                <a:latin typeface="Arial"/>
              </a:rPr>
              <a:t>Gestion des recrutements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200" smtClean="0">
                <a:solidFill>
                  <a:srgbClr val="000000"/>
                </a:solidFill>
                <a:latin typeface="Arial"/>
              </a:rPr>
              <a:t>Paie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200" smtClean="0">
                <a:solidFill>
                  <a:srgbClr val="000000"/>
                </a:solidFill>
                <a:latin typeface="Arial"/>
              </a:rPr>
              <a:t>Gestion des fichiers du personnel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200" smtClean="0">
                <a:solidFill>
                  <a:srgbClr val="000000"/>
                </a:solidFill>
                <a:latin typeface="Arial"/>
              </a:rPr>
              <a:t>Formation &amp; développement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200" smtClean="0">
                <a:solidFill>
                  <a:srgbClr val="000000"/>
                </a:solidFill>
                <a:latin typeface="Arial"/>
              </a:rPr>
              <a:t>Enquêtes et reporting sociaux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200" smtClean="0">
                <a:solidFill>
                  <a:srgbClr val="000000"/>
                </a:solidFill>
                <a:latin typeface="Arial"/>
              </a:rPr>
              <a:t>Suivi des temps et présence </a:t>
            </a:r>
          </a:p>
        </p:txBody>
      </p:sp>
      <p:sp>
        <p:nvSpPr>
          <p:cNvPr id="81" name="Rectangle 80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699545" y="2301215"/>
            <a:ext cx="5750843" cy="9233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89999" rIns="0" bIns="89999" numCol="2" rtlCol="0" anchor="ctr" anchorCtr="0">
            <a:noAutofit/>
          </a:bodyPr>
          <a:lstStyle/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200" smtClean="0">
                <a:solidFill>
                  <a:srgbClr val="000000"/>
                </a:solidFill>
                <a:latin typeface="Arial"/>
              </a:rPr>
              <a:t>Comptabilité tiers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200" smtClean="0">
                <a:solidFill>
                  <a:srgbClr val="000000"/>
                </a:solidFill>
                <a:latin typeface="Arial"/>
              </a:rPr>
              <a:t>Mesure de la performance / reporting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200" smtClean="0">
                <a:solidFill>
                  <a:srgbClr val="000000"/>
                </a:solidFill>
                <a:latin typeface="Arial"/>
              </a:rPr>
              <a:t>Validation des informations financières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200" smtClean="0">
                <a:solidFill>
                  <a:srgbClr val="000000"/>
                </a:solidFill>
                <a:latin typeface="Arial"/>
              </a:rPr>
              <a:t>Préparation d’états financiers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200" smtClean="0">
                <a:solidFill>
                  <a:srgbClr val="000000"/>
                </a:solidFill>
                <a:latin typeface="Arial"/>
              </a:rPr>
              <a:t>Gestion de bases de données fiscales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200" smtClean="0">
                <a:solidFill>
                  <a:srgbClr val="000000"/>
                </a:solidFill>
                <a:latin typeface="Arial"/>
              </a:rPr>
              <a:t>Trésorerie</a:t>
            </a:r>
          </a:p>
        </p:txBody>
      </p:sp>
      <p:sp>
        <p:nvSpPr>
          <p:cNvPr id="83" name="Rectangle 82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699545" y="4162293"/>
            <a:ext cx="5750843" cy="9233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89999" rIns="0" bIns="89999" numCol="2" rtlCol="0" anchor="ctr" anchorCtr="0">
            <a:noAutofit/>
          </a:bodyPr>
          <a:lstStyle/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200" smtClean="0">
                <a:solidFill>
                  <a:srgbClr val="000000"/>
                </a:solidFill>
                <a:latin typeface="Arial"/>
              </a:rPr>
              <a:t>Retranscription écrite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200" smtClean="0">
                <a:solidFill>
                  <a:srgbClr val="000000"/>
                </a:solidFill>
                <a:latin typeface="Arial"/>
              </a:rPr>
              <a:t>Production de correspondances clients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200" smtClean="0">
                <a:solidFill>
                  <a:srgbClr val="000000"/>
                </a:solidFill>
                <a:latin typeface="Arial"/>
              </a:rPr>
              <a:t>Production de rapports graphiques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200" smtClean="0">
                <a:solidFill>
                  <a:srgbClr val="000000"/>
                </a:solidFill>
                <a:latin typeface="Arial"/>
              </a:rPr>
              <a:t>Saisie simple des données non critiques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200" smtClean="0">
                <a:solidFill>
                  <a:srgbClr val="000000"/>
                </a:solidFill>
                <a:latin typeface="Arial"/>
              </a:rPr>
              <a:t>Saisie double et contrôle de données critiques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200" smtClean="0">
                <a:solidFill>
                  <a:srgbClr val="000000"/>
                </a:solidFill>
                <a:latin typeface="Arial"/>
              </a:rPr>
              <a:t>Codage, indexation et stockage </a:t>
            </a:r>
            <a:br>
              <a:rPr lang="fr-FR" sz="1200" smtClean="0">
                <a:solidFill>
                  <a:srgbClr val="000000"/>
                </a:solidFill>
                <a:latin typeface="Arial"/>
              </a:rPr>
            </a:br>
            <a:r>
              <a:rPr lang="fr-FR" sz="1200" smtClean="0">
                <a:solidFill>
                  <a:srgbClr val="000000"/>
                </a:solidFill>
                <a:latin typeface="Arial"/>
              </a:rPr>
              <a:t>de documents</a:t>
            </a:r>
          </a:p>
        </p:txBody>
      </p:sp>
      <p:sp>
        <p:nvSpPr>
          <p:cNvPr id="85" name="Rectangle 84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3699545" y="6023368"/>
            <a:ext cx="5750843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89999" rIns="0" bIns="89999" numCol="2" rtlCol="0" anchor="ctr" anchorCtr="0">
            <a:noAutofit/>
          </a:bodyPr>
          <a:lstStyle/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200" smtClean="0">
                <a:solidFill>
                  <a:srgbClr val="000000"/>
                </a:solidFill>
                <a:latin typeface="Arial"/>
              </a:rPr>
              <a:t>Gestion des sinistres de masse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200" smtClean="0">
                <a:solidFill>
                  <a:srgbClr val="000000"/>
                </a:solidFill>
                <a:latin typeface="Arial"/>
              </a:rPr>
              <a:t>Gestion des réclamations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200" smtClean="0">
                <a:solidFill>
                  <a:srgbClr val="000000"/>
                </a:solidFill>
                <a:latin typeface="Arial"/>
              </a:rPr>
              <a:t>Gestion des contrats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200" smtClean="0">
                <a:solidFill>
                  <a:srgbClr val="000000"/>
                </a:solidFill>
                <a:latin typeface="Arial"/>
              </a:rPr>
              <a:t>Recouvrement</a:t>
            </a:r>
          </a:p>
        </p:txBody>
      </p:sp>
      <p:cxnSp>
        <p:nvCxnSpPr>
          <p:cNvPr id="89" name="Straight Connector 88"/>
          <p:cNvCxnSpPr/>
          <p:nvPr/>
        </p:nvCxnSpPr>
        <p:spPr>
          <a:xfrm>
            <a:off x="457200" y="2251444"/>
            <a:ext cx="8992799" cy="0"/>
          </a:xfrm>
          <a:prstGeom prst="line">
            <a:avLst/>
          </a:prstGeom>
          <a:ln>
            <a:solidFill>
              <a:srgbClr val="4D4D4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563886" y="3274316"/>
            <a:ext cx="7775137" cy="0"/>
          </a:xfrm>
          <a:prstGeom prst="line">
            <a:avLst/>
          </a:prstGeom>
          <a:ln>
            <a:solidFill>
              <a:srgbClr val="B2B2B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563886" y="4112522"/>
            <a:ext cx="7775137" cy="0"/>
          </a:xfrm>
          <a:prstGeom prst="line">
            <a:avLst/>
          </a:prstGeom>
          <a:ln>
            <a:solidFill>
              <a:srgbClr val="B2B2B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457200" y="5135394"/>
            <a:ext cx="8992799" cy="0"/>
          </a:xfrm>
          <a:prstGeom prst="line">
            <a:avLst/>
          </a:prstGeom>
          <a:ln>
            <a:solidFill>
              <a:srgbClr val="4D4D4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1563886" y="5973600"/>
            <a:ext cx="7775137" cy="0"/>
          </a:xfrm>
          <a:prstGeom prst="line">
            <a:avLst/>
          </a:prstGeom>
          <a:ln>
            <a:solidFill>
              <a:srgbClr val="B2B2B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455613" y="5185165"/>
            <a:ext cx="1048104" cy="120753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1"/>
          <a:lstStyle/>
          <a:p>
            <a:pPr algn="ctr"/>
            <a:r>
              <a:rPr lang="fr-FR" sz="1400" b="1" smtClean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BPO vertical</a:t>
            </a:r>
            <a:endParaRPr lang="fr-FR" sz="1400">
              <a:solidFill>
                <a:schemeClr val="tx1"/>
              </a:solidFill>
              <a:latin typeface="+mn-lt"/>
              <a:ea typeface="+mn-ea"/>
              <a:cs typeface="Arial"/>
            </a:endParaRPr>
          </a:p>
        </p:txBody>
      </p:sp>
      <p:sp>
        <p:nvSpPr>
          <p:cNvPr id="97" name="Rectangle 96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563885" y="3324087"/>
            <a:ext cx="1875036" cy="73866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fr-FR" sz="1400" b="1" smtClean="0">
                <a:solidFill>
                  <a:schemeClr val="tx1"/>
                </a:solidFill>
                <a:cs typeface="Arial"/>
              </a:rPr>
              <a:t>Ressources humaines</a:t>
            </a:r>
          </a:p>
        </p:txBody>
      </p:sp>
      <p:sp>
        <p:nvSpPr>
          <p:cNvPr id="98" name="Rectangle 97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1563885" y="4162294"/>
            <a:ext cx="1875036" cy="9233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fr-FR" sz="1400" b="1" dirty="0">
                <a:solidFill>
                  <a:schemeClr val="tx1"/>
                </a:solidFill>
                <a:cs typeface="Arial"/>
              </a:rPr>
              <a:t>B</a:t>
            </a:r>
            <a:r>
              <a:rPr lang="fr-FR" sz="1400" b="1" dirty="0" smtClean="0">
                <a:solidFill>
                  <a:schemeClr val="tx1"/>
                </a:solidFill>
                <a:cs typeface="Arial"/>
              </a:rPr>
              <a:t>ack </a:t>
            </a:r>
            <a:r>
              <a:rPr lang="fr-FR" sz="1400" b="1" dirty="0" smtClean="0">
                <a:solidFill>
                  <a:schemeClr val="tx1"/>
                </a:solidFill>
                <a:cs typeface="Arial"/>
              </a:rPr>
              <a:t>office général</a:t>
            </a:r>
          </a:p>
        </p:txBody>
      </p:sp>
      <p:sp>
        <p:nvSpPr>
          <p:cNvPr id="84" name="Rectangle 83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3699545" y="5185165"/>
            <a:ext cx="5750843" cy="73866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89999" rIns="0" bIns="89999" numCol="2" rtlCol="0" anchor="ctr" anchorCtr="0">
            <a:noAutofit/>
          </a:bodyPr>
          <a:lstStyle/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200" smtClean="0">
                <a:solidFill>
                  <a:srgbClr val="000000"/>
                </a:solidFill>
                <a:latin typeface="Arial"/>
              </a:rPr>
              <a:t>Octroi de crédits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200" smtClean="0">
                <a:solidFill>
                  <a:srgbClr val="000000"/>
                </a:solidFill>
                <a:latin typeface="Arial"/>
              </a:rPr>
              <a:t>Recouvrement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200" smtClean="0">
                <a:solidFill>
                  <a:srgbClr val="000000"/>
                </a:solidFill>
                <a:latin typeface="Arial"/>
              </a:rPr>
              <a:t>Gestion des moyens de paiements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200" smtClean="0">
                <a:solidFill>
                  <a:srgbClr val="000000"/>
                </a:solidFill>
                <a:latin typeface="Arial"/>
              </a:rPr>
              <a:t>Gestion d’actifs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200" smtClean="0">
                <a:solidFill>
                  <a:srgbClr val="000000"/>
                </a:solidFill>
                <a:latin typeface="Arial"/>
              </a:rPr>
              <a:t>Maintenance des bases de données clients (y.c. comptes clients)</a:t>
            </a:r>
          </a:p>
        </p:txBody>
      </p:sp>
      <p:sp>
        <p:nvSpPr>
          <p:cNvPr id="99" name="Rectangle 98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1563885" y="5185165"/>
            <a:ext cx="1875036" cy="73866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fr-FR" sz="1400" b="1" smtClean="0">
                <a:solidFill>
                  <a:schemeClr val="tx1"/>
                </a:solidFill>
                <a:cs typeface="Arial"/>
              </a:rPr>
              <a:t>Banque</a:t>
            </a:r>
          </a:p>
        </p:txBody>
      </p:sp>
      <p:sp>
        <p:nvSpPr>
          <p:cNvPr id="100" name="Rectangle 99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1563885" y="6023368"/>
            <a:ext cx="1875036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fr-FR" sz="1400" b="1" smtClean="0">
                <a:solidFill>
                  <a:schemeClr val="tx1"/>
                </a:solidFill>
                <a:cs typeface="Arial"/>
              </a:rPr>
              <a:t>Assurance</a:t>
            </a:r>
          </a:p>
        </p:txBody>
      </p:sp>
      <p:sp>
        <p:nvSpPr>
          <p:cNvPr id="106" name="Rectangle 3"/>
          <p:cNvSpPr>
            <a:spLocks noChangeArrowheads="1"/>
          </p:cNvSpPr>
          <p:nvPr/>
        </p:nvSpPr>
        <p:spPr bwMode="gray">
          <a:xfrm>
            <a:off x="455613" y="6324600"/>
            <a:ext cx="8994775" cy="3286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fr-FR" sz="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Note: Liste non exhaustive des métiers et des filières</a:t>
            </a:r>
          </a:p>
        </p:txBody>
      </p:sp>
      <p:pic>
        <p:nvPicPr>
          <p:cNvPr id="69" name="Image 6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73561" y="6472239"/>
            <a:ext cx="1071563" cy="366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3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4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Picture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fr-FR" sz="1000" dirty="0" smtClean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61010" y="3041650"/>
            <a:ext cx="1368000" cy="3190875"/>
          </a:xfrm>
          <a:prstGeom prst="rect">
            <a:avLst/>
          </a:prstGeom>
          <a:solidFill>
            <a:schemeClr val="accent1">
              <a:alpha val="50000"/>
            </a:schemeClr>
          </a:solidFill>
          <a:ln w="22225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fr-FR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999"/>
            <a:ext cx="8992799" cy="831600"/>
          </a:xfrm>
          <a:noFill/>
          <a:effectLst/>
        </p:spPr>
        <p:txBody>
          <a:bodyPr wrap="square"/>
          <a:lstStyle/>
          <a:p>
            <a:pPr lvl="0"/>
            <a:r>
              <a:rPr lang="fr-FR" dirty="0" err="1" smtClean="0">
                <a:solidFill>
                  <a:srgbClr val="1164A6"/>
                </a:solidFill>
                <a:latin typeface="Arial"/>
              </a:rPr>
              <a:t>Offshoring</a:t>
            </a:r>
            <a:r>
              <a:rPr lang="fr-FR" dirty="0" smtClean="0">
                <a:solidFill>
                  <a:srgbClr val="1164A6"/>
                </a:solidFill>
                <a:latin typeface="Arial"/>
              </a:rPr>
              <a:t> / </a:t>
            </a:r>
            <a:r>
              <a:rPr lang="fr-FR" dirty="0" err="1" smtClean="0">
                <a:solidFill>
                  <a:srgbClr val="1164A6"/>
                </a:solidFill>
                <a:latin typeface="Arial"/>
              </a:rPr>
              <a:t>Nearshoring</a:t>
            </a:r>
            <a:r>
              <a:rPr lang="fr-FR" dirty="0" smtClean="0">
                <a:solidFill>
                  <a:srgbClr val="1164A6"/>
                </a:solidFill>
                <a:latin typeface="Arial"/>
              </a:rPr>
              <a:t> (5/6)</a:t>
            </a:r>
            <a:br>
              <a:rPr lang="fr-FR" dirty="0" smtClean="0">
                <a:solidFill>
                  <a:srgbClr val="1164A6"/>
                </a:solidFill>
                <a:latin typeface="Arial"/>
              </a:rPr>
            </a:br>
            <a:r>
              <a:rPr lang="fr-FR" sz="1600" b="0" dirty="0" smtClean="0">
                <a:solidFill>
                  <a:srgbClr val="1164A6"/>
                </a:solidFill>
                <a:latin typeface="Arial"/>
              </a:rPr>
              <a:t>Déjà une réalité sur le marché français, notamment au Maroc</a:t>
            </a:r>
            <a:endParaRPr lang="fr-FR" sz="1600" b="0" dirty="0">
              <a:solidFill>
                <a:srgbClr val="1164A6"/>
              </a:solidFill>
              <a:latin typeface="Arial"/>
            </a:endParaRPr>
          </a:p>
        </p:txBody>
      </p:sp>
      <p:sp>
        <p:nvSpPr>
          <p:cNvPr id="4" name="ColumnHeader"/>
          <p:cNvSpPr>
            <a:spLocks noChangeArrowheads="1"/>
          </p:cNvSpPr>
          <p:nvPr/>
        </p:nvSpPr>
        <p:spPr bwMode="gray">
          <a:xfrm>
            <a:off x="455613" y="1524944"/>
            <a:ext cx="4113212" cy="67710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tIns="91440" bIns="91440" anchor="b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~ 140k ETP</a:t>
            </a:r>
            <a:r>
              <a:rPr lang="fr-FR" sz="16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offshorés</a:t>
            </a:r>
            <a:r>
              <a:rPr lang="fr-F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sur le marché français à fin 2013 dont 35% au Maroc</a:t>
            </a:r>
            <a:endParaRPr lang="fr-FR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lumnHeader"/>
          <p:cNvSpPr>
            <a:spLocks noChangeArrowheads="1"/>
          </p:cNvSpPr>
          <p:nvPr/>
        </p:nvSpPr>
        <p:spPr bwMode="gray">
          <a:xfrm>
            <a:off x="5337175" y="1524944"/>
            <a:ext cx="4113213" cy="67710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tIns="91440" bIns="91440" anchor="b">
            <a:spAutoFit/>
          </a:bodyPr>
          <a:lstStyle/>
          <a:p>
            <a:pPr algn="ctr"/>
            <a:r>
              <a:rPr lang="fr-FR" sz="16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Une tendance répondant </a:t>
            </a:r>
          </a:p>
          <a:p>
            <a:pPr algn="ctr"/>
            <a:r>
              <a:rPr lang="fr-FR" sz="16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à trois enjeux majeurs</a:t>
            </a:r>
            <a:endParaRPr lang="fr-FR" sz="16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gray">
          <a:xfrm>
            <a:off x="455613" y="6324600"/>
            <a:ext cx="8994775" cy="3286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fr-FR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Equivalent temps plein</a:t>
            </a:r>
          </a:p>
          <a:p>
            <a:pPr>
              <a:lnSpc>
                <a:spcPct val="90000"/>
              </a:lnSpc>
            </a:pPr>
            <a:r>
              <a:rPr lang="fr-FR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Source: Gartner, </a:t>
            </a:r>
            <a:r>
              <a:rPr lang="fr-FR" sz="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Ovum</a:t>
            </a:r>
            <a:r>
              <a:rPr lang="fr-FR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Syntec</a:t>
            </a:r>
            <a:r>
              <a:rPr lang="fr-FR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Xerfi</a:t>
            </a:r>
            <a:endParaRPr lang="fr-FR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Straight Connector 37"/>
          <p:cNvCxnSpPr/>
          <p:nvPr>
            <p:custDataLst>
              <p:tags r:id="rId4"/>
            </p:custDataLst>
          </p:nvPr>
        </p:nvCxnSpPr>
        <p:spPr bwMode="gray">
          <a:xfrm>
            <a:off x="2943225" y="3800475"/>
            <a:ext cx="514350" cy="0"/>
          </a:xfrm>
          <a:prstGeom prst="line">
            <a:avLst/>
          </a:prstGeom>
          <a:ln w="3175">
            <a:solidFill>
              <a:srgbClr val="808080"/>
            </a:solidFill>
            <a:prstDash val="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>
            <p:custDataLst>
              <p:tags r:id="rId5"/>
            </p:custDataLst>
          </p:nvPr>
        </p:nvCxnSpPr>
        <p:spPr bwMode="gray">
          <a:xfrm>
            <a:off x="1571625" y="4924425"/>
            <a:ext cx="514350" cy="0"/>
          </a:xfrm>
          <a:prstGeom prst="line">
            <a:avLst/>
          </a:prstGeom>
          <a:ln w="3175">
            <a:solidFill>
              <a:srgbClr val="808080"/>
            </a:solidFill>
            <a:prstDash val="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304800" y="2933700"/>
          <a:ext cx="4362514" cy="2771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5" name="Chart" r:id="rId18" imgW="4362514" imgH="2771678" progId="MSGraph.Chart.8">
                  <p:embed followColorScheme="full"/>
                </p:oleObj>
              </mc:Choice>
              <mc:Fallback>
                <p:oleObj name="Chart" r:id="rId18" imgW="4362514" imgH="2771678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933700"/>
                        <a:ext cx="4362514" cy="27716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Placeholder 3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457200" y="2759075"/>
            <a:ext cx="620712" cy="182562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fr-FR" sz="1200" b="0" smtClean="0">
                <a:sym typeface="+mn-lt"/>
              </a:rPr>
              <a:t>'000 ETP</a:t>
            </a:r>
            <a:endParaRPr lang="fr-FR" sz="1200" b="0" dirty="0" smtClean="0">
              <a:sym typeface="+mn-lt"/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3711575" y="5692775"/>
            <a:ext cx="350837" cy="18256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D05573B-BEC0-4E8A-AAF6-7D6D34A2E720}" type="datetime'T''''''''''''o''''''''''''t''a''''''''''''''''''''l'''''''''">
              <a:rPr lang="en-US" sz="1200" b="0" smtClean="0"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Total</a:t>
            </a:fld>
            <a:endParaRPr lang="fr-FR" sz="1200" b="0">
              <a:sym typeface="+mn-lt"/>
            </a:endParaRPr>
          </a:p>
        </p:txBody>
      </p:sp>
      <p:sp>
        <p:nvSpPr>
          <p:cNvPr id="47" name="Text Placeholder 9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911225" y="4533900"/>
            <a:ext cx="465137" cy="365125"/>
          </a:xfrm>
          <a:prstGeom prst="rect">
            <a:avLst/>
          </a:prstGeom>
          <a:noFill/>
          <a:effectLst/>
        </p:spPr>
        <p:txBody>
          <a:bodyPr vert="horz" wrap="none" lIns="30162" tIns="0" rIns="30162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F60490E-51CD-4FB7-B371-4A6054C73DE8}" type="datetime'''''''''''''''''''''''''''''5''''0'''''''''''''''''">
              <a:rPr lang="en-US" sz="12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50</a:t>
            </a:fld>
            <a:r>
              <a:rPr lang="en-US" sz="1200" dirty="0" smtClean="0">
                <a:sym typeface="+mn-lt"/>
              </a:rPr>
              <a:t/>
            </a:r>
            <a:br>
              <a:rPr lang="en-US" sz="1200" dirty="0" smtClean="0">
                <a:sym typeface="+mn-lt"/>
              </a:rPr>
            </a:br>
            <a:r>
              <a:rPr lang="en-US" sz="1200" i="1" dirty="0" smtClean="0">
                <a:sym typeface="+mn-lt"/>
              </a:rPr>
              <a:t>(</a:t>
            </a:r>
            <a:r>
              <a:rPr lang="fr-FR" sz="1200" i="1" dirty="0" smtClean="0">
                <a:sym typeface="+mn-lt"/>
              </a:rPr>
              <a:t>35%)</a:t>
            </a:r>
            <a:endParaRPr lang="fr-FR" sz="1200" i="1" dirty="0">
              <a:sym typeface="+mn-lt"/>
            </a:endParaRPr>
          </a:p>
        </p:txBody>
      </p:sp>
      <p:sp>
        <p:nvSpPr>
          <p:cNvPr id="22" name="Text Placeholder 4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506412" y="5692775"/>
            <a:ext cx="1273175" cy="18256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F6EED22-FEE6-4BB1-BFD7-51A7A7E42CA8}" type="datetime'''O''''ffs''''''hor''é'''' ''au'' ''''M''''a''r''''''''oc'''''">
              <a:rPr lang="en-US" sz="1200" b="0" smtClean="0"/>
              <a:pPr algn="ctr">
                <a:spcBef>
                  <a:spcPct val="0"/>
                </a:spcBef>
                <a:spcAft>
                  <a:spcPct val="0"/>
                </a:spcAft>
              </a:pPr>
              <a:t>Offshoré au Maroc</a:t>
            </a:fld>
            <a:endParaRPr lang="fr-FR" sz="1200" b="0" dirty="0">
              <a:sym typeface="+mn-lt"/>
            </a:endParaRPr>
          </a:p>
        </p:txBody>
      </p:sp>
      <p:sp>
        <p:nvSpPr>
          <p:cNvPr id="49" name="Text Placeholder 11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3730625" y="3592512"/>
            <a:ext cx="312737" cy="182562"/>
          </a:xfrm>
          <a:prstGeom prst="rect">
            <a:avLst/>
          </a:prstGeom>
          <a:noFill/>
          <a:effectLst/>
        </p:spPr>
        <p:txBody>
          <a:bodyPr vert="horz" wrap="none" lIns="30162" tIns="0" rIns="30162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140</a:t>
            </a:r>
            <a:endParaRPr lang="fr-FR" sz="1200" i="1" dirty="0">
              <a:sym typeface="+mn-lt"/>
            </a:endParaRPr>
          </a:p>
        </p:txBody>
      </p:sp>
      <p:sp>
        <p:nvSpPr>
          <p:cNvPr id="53" name="Text Placeholder 13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1955800" y="5692775"/>
            <a:ext cx="1119187" cy="18256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FBFAE65-ED45-4529-9959-C7092BF2AD03}" type="datetime'''''O''''''''ffsh''''''o''''''''ré'' ''''ai''''l''leur''s'''">
              <a:rPr lang="en-US" sz="1200" b="0" smtClean="0"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Offshoré ailleurs</a:t>
            </a:fld>
            <a:endParaRPr lang="fr-FR" sz="1200" b="0">
              <a:sym typeface="+mn-lt"/>
            </a:endParaRPr>
          </a:p>
        </p:txBody>
      </p:sp>
      <p:sp>
        <p:nvSpPr>
          <p:cNvPr id="48" name="Text Placeholder 10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2282825" y="3409950"/>
            <a:ext cx="465137" cy="365125"/>
          </a:xfrm>
          <a:prstGeom prst="rect">
            <a:avLst/>
          </a:prstGeom>
          <a:noFill/>
          <a:effectLst/>
        </p:spPr>
        <p:txBody>
          <a:bodyPr vert="horz" wrap="none" lIns="30162" tIns="0" rIns="30162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sym typeface="+mn-lt"/>
              </a:rPr>
              <a:t>90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fr-FR" sz="1200" i="1" dirty="0" smtClean="0">
                <a:sym typeface="+mn-lt"/>
              </a:rPr>
              <a:t>(65%)</a:t>
            </a:r>
            <a:endParaRPr lang="fr-FR" sz="1200" i="1" dirty="0"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7175" y="2222671"/>
            <a:ext cx="4100512" cy="1905305"/>
          </a:xfrm>
          <a:prstGeom prst="rect">
            <a:avLst/>
          </a:prstGeom>
          <a:noFill/>
        </p:spPr>
        <p:txBody>
          <a:bodyPr wrap="square" lIns="91439" tIns="89999" rIns="91439" bIns="89999" rtlCol="0" anchor="t">
            <a:spAutoFit/>
          </a:bodyPr>
          <a:lstStyle/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400" b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Optimiser les </a:t>
            </a:r>
            <a:r>
              <a:rPr lang="fr-FR" sz="1400" b="1" dirty="0" smtClean="0">
                <a:solidFill>
                  <a:srgbClr val="DC6E00"/>
                </a:solidFill>
                <a:latin typeface="Arial"/>
                <a:cs typeface="Arial" pitchFamily="34" charset="0"/>
              </a:rPr>
              <a:t>coûts complets </a:t>
            </a:r>
            <a:r>
              <a:rPr lang="fr-FR" sz="1400" b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: 30% à 70% de baisse grâce à l'</a:t>
            </a:r>
            <a:r>
              <a:rPr lang="fr-FR" sz="1400" b="1" dirty="0" err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offshoring</a:t>
            </a:r>
            <a:endParaRPr lang="fr-FR" sz="1400" b="1" dirty="0" smtClean="0">
              <a:solidFill>
                <a:srgbClr val="000000"/>
              </a:solidFill>
              <a:latin typeface="Arial"/>
              <a:cs typeface="Arial" pitchFamily="34" charset="0"/>
            </a:endParaRP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endParaRPr lang="fr-FR" sz="1400" b="1" dirty="0" smtClean="0">
              <a:solidFill>
                <a:srgbClr val="000000"/>
              </a:solidFill>
              <a:latin typeface="Arial"/>
              <a:cs typeface="Arial" pitchFamily="34" charset="0"/>
            </a:endParaRP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400" b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Répondre aux besoins en </a:t>
            </a:r>
            <a:r>
              <a:rPr lang="fr-FR" sz="1400" b="1" dirty="0" smtClean="0">
                <a:solidFill>
                  <a:srgbClr val="DC6E00"/>
                </a:solidFill>
                <a:latin typeface="Arial"/>
                <a:cs typeface="Arial" pitchFamily="34" charset="0"/>
              </a:rPr>
              <a:t>ressources qualifiées</a:t>
            </a: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endParaRPr lang="fr-FR" sz="1400" b="1" dirty="0" smtClean="0">
              <a:solidFill>
                <a:srgbClr val="DC6E00"/>
              </a:solidFill>
              <a:latin typeface="Arial"/>
              <a:cs typeface="Arial" pitchFamily="34" charset="0"/>
            </a:endParaRPr>
          </a:p>
          <a:p>
            <a:pPr marL="288925" lvl="1" indent="-174625" fontAlgn="base">
              <a:buClr>
                <a:srgbClr val="177B57"/>
              </a:buClr>
              <a:buSzPct val="100000"/>
              <a:buFont typeface="Arial"/>
              <a:buChar char="•"/>
            </a:pPr>
            <a:r>
              <a:rPr lang="fr-FR" sz="1400" b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Gagner en </a:t>
            </a:r>
            <a:r>
              <a:rPr lang="fr-FR" sz="1400" b="1" dirty="0" smtClean="0">
                <a:solidFill>
                  <a:srgbClr val="DC6E00"/>
                </a:solidFill>
                <a:latin typeface="Arial"/>
                <a:cs typeface="Arial" pitchFamily="34" charset="0"/>
              </a:rPr>
              <a:t>flexibilité</a:t>
            </a:r>
            <a:r>
              <a:rPr lang="fr-FR" sz="1400" b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fr-FR" sz="14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(ex : montée en charge rapide sur un projet ...)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57200" y="2202052"/>
            <a:ext cx="4111625" cy="551090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fr-FR" sz="1200" u="sng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Nombre </a:t>
            </a:r>
            <a:r>
              <a:rPr lang="fr-FR" sz="12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 positions </a:t>
            </a:r>
            <a:r>
              <a:rPr lang="fr-FR" sz="1200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offshorées</a:t>
            </a:r>
            <a:r>
              <a:rPr lang="fr-FR" sz="12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par le marché français </a:t>
            </a:r>
          </a:p>
          <a:p>
            <a:pPr algn="ctr"/>
            <a:r>
              <a:rPr lang="fr-FR" sz="12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à fin 2013 (en '000 </a:t>
            </a:r>
            <a:r>
              <a:rPr lang="fr-FR" sz="1200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ETP</a:t>
            </a:r>
            <a:r>
              <a:rPr lang="fr-FR" sz="12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74" name="clipart_drawncirclered"/>
          <p:cNvSpPr>
            <a:spLocks/>
          </p:cNvSpPr>
          <p:nvPr/>
        </p:nvSpPr>
        <p:spPr bwMode="gray">
          <a:xfrm>
            <a:off x="3235107" y="3527432"/>
            <a:ext cx="1273175" cy="333368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pPr algn="ctr"/>
            <a:endParaRPr lang="en-US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6" name="flag_morocco" descr="Datei:Flag of Morocco.sv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863150" y="3213266"/>
            <a:ext cx="569225" cy="3792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0" name="clipart_drawncirclered"/>
          <p:cNvSpPr>
            <a:spLocks/>
          </p:cNvSpPr>
          <p:nvPr/>
        </p:nvSpPr>
        <p:spPr bwMode="gray">
          <a:xfrm>
            <a:off x="508423" y="4427309"/>
            <a:ext cx="1273175" cy="602435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pPr algn="ctr"/>
            <a:endParaRPr lang="en-US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5" name="Picture 11"/>
          <p:cNvPicPr>
            <a:picLocks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8934639" y="161999"/>
            <a:ext cx="515360" cy="3266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373561" y="6472239"/>
            <a:ext cx="1071563" cy="366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999"/>
            <a:ext cx="8992799" cy="831600"/>
          </a:xfrm>
          <a:noFill/>
          <a:effectLst/>
        </p:spPr>
        <p:txBody>
          <a:bodyPr wrap="square"/>
          <a:lstStyle/>
          <a:p>
            <a:pPr lvl="0"/>
            <a:r>
              <a:rPr lang="fr-FR" dirty="0" err="1" smtClean="0">
                <a:solidFill>
                  <a:srgbClr val="1164A6"/>
                </a:solidFill>
                <a:latin typeface="Arial"/>
              </a:rPr>
              <a:t>Offshoring</a:t>
            </a:r>
            <a:r>
              <a:rPr lang="fr-FR" dirty="0" smtClean="0">
                <a:solidFill>
                  <a:srgbClr val="1164A6"/>
                </a:solidFill>
                <a:latin typeface="Arial"/>
              </a:rPr>
              <a:t> / </a:t>
            </a:r>
            <a:r>
              <a:rPr lang="fr-FR" dirty="0" err="1" smtClean="0">
                <a:solidFill>
                  <a:srgbClr val="1164A6"/>
                </a:solidFill>
                <a:latin typeface="Arial"/>
              </a:rPr>
              <a:t>Nearshoring</a:t>
            </a:r>
            <a:r>
              <a:rPr lang="fr-FR" dirty="0" smtClean="0">
                <a:solidFill>
                  <a:srgbClr val="1164A6"/>
                </a:solidFill>
                <a:latin typeface="Arial"/>
              </a:rPr>
              <a:t> (6/6)</a:t>
            </a:r>
            <a:br>
              <a:rPr lang="fr-FR" dirty="0" smtClean="0">
                <a:solidFill>
                  <a:srgbClr val="1164A6"/>
                </a:solidFill>
                <a:latin typeface="Arial"/>
              </a:rPr>
            </a:br>
            <a:r>
              <a:rPr lang="fr-FR" sz="1600" b="0" dirty="0" smtClean="0">
                <a:solidFill>
                  <a:srgbClr val="1164A6"/>
                </a:solidFill>
                <a:latin typeface="Arial"/>
              </a:rPr>
              <a:t>Une tendance durable</a:t>
            </a:r>
            <a:endParaRPr lang="fr-FR" sz="1600" b="0" dirty="0">
              <a:solidFill>
                <a:srgbClr val="1164A6"/>
              </a:solidFill>
              <a:latin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91459" y="1520284"/>
            <a:ext cx="9158539" cy="382587"/>
            <a:chOff x="291459" y="1506429"/>
            <a:chExt cx="9158539" cy="382587"/>
          </a:xfrm>
        </p:grpSpPr>
        <p:sp>
          <p:nvSpPr>
            <p:cNvPr id="4" name="Rectangle 3"/>
            <p:cNvSpPr/>
            <p:nvPr/>
          </p:nvSpPr>
          <p:spPr>
            <a:xfrm>
              <a:off x="457199" y="1506429"/>
              <a:ext cx="8992799" cy="382587"/>
            </a:xfrm>
            <a:prstGeom prst="rect">
              <a:avLst/>
            </a:prstGeom>
            <a:solidFill>
              <a:srgbClr val="ACC6D0"/>
            </a:solidFill>
            <a:ln w="9525" algn="ctr">
              <a:solidFill>
                <a:srgbClr val="ACC6D0"/>
              </a:solidFill>
              <a:round/>
              <a:headEnd/>
              <a:tailEnd/>
            </a:ln>
          </p:spPr>
          <p:txBody>
            <a:bodyPr wrap="square" lIns="0" tIns="0" rIns="0" bIns="0" anchor="ctr"/>
            <a:lstStyle/>
            <a:p>
              <a:pPr marL="266700">
                <a:tabLst>
                  <a:tab pos="266700" algn="l"/>
                </a:tabLst>
              </a:pPr>
              <a:r>
                <a:rPr lang="fr-FR" sz="1600" b="1" smtClean="0">
                  <a:latin typeface="Arial" pitchFamily="34" charset="0"/>
                  <a:cs typeface="Arial" pitchFamily="34" charset="0"/>
                </a:rPr>
                <a:t>Vieillissement de la population en Europe</a:t>
              </a:r>
            </a:p>
          </p:txBody>
        </p:sp>
        <p:sp>
          <p:nvSpPr>
            <p:cNvPr id="7" name="NumberBall"/>
            <p:cNvSpPr>
              <a:spLocks noChangeArrowheads="1"/>
            </p:cNvSpPr>
            <p:nvPr/>
          </p:nvSpPr>
          <p:spPr bwMode="gray">
            <a:xfrm>
              <a:off x="291459" y="1532368"/>
              <a:ext cx="330708" cy="33070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fr-FR" sz="1600" b="1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fr-FR" sz="1600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91459" y="2808051"/>
            <a:ext cx="9158539" cy="1679413"/>
            <a:chOff x="291459" y="2892586"/>
            <a:chExt cx="9158539" cy="1679413"/>
          </a:xfrm>
        </p:grpSpPr>
        <p:sp>
          <p:nvSpPr>
            <p:cNvPr id="5" name="Rectangle 4"/>
            <p:cNvSpPr/>
            <p:nvPr/>
          </p:nvSpPr>
          <p:spPr>
            <a:xfrm>
              <a:off x="457200" y="2892586"/>
              <a:ext cx="2822895" cy="1679413"/>
            </a:xfrm>
            <a:prstGeom prst="rect">
              <a:avLst/>
            </a:prstGeom>
            <a:solidFill>
              <a:srgbClr val="ACC6D0"/>
            </a:solidFill>
            <a:ln w="9525" algn="ctr">
              <a:solidFill>
                <a:srgbClr val="ACC6D0"/>
              </a:solidFill>
              <a:round/>
              <a:headEnd/>
              <a:tailEnd/>
            </a:ln>
          </p:spPr>
          <p:txBody>
            <a:bodyPr wrap="square" lIns="0" tIns="0" rIns="0" bIns="0" anchor="ctr"/>
            <a:lstStyle/>
            <a:p>
              <a:pPr marL="266700">
                <a:tabLst>
                  <a:tab pos="266700" algn="l"/>
                </a:tabLst>
              </a:pPr>
              <a:r>
                <a:rPr lang="fr-FR" sz="1600" b="1" smtClean="0">
                  <a:latin typeface="Arial" pitchFamily="34" charset="0"/>
                  <a:cs typeface="Arial" pitchFamily="34" charset="0"/>
                </a:rPr>
                <a:t>Maturité de l'écosystème</a:t>
              </a:r>
            </a:p>
          </p:txBody>
        </p:sp>
        <p:sp>
          <p:nvSpPr>
            <p:cNvPr id="8" name="NumberBall"/>
            <p:cNvSpPr>
              <a:spLocks noChangeArrowheads="1"/>
            </p:cNvSpPr>
            <p:nvPr/>
          </p:nvSpPr>
          <p:spPr bwMode="gray">
            <a:xfrm>
              <a:off x="291459" y="3566938"/>
              <a:ext cx="330708" cy="33070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fr-FR" sz="1600" b="1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fr-FR" sz="1600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80094" y="2892586"/>
              <a:ext cx="6169904" cy="1679413"/>
            </a:xfrm>
            <a:prstGeom prst="rect">
              <a:avLst/>
            </a:prstGeom>
            <a:noFill/>
            <a:ln w="9525">
              <a:solidFill>
                <a:srgbClr val="79A2B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fontAlgn="base">
                <a:buClr>
                  <a:srgbClr val="000000"/>
                </a:buClr>
                <a:buSzPct val="100000"/>
                <a:buFont typeface=""/>
              </a:pPr>
              <a:r>
                <a:rPr lang="fr-FR" sz="1400" b="1" dirty="0" smtClean="0">
                  <a:solidFill>
                    <a:srgbClr val="000000"/>
                  </a:solidFill>
                  <a:cs typeface="Arial" pitchFamily="34" charset="0"/>
                </a:rPr>
                <a:t>Les acteurs impliqués dans le secteur ont tiré les leçons des premières années de l'</a:t>
              </a:r>
              <a:r>
                <a:rPr lang="fr-FR" sz="1400" b="1" dirty="0" err="1" smtClean="0">
                  <a:solidFill>
                    <a:srgbClr val="000000"/>
                  </a:solidFill>
                  <a:cs typeface="Arial" pitchFamily="34" charset="0"/>
                </a:rPr>
                <a:t>offshoring</a:t>
              </a:r>
              <a:r>
                <a:rPr lang="fr-FR" sz="1400" b="1" dirty="0" smtClean="0">
                  <a:solidFill>
                    <a:srgbClr val="000000"/>
                  </a:solidFill>
                  <a:cs typeface="Arial" pitchFamily="34" charset="0"/>
                </a:rPr>
                <a:t> </a:t>
              </a:r>
              <a:r>
                <a:rPr lang="fr-FR" sz="1400" dirty="0" smtClean="0">
                  <a:solidFill>
                    <a:srgbClr val="000000"/>
                  </a:solidFill>
                  <a:cs typeface="Arial" pitchFamily="34" charset="0"/>
                </a:rPr>
                <a:t>(malgré quelques retours en arrière sur des projets mal exécutés)</a:t>
              </a:r>
            </a:p>
            <a:p>
              <a:pPr marL="177800" lvl="1" indent="-177800" fontAlgn="base">
                <a:buClr>
                  <a:srgbClr val="177B57"/>
                </a:buClr>
                <a:buSzPct val="100000"/>
                <a:buFont typeface="Arial"/>
                <a:buChar char="•"/>
              </a:pPr>
              <a:r>
                <a:rPr lang="fr-FR" sz="1400" dirty="0" smtClean="0">
                  <a:solidFill>
                    <a:srgbClr val="000000"/>
                  </a:solidFill>
                  <a:cs typeface="Arial" pitchFamily="34" charset="0"/>
                </a:rPr>
                <a:t>Donneurs d'ordre : apprentissage du travail à distance / multiculturel ...</a:t>
              </a:r>
            </a:p>
            <a:p>
              <a:pPr marL="177800" lvl="1" indent="-177800" fontAlgn="base">
                <a:buClr>
                  <a:srgbClr val="177B57"/>
                </a:buClr>
                <a:buSzPct val="100000"/>
                <a:buFont typeface="Arial"/>
                <a:buChar char="•"/>
              </a:pPr>
              <a:r>
                <a:rPr lang="fr-FR" sz="1400" dirty="0" smtClean="0">
                  <a:solidFill>
                    <a:srgbClr val="000000"/>
                  </a:solidFill>
                  <a:cs typeface="Arial" pitchFamily="34" charset="0"/>
                </a:rPr>
                <a:t>Sites de </a:t>
              </a:r>
              <a:r>
                <a:rPr lang="fr-FR" sz="1400" dirty="0" err="1" smtClean="0">
                  <a:solidFill>
                    <a:srgbClr val="000000"/>
                  </a:solidFill>
                  <a:cs typeface="Arial" pitchFamily="34" charset="0"/>
                </a:rPr>
                <a:t>delivery</a:t>
              </a:r>
              <a:r>
                <a:rPr lang="fr-FR" sz="1400" dirty="0" smtClean="0">
                  <a:solidFill>
                    <a:srgbClr val="000000"/>
                  </a:solidFill>
                  <a:cs typeface="Arial" pitchFamily="34" charset="0"/>
                </a:rPr>
                <a:t> : industrialisation des </a:t>
              </a:r>
              <a:r>
                <a:rPr lang="fr-FR" sz="1400" dirty="0" err="1" smtClean="0">
                  <a:solidFill>
                    <a:srgbClr val="000000"/>
                  </a:solidFill>
                  <a:cs typeface="Arial" pitchFamily="34" charset="0"/>
                </a:rPr>
                <a:t>process</a:t>
              </a:r>
              <a:r>
                <a:rPr lang="fr-FR" sz="1400" dirty="0" smtClean="0">
                  <a:solidFill>
                    <a:srgbClr val="000000"/>
                  </a:solidFill>
                  <a:cs typeface="Arial" pitchFamily="34" charset="0"/>
                </a:rPr>
                <a:t> et mise en place d'outils performants</a:t>
              </a:r>
            </a:p>
            <a:p>
              <a:pPr marL="177800" lvl="1" indent="-177800" fontAlgn="base">
                <a:buClr>
                  <a:srgbClr val="177B57"/>
                </a:buClr>
                <a:buSzPct val="100000"/>
                <a:buFont typeface="Arial"/>
                <a:buChar char="•"/>
              </a:pPr>
              <a:r>
                <a:rPr lang="fr-FR" sz="1400" dirty="0" smtClean="0">
                  <a:solidFill>
                    <a:srgbClr val="000000"/>
                  </a:solidFill>
                  <a:cs typeface="Arial" pitchFamily="34" charset="0"/>
                </a:rPr>
                <a:t>Pays hôtes : compréhension des attentes des entreprises ...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91459" y="5392642"/>
            <a:ext cx="9158539" cy="944198"/>
            <a:chOff x="291459" y="4181476"/>
            <a:chExt cx="9158539" cy="944198"/>
          </a:xfrm>
        </p:grpSpPr>
        <p:sp>
          <p:nvSpPr>
            <p:cNvPr id="6" name="Rectangle 5"/>
            <p:cNvSpPr/>
            <p:nvPr/>
          </p:nvSpPr>
          <p:spPr>
            <a:xfrm>
              <a:off x="457200" y="4181477"/>
              <a:ext cx="2822894" cy="944197"/>
            </a:xfrm>
            <a:prstGeom prst="rect">
              <a:avLst/>
            </a:prstGeom>
            <a:solidFill>
              <a:srgbClr val="ACC6D0"/>
            </a:solidFill>
            <a:ln w="9525" algn="ctr">
              <a:solidFill>
                <a:srgbClr val="ACC6D0"/>
              </a:solidFill>
              <a:round/>
              <a:headEnd/>
              <a:tailEnd/>
            </a:ln>
          </p:spPr>
          <p:txBody>
            <a:bodyPr wrap="square" lIns="0" tIns="0" rIns="0" bIns="0" anchor="ctr"/>
            <a:lstStyle/>
            <a:p>
              <a:pPr marL="266700">
                <a:tabLst>
                  <a:tab pos="266700" algn="l"/>
                </a:tabLst>
              </a:pPr>
              <a:r>
                <a:rPr lang="fr-FR" sz="1600" b="1" smtClean="0">
                  <a:latin typeface="Arial" pitchFamily="34" charset="0"/>
                  <a:cs typeface="Arial" pitchFamily="34" charset="0"/>
                </a:rPr>
                <a:t>Intérêt grandissant pour le nearshoring</a:t>
              </a:r>
            </a:p>
          </p:txBody>
        </p:sp>
        <p:sp>
          <p:nvSpPr>
            <p:cNvPr id="9" name="NumberBall"/>
            <p:cNvSpPr>
              <a:spLocks noChangeArrowheads="1"/>
            </p:cNvSpPr>
            <p:nvPr/>
          </p:nvSpPr>
          <p:spPr bwMode="gray">
            <a:xfrm>
              <a:off x="291459" y="4488221"/>
              <a:ext cx="330708" cy="33070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fr-FR" sz="1600" b="1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fr-FR" sz="1600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80094" y="4181476"/>
              <a:ext cx="6169904" cy="944198"/>
            </a:xfrm>
            <a:prstGeom prst="rect">
              <a:avLst/>
            </a:prstGeom>
            <a:noFill/>
            <a:ln w="9525">
              <a:solidFill>
                <a:srgbClr val="79A2B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marL="177800" lvl="1" indent="-177800" fontAlgn="base">
                <a:buClr>
                  <a:srgbClr val="177B57"/>
                </a:buClr>
                <a:buSzPct val="100000"/>
                <a:buFont typeface="Arial"/>
                <a:buChar char="•"/>
              </a:pPr>
              <a:r>
                <a:rPr lang="fr-FR" sz="1400" dirty="0" smtClean="0">
                  <a:solidFill>
                    <a:schemeClr val="tx1"/>
                  </a:solidFill>
                  <a:cs typeface="Arial" pitchFamily="34" charset="0"/>
                </a:rPr>
                <a:t>Croissance de besoins nécessitant un niveau important de réactivité et donc de proximité (ex : cycles courts, Agile ...)</a:t>
              </a:r>
            </a:p>
            <a:p>
              <a:pPr marL="177800" lvl="1" indent="-177800" fontAlgn="base">
                <a:buClr>
                  <a:srgbClr val="177B57"/>
                </a:buClr>
                <a:buSzPct val="100000"/>
                <a:buFont typeface="Arial"/>
                <a:buChar char="•"/>
              </a:pPr>
              <a:r>
                <a:rPr lang="fr-FR" sz="1400" dirty="0" smtClean="0">
                  <a:solidFill>
                    <a:schemeClr val="tx1"/>
                  </a:solidFill>
                  <a:cs typeface="Arial" pitchFamily="34" charset="0"/>
                </a:rPr>
                <a:t>Prise de conscience des surcoûts liés à l'éloignement géographique, à la différence de fuseau horaire...</a:t>
              </a:r>
            </a:p>
          </p:txBody>
        </p:sp>
      </p:grpSp>
      <p:sp>
        <p:nvSpPr>
          <p:cNvPr id="31" name="clipart_pro"/>
          <p:cNvSpPr>
            <a:spLocks/>
          </p:cNvSpPr>
          <p:nvPr/>
        </p:nvSpPr>
        <p:spPr bwMode="gray">
          <a:xfrm>
            <a:off x="4823470" y="2222587"/>
            <a:ext cx="260648" cy="265748"/>
          </a:xfrm>
          <a:custGeom>
            <a:avLst/>
            <a:gdLst>
              <a:gd name="T0" fmla="*/ 0 w 379"/>
              <a:gd name="T1" fmla="*/ 2147483647 h 387"/>
              <a:gd name="T2" fmla="*/ 2147483647 w 379"/>
              <a:gd name="T3" fmla="*/ 2147483647 h 387"/>
              <a:gd name="T4" fmla="*/ 2147483647 w 379"/>
              <a:gd name="T5" fmla="*/ 0 h 387"/>
              <a:gd name="T6" fmla="*/ 2147483647 w 379"/>
              <a:gd name="T7" fmla="*/ 0 h 387"/>
              <a:gd name="T8" fmla="*/ 2147483647 w 379"/>
              <a:gd name="T9" fmla="*/ 2147483647 h 387"/>
              <a:gd name="T10" fmla="*/ 2147483647 w 379"/>
              <a:gd name="T11" fmla="*/ 2147483647 h 387"/>
              <a:gd name="T12" fmla="*/ 2147483647 w 379"/>
              <a:gd name="T13" fmla="*/ 2147483647 h 387"/>
              <a:gd name="T14" fmla="*/ 2147483647 w 379"/>
              <a:gd name="T15" fmla="*/ 2147483647 h 387"/>
              <a:gd name="T16" fmla="*/ 2147483647 w 379"/>
              <a:gd name="T17" fmla="*/ 2147483647 h 387"/>
              <a:gd name="T18" fmla="*/ 2147483647 w 379"/>
              <a:gd name="T19" fmla="*/ 2147483647 h 387"/>
              <a:gd name="T20" fmla="*/ 2147483647 w 379"/>
              <a:gd name="T21" fmla="*/ 2147483647 h 387"/>
              <a:gd name="T22" fmla="*/ 0 w 379"/>
              <a:gd name="T23" fmla="*/ 2147483647 h 387"/>
              <a:gd name="T24" fmla="*/ 0 w 379"/>
              <a:gd name="T25" fmla="*/ 2147483647 h 38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79"/>
              <a:gd name="T40" fmla="*/ 0 h 387"/>
              <a:gd name="T41" fmla="*/ 379 w 379"/>
              <a:gd name="T42" fmla="*/ 387 h 38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79" h="387">
                <a:moveTo>
                  <a:pt x="0" y="144"/>
                </a:moveTo>
                <a:lnTo>
                  <a:pt x="145" y="144"/>
                </a:lnTo>
                <a:lnTo>
                  <a:pt x="145" y="0"/>
                </a:lnTo>
                <a:lnTo>
                  <a:pt x="238" y="0"/>
                </a:lnTo>
                <a:lnTo>
                  <a:pt x="238" y="144"/>
                </a:lnTo>
                <a:lnTo>
                  <a:pt x="379" y="144"/>
                </a:lnTo>
                <a:lnTo>
                  <a:pt x="379" y="245"/>
                </a:lnTo>
                <a:lnTo>
                  <a:pt x="237" y="245"/>
                </a:lnTo>
                <a:lnTo>
                  <a:pt x="237" y="387"/>
                </a:lnTo>
                <a:lnTo>
                  <a:pt x="141" y="387"/>
                </a:lnTo>
                <a:lnTo>
                  <a:pt x="141" y="243"/>
                </a:lnTo>
                <a:lnTo>
                  <a:pt x="0" y="243"/>
                </a:lnTo>
                <a:lnTo>
                  <a:pt x="0" y="144"/>
                </a:lnTo>
                <a:close/>
              </a:path>
            </a:pathLst>
          </a:cu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clipart_pro"/>
          <p:cNvSpPr>
            <a:spLocks/>
          </p:cNvSpPr>
          <p:nvPr/>
        </p:nvSpPr>
        <p:spPr bwMode="gray">
          <a:xfrm>
            <a:off x="4823471" y="4807180"/>
            <a:ext cx="260647" cy="265747"/>
          </a:xfrm>
          <a:custGeom>
            <a:avLst/>
            <a:gdLst>
              <a:gd name="T0" fmla="*/ 0 w 379"/>
              <a:gd name="T1" fmla="*/ 2147483647 h 387"/>
              <a:gd name="T2" fmla="*/ 2147483647 w 379"/>
              <a:gd name="T3" fmla="*/ 2147483647 h 387"/>
              <a:gd name="T4" fmla="*/ 2147483647 w 379"/>
              <a:gd name="T5" fmla="*/ 0 h 387"/>
              <a:gd name="T6" fmla="*/ 2147483647 w 379"/>
              <a:gd name="T7" fmla="*/ 0 h 387"/>
              <a:gd name="T8" fmla="*/ 2147483647 w 379"/>
              <a:gd name="T9" fmla="*/ 2147483647 h 387"/>
              <a:gd name="T10" fmla="*/ 2147483647 w 379"/>
              <a:gd name="T11" fmla="*/ 2147483647 h 387"/>
              <a:gd name="T12" fmla="*/ 2147483647 w 379"/>
              <a:gd name="T13" fmla="*/ 2147483647 h 387"/>
              <a:gd name="T14" fmla="*/ 2147483647 w 379"/>
              <a:gd name="T15" fmla="*/ 2147483647 h 387"/>
              <a:gd name="T16" fmla="*/ 2147483647 w 379"/>
              <a:gd name="T17" fmla="*/ 2147483647 h 387"/>
              <a:gd name="T18" fmla="*/ 2147483647 w 379"/>
              <a:gd name="T19" fmla="*/ 2147483647 h 387"/>
              <a:gd name="T20" fmla="*/ 2147483647 w 379"/>
              <a:gd name="T21" fmla="*/ 2147483647 h 387"/>
              <a:gd name="T22" fmla="*/ 0 w 379"/>
              <a:gd name="T23" fmla="*/ 2147483647 h 387"/>
              <a:gd name="T24" fmla="*/ 0 w 379"/>
              <a:gd name="T25" fmla="*/ 2147483647 h 38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79"/>
              <a:gd name="T40" fmla="*/ 0 h 387"/>
              <a:gd name="T41" fmla="*/ 379 w 379"/>
              <a:gd name="T42" fmla="*/ 387 h 38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79" h="387">
                <a:moveTo>
                  <a:pt x="0" y="144"/>
                </a:moveTo>
                <a:lnTo>
                  <a:pt x="145" y="144"/>
                </a:lnTo>
                <a:lnTo>
                  <a:pt x="145" y="0"/>
                </a:lnTo>
                <a:lnTo>
                  <a:pt x="238" y="0"/>
                </a:lnTo>
                <a:lnTo>
                  <a:pt x="238" y="144"/>
                </a:lnTo>
                <a:lnTo>
                  <a:pt x="379" y="144"/>
                </a:lnTo>
                <a:lnTo>
                  <a:pt x="379" y="245"/>
                </a:lnTo>
                <a:lnTo>
                  <a:pt x="237" y="245"/>
                </a:lnTo>
                <a:lnTo>
                  <a:pt x="237" y="387"/>
                </a:lnTo>
                <a:lnTo>
                  <a:pt x="141" y="387"/>
                </a:lnTo>
                <a:lnTo>
                  <a:pt x="141" y="243"/>
                </a:lnTo>
                <a:lnTo>
                  <a:pt x="0" y="243"/>
                </a:lnTo>
                <a:lnTo>
                  <a:pt x="0" y="144"/>
                </a:lnTo>
                <a:close/>
              </a:path>
            </a:pathLst>
          </a:cu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1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34639" y="161999"/>
            <a:ext cx="515360" cy="3266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561" y="6472239"/>
            <a:ext cx="1071563" cy="366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fr-FR" sz="2000" b="1" dirty="0" smtClea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Agenda</a:t>
            </a:r>
            <a:endParaRPr lang="fr-FR"/>
          </a:p>
        </p:txBody>
      </p:sp>
      <p:sp>
        <p:nvSpPr>
          <p:cNvPr id="73" name="Text Placeholder 2"/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0" y="2489200"/>
            <a:ext cx="9906000" cy="558800"/>
          </a:xfrm>
          <a:prstGeom prst="rect">
            <a:avLst/>
          </a:prstGeom>
          <a:noFill/>
          <a:effectLst/>
        </p:spPr>
        <p:txBody>
          <a:bodyPr vert="horz" wrap="square" lIns="457200" tIns="228600" rIns="0" bIns="2540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chemeClr val="tx2"/>
                </a:solidFill>
              </a:rPr>
              <a:t>Le nearshoring au Maroc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16" name="Text Placeholder 2">
            <a:hlinkClick r:id="rId9" action="ppaction://hlinksldjump"/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0" y="3048000"/>
            <a:ext cx="9906000" cy="558800"/>
          </a:xfrm>
          <a:prstGeom prst="rect">
            <a:avLst/>
          </a:prstGeom>
          <a:noFill/>
          <a:effectLst/>
        </p:spPr>
        <p:txBody>
          <a:bodyPr vert="horz" wrap="square" lIns="457200" tIns="228600" rIns="0" bIns="2540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fr-FR" sz="2000" smtClean="0">
                <a:solidFill>
                  <a:srgbClr val="B2B2B2"/>
                </a:solidFill>
              </a:rPr>
              <a:t>Détails de l'offre Maroc</a:t>
            </a:r>
            <a:endParaRPr lang="fr-FR" sz="2000" dirty="0">
              <a:solidFill>
                <a:srgbClr val="B2B2B2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3561" y="6472239"/>
            <a:ext cx="1071563" cy="3661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Picture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clipart_scalestilted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28132" y="5353089"/>
            <a:ext cx="6426909" cy="119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000"/>
            <a:ext cx="8992800" cy="831600"/>
          </a:xfrm>
        </p:spPr>
        <p:txBody>
          <a:bodyPr/>
          <a:lstStyle/>
          <a:p>
            <a:r>
              <a:rPr lang="fr-FR" smtClean="0"/>
              <a:t>Le Maroc : Une destination "facile"</a:t>
            </a: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57201" y="1333746"/>
            <a:ext cx="1294957" cy="1120055"/>
          </a:xfrm>
          <a:prstGeom prst="rect">
            <a:avLst/>
          </a:prstGeom>
          <a:solidFill>
            <a:srgbClr val="1F81B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99" rIns="0" bIns="89999" rtlCol="0" anchor="ctr" anchorCtr="0"/>
          <a:lstStyle/>
          <a:p>
            <a:pPr marL="85725"/>
            <a:r>
              <a:rPr lang="fr-F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Baisse des coûts de 50%</a:t>
            </a:r>
          </a:p>
        </p:txBody>
      </p:sp>
      <p:sp>
        <p:nvSpPr>
          <p:cNvPr id="6" name="Rectangle 5"/>
          <p:cNvSpPr/>
          <p:nvPr/>
        </p:nvSpPr>
        <p:spPr>
          <a:xfrm>
            <a:off x="3536337" y="1333746"/>
            <a:ext cx="1294957" cy="1120055"/>
          </a:xfrm>
          <a:prstGeom prst="rect">
            <a:avLst/>
          </a:prstGeom>
          <a:solidFill>
            <a:srgbClr val="1F81B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99" rIns="0" bIns="89999" rtlCol="0" anchor="ctr" anchorCtr="0"/>
          <a:lstStyle/>
          <a:p>
            <a:pPr marL="85725"/>
            <a:r>
              <a:rPr lang="fr-F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Risques maîtrisés</a:t>
            </a:r>
          </a:p>
        </p:txBody>
      </p:sp>
      <p:sp>
        <p:nvSpPr>
          <p:cNvPr id="7" name="Rectangle 6"/>
          <p:cNvSpPr/>
          <p:nvPr/>
        </p:nvSpPr>
        <p:spPr>
          <a:xfrm>
            <a:off x="1996769" y="1333746"/>
            <a:ext cx="1294957" cy="1120055"/>
          </a:xfrm>
          <a:prstGeom prst="rect">
            <a:avLst/>
          </a:prstGeom>
          <a:solidFill>
            <a:srgbClr val="1F81B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99" rIns="0" bIns="89999" rtlCol="0" anchor="ctr" anchorCtr="0"/>
          <a:lstStyle/>
          <a:p>
            <a:pPr marL="85725"/>
            <a:r>
              <a:rPr lang="fr-F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Proximité du marché français</a:t>
            </a:r>
          </a:p>
        </p:txBody>
      </p:sp>
      <p:sp>
        <p:nvSpPr>
          <p:cNvPr id="8" name="Rectangle 7"/>
          <p:cNvSpPr/>
          <p:nvPr/>
        </p:nvSpPr>
        <p:spPr>
          <a:xfrm>
            <a:off x="5075905" y="1333746"/>
            <a:ext cx="1294957" cy="1120055"/>
          </a:xfrm>
          <a:prstGeom prst="rect">
            <a:avLst/>
          </a:prstGeom>
          <a:solidFill>
            <a:srgbClr val="1F81B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99" rIns="0" bIns="89999" rtlCol="0" anchor="ctr" anchorCtr="0"/>
          <a:lstStyle/>
          <a:p>
            <a:pPr marL="85725"/>
            <a:r>
              <a:rPr lang="fr-F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Compétitif vs. pays concurrents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8155040" y="1333746"/>
            <a:ext cx="1294957" cy="1120055"/>
          </a:xfrm>
          <a:prstGeom prst="rect">
            <a:avLst/>
          </a:prstGeom>
          <a:solidFill>
            <a:srgbClr val="1F81B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99" rIns="0" bIns="89999" rtlCol="0" anchor="ctr" anchorCtr="0"/>
          <a:lstStyle/>
          <a:p>
            <a:pPr marL="88900"/>
            <a:r>
              <a:rPr lang="fr-FR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Track</a:t>
            </a:r>
            <a:r>
              <a:rPr lang="fr-F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record</a:t>
            </a:r>
          </a:p>
        </p:txBody>
      </p:sp>
      <p:sp>
        <p:nvSpPr>
          <p:cNvPr id="22" name="NumberBall"/>
          <p:cNvSpPr>
            <a:spLocks noChangeArrowheads="1"/>
          </p:cNvSpPr>
          <p:nvPr/>
        </p:nvSpPr>
        <p:spPr bwMode="gray">
          <a:xfrm>
            <a:off x="357199" y="1237491"/>
            <a:ext cx="198425" cy="19842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fr-FR" sz="14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14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NumberBall"/>
          <p:cNvSpPr>
            <a:spLocks noChangeArrowheads="1"/>
          </p:cNvSpPr>
          <p:nvPr/>
        </p:nvSpPr>
        <p:spPr bwMode="gray">
          <a:xfrm>
            <a:off x="1896767" y="1237491"/>
            <a:ext cx="198425" cy="19842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fr-FR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NumberBall"/>
          <p:cNvSpPr>
            <a:spLocks noChangeArrowheads="1"/>
          </p:cNvSpPr>
          <p:nvPr/>
        </p:nvSpPr>
        <p:spPr bwMode="gray">
          <a:xfrm>
            <a:off x="3436335" y="1237491"/>
            <a:ext cx="198425" cy="19842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fr-FR" sz="14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14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NumberBall"/>
          <p:cNvSpPr>
            <a:spLocks noChangeArrowheads="1"/>
          </p:cNvSpPr>
          <p:nvPr/>
        </p:nvSpPr>
        <p:spPr bwMode="gray">
          <a:xfrm>
            <a:off x="4975903" y="1237491"/>
            <a:ext cx="198425" cy="19842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fr-FR" sz="14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</a:t>
            </a:r>
            <a:endParaRPr lang="fr-FR" sz="14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akeaway_box"/>
          <p:cNvSpPr>
            <a:spLocks noChangeArrowheads="1"/>
          </p:cNvSpPr>
          <p:nvPr/>
        </p:nvSpPr>
        <p:spPr bwMode="gray">
          <a:xfrm>
            <a:off x="1982788" y="4667118"/>
            <a:ext cx="5942012" cy="531812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 type="none" w="lg" len="lg"/>
            <a:tailEnd type="none" w="lg" len="lg"/>
          </a:ln>
        </p:spPr>
        <p:txBody>
          <a:bodyPr anchor="ctr" anchorCtr="1"/>
          <a:lstStyle/>
          <a:p>
            <a:pPr algn="ctr"/>
            <a:r>
              <a:rPr lang="fr-FR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Le Maroc représente le meilleur équilibre entre réduction des coûts, proximité et maitrise du risque</a:t>
            </a:r>
            <a:endParaRPr lang="fr-FR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Elbow Connector 51"/>
          <p:cNvCxnSpPr>
            <a:stCxn id="27" idx="2"/>
            <a:endCxn id="29" idx="0"/>
          </p:cNvCxnSpPr>
          <p:nvPr/>
        </p:nvCxnSpPr>
        <p:spPr>
          <a:xfrm rot="16200000" flipH="1">
            <a:off x="2641071" y="2354395"/>
            <a:ext cx="776332" cy="3849114"/>
          </a:xfrm>
          <a:prstGeom prst="bentConnector3">
            <a:avLst>
              <a:gd name="adj1" fmla="val 50000"/>
            </a:avLst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34" idx="2"/>
            <a:endCxn id="29" idx="0"/>
          </p:cNvCxnSpPr>
          <p:nvPr/>
        </p:nvCxnSpPr>
        <p:spPr>
          <a:xfrm rot="16200000" flipH="1">
            <a:off x="3410855" y="3124179"/>
            <a:ext cx="776332" cy="2309546"/>
          </a:xfrm>
          <a:prstGeom prst="bentConnector3">
            <a:avLst>
              <a:gd name="adj1" fmla="val 50000"/>
            </a:avLst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38" idx="2"/>
            <a:endCxn id="29" idx="0"/>
          </p:cNvCxnSpPr>
          <p:nvPr/>
        </p:nvCxnSpPr>
        <p:spPr>
          <a:xfrm rot="5400000">
            <a:off x="4950423" y="3894157"/>
            <a:ext cx="776332" cy="769590"/>
          </a:xfrm>
          <a:prstGeom prst="bentConnector3">
            <a:avLst>
              <a:gd name="adj1" fmla="val 50000"/>
            </a:avLst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39" idx="2"/>
            <a:endCxn id="29" idx="0"/>
          </p:cNvCxnSpPr>
          <p:nvPr/>
        </p:nvCxnSpPr>
        <p:spPr>
          <a:xfrm rot="5400000">
            <a:off x="6489991" y="2354589"/>
            <a:ext cx="776332" cy="3848726"/>
          </a:xfrm>
          <a:prstGeom prst="bentConnector3">
            <a:avLst>
              <a:gd name="adj1" fmla="val 50000"/>
            </a:avLst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57201" y="2450787"/>
            <a:ext cx="1294957" cy="1439999"/>
          </a:xfrm>
          <a:prstGeom prst="rect">
            <a:avLst/>
          </a:prstGeom>
          <a:noFill/>
          <a:ln w="9525">
            <a:solidFill>
              <a:srgbClr val="79A2B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r>
              <a:rPr lang="fr-FR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Opportunité de réduction des </a:t>
            </a:r>
            <a:r>
              <a:rPr lang="fr-FR" sz="1200" i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coûts complets</a:t>
            </a:r>
            <a:endParaRPr lang="fr-FR" sz="12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96769" y="2450787"/>
            <a:ext cx="1294957" cy="1439999"/>
          </a:xfrm>
          <a:prstGeom prst="rect">
            <a:avLst/>
          </a:prstGeom>
          <a:noFill/>
          <a:ln w="9525">
            <a:solidFill>
              <a:srgbClr val="79A2B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r>
              <a:rPr lang="fr-FR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Proximité géographique, culturelle, linguistique, économique et sociale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536337" y="2450787"/>
            <a:ext cx="1294957" cy="1439999"/>
          </a:xfrm>
          <a:prstGeom prst="rect">
            <a:avLst/>
          </a:prstGeom>
          <a:noFill/>
          <a:ln w="9525">
            <a:solidFill>
              <a:srgbClr val="79A2B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r>
              <a:rPr lang="fr-FR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Aides à l'installation financières et opérationnelles et maturité de l'écosystème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075905" y="2450786"/>
            <a:ext cx="1294957" cy="1440000"/>
          </a:xfrm>
          <a:prstGeom prst="rect">
            <a:avLst/>
          </a:prstGeom>
          <a:noFill/>
          <a:ln w="9525">
            <a:solidFill>
              <a:srgbClr val="79A2B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r>
              <a:rPr lang="fr-FR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Réactivité / flexibilité vs. l'Asie et compétitivité des coûts complets vs. l'Europe de l'Est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155041" y="2450787"/>
            <a:ext cx="1294957" cy="1439999"/>
          </a:xfrm>
          <a:prstGeom prst="rect">
            <a:avLst/>
          </a:prstGeom>
          <a:noFill/>
          <a:ln w="9525">
            <a:solidFill>
              <a:srgbClr val="79A2B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r>
              <a:rPr lang="fr-FR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Présence des acteurs majeurs de secteur de l'</a:t>
            </a:r>
            <a:r>
              <a:rPr lang="fr-FR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offshoring</a:t>
            </a:r>
            <a:r>
              <a:rPr lang="fr-FR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en CRM, </a:t>
            </a:r>
            <a:r>
              <a:rPr lang="fr-FR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ITO</a:t>
            </a:r>
            <a:r>
              <a:rPr lang="fr-FR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BPO</a:t>
            </a:r>
            <a:endParaRPr lang="fr-FR" sz="12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15472" y="1333746"/>
            <a:ext cx="1294958" cy="1120056"/>
          </a:xfrm>
          <a:prstGeom prst="rect">
            <a:avLst/>
          </a:prstGeom>
          <a:solidFill>
            <a:srgbClr val="1F81B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99" rIns="0" bIns="89999" rtlCol="0" anchor="ctr" anchorCtr="0"/>
          <a:lstStyle/>
          <a:p>
            <a:pPr marL="88900"/>
            <a:r>
              <a:rPr lang="fr-F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Disponibilité / qualité </a:t>
            </a:r>
            <a:r>
              <a:rPr lang="fr-FR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 Ressources</a:t>
            </a:r>
            <a:endParaRPr lang="fr-FR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Elbow Connector 32"/>
          <p:cNvCxnSpPr>
            <a:stCxn id="37" idx="2"/>
            <a:endCxn id="29" idx="0"/>
          </p:cNvCxnSpPr>
          <p:nvPr/>
        </p:nvCxnSpPr>
        <p:spPr>
          <a:xfrm rot="16200000" flipH="1">
            <a:off x="4180639" y="3893963"/>
            <a:ext cx="776332" cy="769978"/>
          </a:xfrm>
          <a:prstGeom prst="bentConnector3">
            <a:avLst>
              <a:gd name="adj1" fmla="val 50000"/>
            </a:avLst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615472" y="2450787"/>
            <a:ext cx="1294957" cy="1439999"/>
          </a:xfrm>
          <a:prstGeom prst="rect">
            <a:avLst/>
          </a:prstGeom>
          <a:noFill/>
          <a:ln w="9525">
            <a:solidFill>
              <a:srgbClr val="79A2B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r>
              <a:rPr lang="fr-FR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Croissance du pool de ressources pour l'</a:t>
            </a:r>
            <a:r>
              <a:rPr lang="fr-FR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offshoring</a:t>
            </a:r>
            <a:r>
              <a:rPr lang="fr-FR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et proximité de l'enseignement supérieur</a:t>
            </a:r>
          </a:p>
        </p:txBody>
      </p:sp>
      <p:cxnSp>
        <p:nvCxnSpPr>
          <p:cNvPr id="42" name="Elbow Connector 41"/>
          <p:cNvCxnSpPr>
            <a:stCxn id="41" idx="2"/>
            <a:endCxn id="29" idx="0"/>
          </p:cNvCxnSpPr>
          <p:nvPr/>
        </p:nvCxnSpPr>
        <p:spPr>
          <a:xfrm rot="5400000">
            <a:off x="5720207" y="3124374"/>
            <a:ext cx="776332" cy="2309157"/>
          </a:xfrm>
          <a:prstGeom prst="bentConnector3">
            <a:avLst>
              <a:gd name="adj1" fmla="val 50000"/>
            </a:avLst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29" idx="0"/>
          </p:cNvCxnSpPr>
          <p:nvPr/>
        </p:nvCxnSpPr>
        <p:spPr>
          <a:xfrm>
            <a:off x="4953794" y="4564380"/>
            <a:ext cx="0" cy="102738"/>
          </a:xfrm>
          <a:prstGeom prst="straightConnector1">
            <a:avLst/>
          </a:prstGeom>
          <a:ln>
            <a:solidFill>
              <a:schemeClr val="bg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NumberBall"/>
          <p:cNvSpPr>
            <a:spLocks noChangeArrowheads="1"/>
          </p:cNvSpPr>
          <p:nvPr/>
        </p:nvSpPr>
        <p:spPr bwMode="gray">
          <a:xfrm>
            <a:off x="6515471" y="1237491"/>
            <a:ext cx="198425" cy="19842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fr-FR" sz="14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</a:t>
            </a:r>
            <a:endParaRPr lang="fr-FR" sz="14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NumberBall"/>
          <p:cNvSpPr>
            <a:spLocks noChangeArrowheads="1"/>
          </p:cNvSpPr>
          <p:nvPr/>
        </p:nvSpPr>
        <p:spPr bwMode="gray">
          <a:xfrm>
            <a:off x="8055039" y="1237491"/>
            <a:ext cx="198425" cy="19842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fr-FR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561" y="6472239"/>
            <a:ext cx="1071563" cy="366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P_IDX" val="4"/>
  <p:tag name="THINKCELLPRESENTATIONDONOTDELETE" val="&lt;?xml version=&quot;1.0&quot; encoding=&quot;UTF-16&quot; standalone=&quot;yes&quot;?&gt;&#10;&lt;root reqver=&quot;21047&quot;&gt;&lt;version val=&quot;22254&quot;/&gt;&lt;CPresentation id=&quot;1&quot;&gt;&lt;m_precDefaultNumber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strFormatTime&gt;%d/%m/%Y&lt;/m_strFormatTime&gt;&lt;/m_precDefaultDate&gt;&lt;m_precDefaultYear/&gt;&lt;m_precDefaultQuarter/&gt;&lt;m_precDefaultMonth/&gt;&lt;m_precDefaultWeek/&gt;&lt;m_precDefaultDay/&gt;&lt;m_mruColor&gt;&lt;m_vecMRU length=&quot;7&quot;&gt;&lt;elem m_fUsage=&quot;5.67620809277477000000E+000&quot;&gt;&lt;m_ppcolschidx val=&quot;0&quot;/&gt;&lt;m_rgb r=&quot;4c&quot; g=&quot;9c&quot; b=&quot;d8&quot;/&gt;&lt;m_nBrightness val=&quot;0&quot;/&gt;&lt;/elem&gt;&lt;elem m_fUsage=&quot;2.44757337794848340000E+000&quot;&gt;&lt;m_ppcolschidx val=&quot;0&quot;/&gt;&lt;m_rgb r=&quot;96&quot; g=&quot;cc&quot; b=&quot;ee&quot;/&gt;&lt;m_nBrightness val=&quot;0&quot;/&gt;&lt;/elem&gt;&lt;elem m_fUsage=&quot;1.42778502216621890000E+000&quot;&gt;&lt;m_ppcolschidx val=&quot;0&quot;/&gt;&lt;m_rgb r=&quot;1f&quot; g=&quot;81&quot; b=&quot;bf&quot;/&gt;&lt;m_nBrightness val=&quot;0&quot;/&gt;&lt;/elem&gt;&lt;elem m_fUsage=&quot;1.30797872280240370000E-001&quot;&gt;&lt;m_ppcolschidx val=&quot;0&quot;/&gt;&lt;m_rgb r=&quot;9c&quot; g=&quot;d0&quot; b=&quot;a8&quot;/&gt;&lt;m_nBrightness val=&quot;0&quot;/&gt;&lt;/elem&gt;&lt;elem m_fUsage=&quot;4.23911582752162440000E-002&quot;&gt;&lt;m_ppcolschidx val=&quot;0&quot;/&gt;&lt;m_rgb r=&quot;76&quot; g=&quot;9e&quot; b=&quot;ff&quot;/&gt;&lt;m_nBrightness val=&quot;0&quot;/&gt;&lt;/elem&gt;&lt;elem m_fUsage=&quot;3.81520424476946220000E-002&quot;&gt;&lt;m_ppcolschidx val=&quot;0&quot;/&gt;&lt;m_rgb r=&quot;42&quot; g=&quot;9d&quot; b=&quot;64&quot;/&gt;&lt;m_nBrightness val=&quot;0&quot;/&gt;&lt;/elem&gt;&lt;elem m_fUsage=&quot;3.43368382029251570000E-002&quot;&gt;&lt;m_ppcolschidx val=&quot;0&quot;/&gt;&lt;m_rgb r=&quot;40&quot; g=&quot;62&quot; b=&quot;1e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zKXrbKDEyrwZ5SW1dYY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DE6wtjAE2OXl_DJfwtT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MahpufV0GIlV9A1PgBm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FvuGPtWkOgOf2IkV_oP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EcLZfCKUCnqTNXgdP4.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MYXC3Ly0ym0UzJUebDp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59r0iFbUGM68SG7kp1J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oiqXmhuUWHoANp_f_u0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3S8MydEfkaQGtolZiHMn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M6vyXKaEiHA_9SQUDbp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yADhdGnU6ihpnl_h5Dd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uty_vJekemWbD3E83L5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NuBj3QHEuJ4O_q1kiMv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aNOx2io02_suXP1rmtZ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fKSNmlzUKyhADD0p_SZ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LhvBZUREOSmkNmfubh_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wwYKmBjUmvYJ4g0ZfJr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jmKdKZmUiLpYJlKEv0W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Ucu_vprE2g4JNId9l_c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Smi83h0qUOZ4xGR3ykAr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pb7NuhrUSNoL_sUpW3j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1Nf7rOf0mzLaWPLtwwa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FvuGPtWkOgOf2IkV_oP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ef9lCIxHE6E.W5XK.9qc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iJHvA080.Sdr2WUgi06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HJizf4OkuOpHjgi_k2d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KLtxofGEmqleZmrVbiL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cSgM7IeUavy7FewMELt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vb.CkoP0Sb_k.rRqqcD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L3UAH_G02a_vpGuuFCs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Y9XGk8kS0WWpkMtuSh6v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ipngVn_U.c8DtvcFNK_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cZ5eBa90OPdjmuV_Sb6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WuvpBYJkk.p3fvvWHcdx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VUcQoTKUyREwJQOUIkT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o1FXmW9UOr6zPJleP4W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yFmcUNKEqY0dPIkke2o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vcdRK9cESpmvSfokuih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6_Dhoqs0uQhTaF7UxEC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68hUB.ZECp4p_.iOekY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68hUB.ZECp4p_.iOekY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68hUB.ZECp4p_.iOekY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vcdRK9cESpmvSfokuih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6_Dhoqs0uQhTaF7UxEC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DE6wtjAE2OXl_DJfwtT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vcdRK9cESpmvSfokuih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6_Dhoqs0uQhTaF7UxEC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68hUB.ZECp4p_.iOekY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68hUB.ZECp4p_.iOekY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68hUB.ZECp4p_.iOekY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68hUB.ZECp4p_.iOekY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68hUB.ZECp4p_.iOekY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68hUB.ZECp4p_.iOekY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68hUB.ZECp4p_.iOekY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68hUB.ZECp4p_.iOekY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PAtk3E7HEqgZfjaMxt30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68hUB.ZECp4p_.iOekY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68hUB.ZECp4p_.iOekY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68hUB.ZECp4p_.iOekY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68hUB.ZECp4p_.iOekY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68hUB.ZECp4p_.iOekY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FPkkEEy.EmKMSiV8qI75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Rm_efku.kKRe.sXijvvH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7W2Hf.JEqrcdaa8uQNN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ENDeBCqUyaBY3j7j8QB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EcLZfCKUCnqTNXgdP4.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9ggRT_CUiamBdAZ9yH8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5lxgQ1un0eYoHXNjQbhow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E97Dg_ZES11.rArcgRP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EBW8LK7K0qj07KRPHfCB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_FL97EVrk2P0DwkrzaUn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mVEKSKa0aphRi0PV.lq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RIgK.T2j0axpxkAZYkYs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RnP0g3fkuoR6vwxMypk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ECleiZV7U.pISr8dJkx5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MYXC3Ly0ym0UzJUebDp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5UjgZd8_UKK6lRxUhMBP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M54C2YHUamQrfRPz0NV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plu56xeEGtwzqcBn1pX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16_VBrk0eOb1L0ficIo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8f7Q6IwQ0aHqqIruaaMy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sHnLn.hkup8Hc5M1q9Q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7rv8PbcUqnGyl_Efylc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OfYDo6yk6iYXmfDHFE1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59r0iFbUGM68SG7kp1J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g22akHRUu4MHTKf_uWZ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iGOnoqSU24PAhSOEeUW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RyZ8Wxw0aJCVdsgADUg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P1HCoYz0.3iSmyh1AxxQ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VrNxtAs0OPG0FBqXnwq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iVXw2uiUGXovV2RqR4L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o3NzNdbqkyFqmzJpaN31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i9ilHrfE2b6wacWCVFE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bfmdP2ME.r.dM1eRTXM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reqaCFgY0.xFNF9gRe5K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rjrZK3DEu9EOrOd.FdX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Z5h1u6Ekms8hnj7yWtu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_.g0_C1ES53Xe5mN3kZ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YToYGn7hEG.BSRycYCF7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r3TvyJQUCtnt89sM8Saw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DtLkIUm90yjK5New69E4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RnP0g3fkuoR6vwxMypk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vfDnHTx0yd__bBVtWMhw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JssQKXfUGppE.KAFX68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3S8MydEfkaQGtolZiHMn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H1PqeLl0utxImgIlnoR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_XhD4b4zEek8zyCUxRcE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CM_jRQXkUe76CbexcSWBg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ILhC1n6fEOtFlplV5GU8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U0T57mcUOrLzCx2_uBA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5qUwslD60ue1uTKB8Zzg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U0T57mcUOrLzCx2_uBA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5qUwslD60ue1uTKB8Zzg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ov59djQik.LAPrpzb1KK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M6vyXKaEiHA_9SQUDbpA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nbAo.T4JE.2IzwWbDvNNQ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1sZ6x7rEmud4pMIN3hG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W5S11IbES.Wt6FEe5EE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eqqB0EVU2oktyedaVZI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CmIHcxwFkqRhbUA_B7NX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u1vUHQB7Um5cDwiIy.V_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LmsXhNfk6LBxIBz.Fl_w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FZfltfPUWNmd1o9T811Q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mMmIBREkyHUIIJmk6KRw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Gb6CJbJ_UqGM9CN1MBLk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yADhdGnU6ihpnl_h5DdQ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kSLo1KEvUCHkch0Sh5_B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eP871mG0eh0h5BtnBL6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CKIivdnEejaTYLXTuLsw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eP871mG0eh0h5BtnBL6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NuBj3QHEuJ4O_q1kiMv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mXz17nYkWtQZR1d.i6J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fKSNmlzUKyhADD0p_SZ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LhvBZUREOSmkNmfubh_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ef9lCIxHE6E.W5XK.9qc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jmKdKZmUiLpYJlKEv0W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Ucu_vprE2g4JNId9l_c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Smi83h0qUOZ4xGR3ykAr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pb7NuhrUSNoL_sUpW3j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1Nf7rOf0mzLaWPLtwwa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L3UAH_G02a_vpGuuFCs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iJHvA080.Sdr2WUgi06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HJizf4OkuOpHjgi_k2d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KLtxofGEmqleZmrVbiL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cSgM7IeUavy7FewMELt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Wodv.0ZUO6I3wPwznqa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guofoq3U2SqIOuNM6DV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7JNGMHXzU2rrKs1ahy_b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Cwf7yITU6kSZ88MlWCp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P6W9KTlU6rWajhliJK6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o2T1wapUCJm3QHS3UKf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_YPTzFtvUGHhDi3gx5bF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T8mf0Y_EKDenV_GX9bt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IHE3MfH0S7xzsv36B7K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6btecXSykGeUIlBTAnwN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u0P.7dUWet0o0MVkki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5jxGBedUqhg9gECVHJC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3x8VXwo8kS9z_ggrMRF7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nn22vL_kmGHo3w3dTxf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2vXC7kblkGh.t6aCMCLA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QplNqCnU68GI4C60lrX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WoRqA8GU.UWLA6_oge.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PYs0UtDEqqjTJhfZl5.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_qfanW9EWWn6QlSWc.2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y5qq4mnEKdn7VQsg1dV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5E2gi7aky2eMJtLXEcJ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5DOYv190KLrmBpMs_SV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5Ri5kZRM0KjHksIXfARL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l6xNvshEuFgRev4RruE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GDjpxWnkqbVR_A4JziE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cZ5eBa90OPdjmuV_Sb6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ipngVn_U.c8DtvcFNK_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Y9XGk8kS0WWpkMtuSh6v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VUcQoTKUyREwJQOUIkT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o1FXmW9UOr6zPJleP4W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yFmcUNKEqY0dPIkke2o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vcdRK9cESpmvSfokuih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JLOF6yBUy5nehP5tE81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6_Dhoqs0uQhTaF7UxEC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JLOF6yBUy5nehP5tE81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_9ue2AY.U2jUWh9QaC5t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NgAFxMNE2jf6aLhfppf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SM8mPImESyC69.iqjlr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6s.yGsOUOLEQ.Rt8YtW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MGaYoGr4kKlZhPgKQcQ.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BbfCd73i0OM9WSskWujH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xom5yXkEGlu.cpm36J8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_9ue2AY.U2jUWh9QaC5t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5GVXMtvk2XppnyEh9Vu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Kc25g910Kz9cujf5OG6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9gL4_AYxUSL8sF.nQlJB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IqLNabNkSBS3qh7sDUk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Wodv.0ZUO6I3wPwznqa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o2T1wapUCJm3QHS3UKf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5k_G0dgq0SzOWTkkOYJI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N0C586s0aWlbw.MLcPS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ydguit9U2KtoiOqYR0T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mJkVby40KuYgo7tPUMY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NgAFxMNE2jf6aLhfppf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2prWFA2cE6LATeQHmz0k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u0P.7dUWet0o0MVkki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eRckV6ek2D9Td77a.Vs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zHqPeCskmAQE6zU2c1C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zFZlWhW0ylztQOubl0Q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LJa9_dTXUaD7bG03_8St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kOEc03D0SGZTUiPI4qn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zKXrbKDEyrwZ5SW1dYY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uty_vJekemWbD3E83L5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WuvpBYJkk.p3fvvWHcdxw"/>
</p:tagLst>
</file>

<file path=ppt/theme/theme1.xml><?xml version="1.0" encoding="utf-8"?>
<a:theme xmlns:a="http://schemas.openxmlformats.org/drawingml/2006/main" name="blank">
  <a:themeElements>
    <a:clrScheme name="MedZ Sourcing">
      <a:dk1>
        <a:srgbClr val="000000"/>
      </a:dk1>
      <a:lt1>
        <a:srgbClr val="FFFFFF"/>
      </a:lt1>
      <a:dk2>
        <a:srgbClr val="1164A6"/>
      </a:dk2>
      <a:lt2>
        <a:srgbClr val="808080"/>
      </a:lt2>
      <a:accent1>
        <a:srgbClr val="E2E2E2"/>
      </a:accent1>
      <a:accent2>
        <a:srgbClr val="81CBE8"/>
      </a:accent2>
      <a:accent3>
        <a:srgbClr val="F28800"/>
      </a:accent3>
      <a:accent4>
        <a:srgbClr val="6FBB5E"/>
      </a:accent4>
      <a:accent5>
        <a:srgbClr val="E53C05"/>
      </a:accent5>
      <a:accent6>
        <a:srgbClr val="BABABA"/>
      </a:accent6>
      <a:hlink>
        <a:srgbClr val="F28800"/>
      </a:hlink>
      <a:folHlink>
        <a:srgbClr val="E53C05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rca:RCAuthoringProperties xmlns:rca="urn:sharePointPublishingRcaProperties">
  <rca:Converter rca:guid="6dfdc5b4-2a28-4a06-b0c6-ad3901e3a807">
    <rca:property rca:type="InheritParentSettings">False</rca:property>
    <rca:property rca:type="SelectedPageLayout">24</rca:property>
    <rca:property rca:type="SelectedPageField">f55c4d88-1f2e-4ad9-aaa8-819af4ee7ee8</rca:property>
    <rca:property rca:type="SelectedStylesField">a932ec3f-94c1-48b1-b6dc-41aaa6eb7e54</rca:property>
    <rca:property rca:type="CreatePageWithSourceDocument">True</rca:property>
    <rca:property rca:type="AllowChangeLocationConfig">True</rca:property>
    <rca:property rca:type="ConfiguredPageLocation">http://it-network.bcg.com/SiteDirectory/Sharepoint_Platform/TeamSites09/FarmDeploy/iptest</rca:property>
    <rca:property rca:type="CreateSynchronously">False</rca:property>
    <rca:property rca:type="AllowChangeProcessingConfig">True</rca:property>
    <rca:property rca:type="ConverterSpecificSettings"/>
  </rca:Converter>
</rca:RCAuthoring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62B2F57513A547879471749A2268C3" ma:contentTypeVersion="1" ma:contentTypeDescription="Create a new document." ma:contentTypeScope="" ma:versionID="187b2ccb4db15664d5e0eaca524ea8a3">
  <xsd:schema xmlns:xsd="http://www.w3.org/2001/XMLSchema" xmlns:p="http://schemas.microsoft.com/office/2006/metadata/properties" targetNamespace="http://schemas.microsoft.com/office/2006/metadata/properties" ma:root="true" ma:fieldsID="876b2bb4dfc2b028f5344ecdeae42f3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B87F45E-89F2-4F93-BA38-4E759A2983DE}">
  <ds:schemaRefs>
    <ds:schemaRef ds:uri="urn:sharePointPublishingRcaProperties"/>
  </ds:schemaRefs>
</ds:datastoreItem>
</file>

<file path=customXml/itemProps2.xml><?xml version="1.0" encoding="utf-8"?>
<ds:datastoreItem xmlns:ds="http://schemas.openxmlformats.org/officeDocument/2006/customXml" ds:itemID="{7BF56AB9-1D7B-4EEB-B7B0-A85AED613A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DB0175-C2BA-4739-B241-D8A48BED43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D2D2F14E-91D0-46BE-AF0B-03FA64177EC7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1889</Words>
  <Application>Microsoft Office PowerPoint</Application>
  <PresentationFormat>Format A4 (210 x 297 mm)</PresentationFormat>
  <Paragraphs>422</Paragraphs>
  <Slides>18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Calibri</vt:lpstr>
      <vt:lpstr>blank</vt:lpstr>
      <vt:lpstr>think-cell Slide</vt:lpstr>
      <vt:lpstr>Chart</vt:lpstr>
      <vt:lpstr>Présentation PowerPoint</vt:lpstr>
      <vt:lpstr>Offshoring / Nearshoring (1/6) Un secteur en forte croissance sous l'impulsion du marché américain (zoom ITO)</vt:lpstr>
      <vt:lpstr>Offshoring / Nearshoring (2/6) Un secteur en forte croissance sous l'impulsion du marché américain (zoom BPO et CRM)</vt:lpstr>
      <vt:lpstr>Offshoring / Nearshoring (3/6) Un marché très varié recouvrant une diversité de métiers (zoom ITO)</vt:lpstr>
      <vt:lpstr>Offshoring / Nearshoring (4/6) Un marché très varié recouvrant une diversité de métiers (zoom BPO et CRM)</vt:lpstr>
      <vt:lpstr>Offshoring / Nearshoring (5/6) Déjà une réalité sur le marché français, notamment au Maroc</vt:lpstr>
      <vt:lpstr>Offshoring / Nearshoring (6/6) Une tendance durable</vt:lpstr>
      <vt:lpstr>Agenda</vt:lpstr>
      <vt:lpstr>Le Maroc : Une destination "facile"</vt:lpstr>
      <vt:lpstr>Une opportunité de baisse des coûts de 50%</vt:lpstr>
      <vt:lpstr>Une proximité unique du marché français </vt:lpstr>
      <vt:lpstr>Risques maîtrisés</vt:lpstr>
      <vt:lpstr>Compétitif vs. pays concurrents</vt:lpstr>
      <vt:lpstr>Track record  Zoom sur les acteurs de l'ITO au Maroc</vt:lpstr>
      <vt:lpstr>Track record  Zoom sur les acteurs du BPO au Maroc</vt:lpstr>
      <vt:lpstr>Agenda</vt:lpstr>
      <vt:lpstr>Une plateforme structurée autour de quatre composantes</vt:lpstr>
      <vt:lpstr>Qualité des infrastructures et de l'environnement de travail (1/2) Infrastructures et connectivité</vt:lpstr>
    </vt:vector>
  </TitlesOfParts>
  <Company>MedZ Sourcing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Amine Lahrichi</dc:creator>
  <cp:lastModifiedBy>Samir GUERRAOUI</cp:lastModifiedBy>
  <cp:revision>513</cp:revision>
  <dcterms:created xsi:type="dcterms:W3CDTF">2012-09-13T09:26:57Z</dcterms:created>
  <dcterms:modified xsi:type="dcterms:W3CDTF">2015-04-08T07:19:05Z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-223402816</vt:i4>
  </property>
  <property fmtid="{D5CDD505-2E9C-101B-9397-08002B2CF9AE}" pid="3" name="_NewReviewCycle">
    <vt:lpwstr/>
  </property>
  <property fmtid="{D5CDD505-2E9C-101B-9397-08002B2CF9AE}" pid="4" name="_EmailSubject">
    <vt:lpwstr>MedZ Sourcing | Doc. marketing</vt:lpwstr>
  </property>
  <property fmtid="{D5CDD505-2E9C-101B-9397-08002B2CF9AE}" pid="5" name="_AuthorEmail">
    <vt:lpwstr>Lahrichi.Amine@bcg.com</vt:lpwstr>
  </property>
  <property fmtid="{D5CDD505-2E9C-101B-9397-08002B2CF9AE}" pid="6" name="_AuthorEmailDisplayName">
    <vt:lpwstr>Lahrichi Amine</vt:lpwstr>
  </property>
</Properties>
</file>