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19"/>
  </p:notesMasterIdLst>
  <p:sldIdLst>
    <p:sldId id="263" r:id="rId3"/>
    <p:sldId id="264" r:id="rId4"/>
    <p:sldId id="265" r:id="rId5"/>
    <p:sldId id="266" r:id="rId6"/>
    <p:sldId id="267" r:id="rId7"/>
    <p:sldId id="268" r:id="rId8"/>
    <p:sldId id="269" r:id="rId9"/>
    <p:sldId id="270" r:id="rId10"/>
    <p:sldId id="271" r:id="rId11"/>
    <p:sldId id="272" r:id="rId12"/>
    <p:sldId id="257" r:id="rId13"/>
    <p:sldId id="258" r:id="rId14"/>
    <p:sldId id="260" r:id="rId15"/>
    <p:sldId id="261" r:id="rId16"/>
    <p:sldId id="273" r:id="rId17"/>
    <p:sldId id="274"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9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FB1031-0DC5-4EBC-84C0-323CB88C3FF4}" type="datetimeFigureOut">
              <a:rPr lang="fr-FR" smtClean="0"/>
              <a:pPr/>
              <a:t>13/10/2015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D7240F-89C0-43CC-8829-254C7CA2C1F7}" type="slidenum">
              <a:rPr lang="fr-FR" smtClean="0"/>
              <a:pPr/>
              <a:t>‹N°›</a:t>
            </a:fld>
            <a:endParaRPr lang="fr-FR"/>
          </a:p>
        </p:txBody>
      </p:sp>
    </p:spTree>
    <p:extLst>
      <p:ext uri="{BB962C8B-B14F-4D97-AF65-F5344CB8AC3E}">
        <p14:creationId xmlns:p14="http://schemas.microsoft.com/office/powerpoint/2010/main" val="29394821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9091" name="Rectangle 3"/>
          <p:cNvSpPr>
            <a:spLocks noGrp="1" noChangeArrowheads="1"/>
          </p:cNvSpPr>
          <p:nvPr>
            <p:ph type="body" idx="1"/>
          </p:nvPr>
        </p:nvSpPr>
        <p:spPr bwMode="auto">
          <a:xfrm>
            <a:off x="685481" y="4342238"/>
            <a:ext cx="5487041" cy="4115382"/>
          </a:xfrm>
          <a:prstGeom prst="rect">
            <a:avLst/>
          </a:prstGeom>
          <a:noFill/>
          <a:ln>
            <a:miter lim="800000"/>
            <a:headEnd/>
            <a:tailEnd/>
          </a:ln>
        </p:spPr>
        <p:txBody>
          <a:bodyPr lIns="95878" tIns="47939" rIns="95878" bIns="47939"/>
          <a:lstStyle/>
          <a:p>
            <a:pPr eaLnBrk="1" hangingPunct="1"/>
            <a:endParaRPr lang="fr-FR" smtClean="0">
              <a:latin typeface="Arial" charset="0"/>
            </a:endParaRPr>
          </a:p>
        </p:txBody>
      </p:sp>
      <p:sp>
        <p:nvSpPr>
          <p:cNvPr id="4" name="Espace réservé du numéro de diapositive 3"/>
          <p:cNvSpPr>
            <a:spLocks noGrp="1"/>
          </p:cNvSpPr>
          <p:nvPr>
            <p:ph type="sldNum" sz="quarter" idx="10"/>
          </p:nvPr>
        </p:nvSpPr>
        <p:spPr/>
        <p:txBody>
          <a:bodyPr/>
          <a:lstStyle/>
          <a:p>
            <a:pPr>
              <a:defRPr/>
            </a:pPr>
            <a:fld id="{5AA1A199-CBEF-4A07-8CDB-BFACF4BC0AA4}" type="slidenum">
              <a:rPr lang="fr-FR" smtClean="0"/>
              <a:pPr>
                <a:defRPr/>
              </a:pPr>
              <a:t>12</a:t>
            </a:fld>
            <a:endParaRPr lang="fr-FR" dirty="0"/>
          </a:p>
        </p:txBody>
      </p:sp>
    </p:spTree>
    <p:extLst>
      <p:ext uri="{BB962C8B-B14F-4D97-AF65-F5344CB8AC3E}">
        <p14:creationId xmlns:p14="http://schemas.microsoft.com/office/powerpoint/2010/main" val="22089456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9091" name="Rectangle 3"/>
          <p:cNvSpPr>
            <a:spLocks noGrp="1" noChangeArrowheads="1"/>
          </p:cNvSpPr>
          <p:nvPr>
            <p:ph type="body" idx="1"/>
          </p:nvPr>
        </p:nvSpPr>
        <p:spPr bwMode="auto">
          <a:xfrm>
            <a:off x="685481" y="4342238"/>
            <a:ext cx="5487041" cy="4115382"/>
          </a:xfrm>
          <a:prstGeom prst="rect">
            <a:avLst/>
          </a:prstGeom>
          <a:noFill/>
          <a:ln>
            <a:miter lim="800000"/>
            <a:headEnd/>
            <a:tailEnd/>
          </a:ln>
        </p:spPr>
        <p:txBody>
          <a:bodyPr lIns="95878" tIns="47939" rIns="95878" bIns="47939"/>
          <a:lstStyle/>
          <a:p>
            <a:pPr eaLnBrk="1" hangingPunct="1"/>
            <a:endParaRPr lang="fr-FR" smtClean="0">
              <a:latin typeface="Arial" charset="0"/>
            </a:endParaRPr>
          </a:p>
        </p:txBody>
      </p:sp>
      <p:sp>
        <p:nvSpPr>
          <p:cNvPr id="4" name="Espace réservé du numéro de diapositive 3"/>
          <p:cNvSpPr>
            <a:spLocks noGrp="1"/>
          </p:cNvSpPr>
          <p:nvPr>
            <p:ph type="sldNum" sz="quarter" idx="10"/>
          </p:nvPr>
        </p:nvSpPr>
        <p:spPr/>
        <p:txBody>
          <a:bodyPr/>
          <a:lstStyle/>
          <a:p>
            <a:pPr>
              <a:defRPr/>
            </a:pPr>
            <a:fld id="{5AA1A199-CBEF-4A07-8CDB-BFACF4BC0AA4}" type="slidenum">
              <a:rPr lang="fr-FR" smtClean="0"/>
              <a:pPr>
                <a:defRPr/>
              </a:pPr>
              <a:t>13</a:t>
            </a:fld>
            <a:endParaRPr lang="fr-FR" dirty="0"/>
          </a:p>
        </p:txBody>
      </p:sp>
    </p:spTree>
    <p:extLst>
      <p:ext uri="{BB962C8B-B14F-4D97-AF65-F5344CB8AC3E}">
        <p14:creationId xmlns:p14="http://schemas.microsoft.com/office/powerpoint/2010/main" val="2183664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89091" name="Rectangle 3"/>
          <p:cNvSpPr>
            <a:spLocks noGrp="1" noChangeArrowheads="1"/>
          </p:cNvSpPr>
          <p:nvPr>
            <p:ph type="body" idx="1"/>
          </p:nvPr>
        </p:nvSpPr>
        <p:spPr bwMode="auto">
          <a:xfrm>
            <a:off x="685481" y="4342238"/>
            <a:ext cx="5487041" cy="4115382"/>
          </a:xfrm>
          <a:prstGeom prst="rect">
            <a:avLst/>
          </a:prstGeom>
          <a:noFill/>
          <a:ln>
            <a:miter lim="800000"/>
            <a:headEnd/>
            <a:tailEnd/>
          </a:ln>
        </p:spPr>
        <p:txBody>
          <a:bodyPr lIns="95878" tIns="47939" rIns="95878" bIns="47939"/>
          <a:lstStyle/>
          <a:p>
            <a:pPr eaLnBrk="1" hangingPunct="1"/>
            <a:endParaRPr lang="fr-FR" smtClean="0">
              <a:latin typeface="Arial" charset="0"/>
            </a:endParaRPr>
          </a:p>
        </p:txBody>
      </p:sp>
      <p:sp>
        <p:nvSpPr>
          <p:cNvPr id="4" name="Espace réservé du numéro de diapositive 3"/>
          <p:cNvSpPr>
            <a:spLocks noGrp="1"/>
          </p:cNvSpPr>
          <p:nvPr>
            <p:ph type="sldNum" sz="quarter" idx="10"/>
          </p:nvPr>
        </p:nvSpPr>
        <p:spPr/>
        <p:txBody>
          <a:bodyPr/>
          <a:lstStyle/>
          <a:p>
            <a:pPr>
              <a:defRPr/>
            </a:pPr>
            <a:fld id="{5AA1A199-CBEF-4A07-8CDB-BFACF4BC0AA4}" type="slidenum">
              <a:rPr lang="fr-FR" smtClean="0"/>
              <a:pPr>
                <a:defRPr/>
              </a:pPr>
              <a:t>14</a:t>
            </a:fld>
            <a:endParaRPr lang="fr-FR" dirty="0"/>
          </a:p>
        </p:txBody>
      </p:sp>
    </p:spTree>
    <p:extLst>
      <p:ext uri="{BB962C8B-B14F-4D97-AF65-F5344CB8AC3E}">
        <p14:creationId xmlns:p14="http://schemas.microsoft.com/office/powerpoint/2010/main" val="1765622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a:prstGeom prst="rect">
            <a:avLst/>
          </a:prstGeo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7B7A19D-989D-46B2-A5B5-931027E8AC50}"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1600200"/>
            <a:ext cx="8229600" cy="4525963"/>
          </a:xfrm>
          <a:prstGeom prst="rect">
            <a:avLst/>
          </a:prstGeo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7B7A19D-989D-46B2-A5B5-931027E8AC5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a:prstGeom prst="rect">
            <a:avLst/>
          </a:prstGeo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a:prstGeom prst="rect">
            <a:avLst/>
          </a:prstGeo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7B7A19D-989D-46B2-A5B5-931027E8AC50}" type="slidenum">
              <a:rPr lang="fr-FR" smtClean="0"/>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a:prstGeom prst="rect">
            <a:avLst/>
          </a:prstGeo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7B7A19D-989D-46B2-A5B5-931027E8AC50}" type="slidenum">
              <a:rPr lang="fr-FR" smtClean="0"/>
              <a:pPr/>
              <a:t>‹N°›</a:t>
            </a:fld>
            <a:endParaRPr lang="fr-FR"/>
          </a:p>
        </p:txBody>
      </p:sp>
    </p:spTree>
    <p:extLst>
      <p:ext uri="{BB962C8B-B14F-4D97-AF65-F5344CB8AC3E}">
        <p14:creationId xmlns:p14="http://schemas.microsoft.com/office/powerpoint/2010/main" val="14231924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
        <p:nvSpPr>
          <p:cNvPr id="3" name="Espace réservé du contenu 2"/>
          <p:cNvSpPr>
            <a:spLocks noGrp="1"/>
          </p:cNvSpPr>
          <p:nvPr>
            <p:ph idx="1"/>
          </p:nvPr>
        </p:nvSpPr>
        <p:spPr>
          <a:xfrm>
            <a:off x="457200" y="1600200"/>
            <a:ext cx="8229600" cy="4525963"/>
          </a:xfrm>
          <a:prstGeom prst="rect">
            <a:avLst/>
          </a:prstGeo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extLst>
      <p:ext uri="{BB962C8B-B14F-4D97-AF65-F5344CB8AC3E}">
        <p14:creationId xmlns:p14="http://schemas.microsoft.com/office/powerpoint/2010/main" val="41953683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7B7A19D-989D-46B2-A5B5-931027E8AC50}" type="slidenum">
              <a:rPr lang="fr-FR" smtClean="0"/>
              <a:pPr/>
              <a:t>‹N°›</a:t>
            </a:fld>
            <a:endParaRPr lang="fr-FR"/>
          </a:p>
        </p:txBody>
      </p:sp>
    </p:spTree>
    <p:extLst>
      <p:ext uri="{BB962C8B-B14F-4D97-AF65-F5344CB8AC3E}">
        <p14:creationId xmlns:p14="http://schemas.microsoft.com/office/powerpoint/2010/main" val="3260659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7B7A19D-989D-46B2-A5B5-931027E8AC50}" type="slidenum">
              <a:rPr lang="fr-FR" smtClean="0"/>
              <a:pPr/>
              <a:t>‹N°›</a:t>
            </a:fld>
            <a:endParaRPr lang="fr-FR"/>
          </a:p>
        </p:txBody>
      </p:sp>
    </p:spTree>
    <p:extLst>
      <p:ext uri="{BB962C8B-B14F-4D97-AF65-F5344CB8AC3E}">
        <p14:creationId xmlns:p14="http://schemas.microsoft.com/office/powerpoint/2010/main" val="29936022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7B7A19D-989D-46B2-A5B5-931027E8AC50}" type="slidenum">
              <a:rPr lang="fr-FR" smtClean="0"/>
              <a:pPr/>
              <a:t>‹N°›</a:t>
            </a:fld>
            <a:endParaRPr lang="fr-FR"/>
          </a:p>
        </p:txBody>
      </p:sp>
    </p:spTree>
    <p:extLst>
      <p:ext uri="{BB962C8B-B14F-4D97-AF65-F5344CB8AC3E}">
        <p14:creationId xmlns:p14="http://schemas.microsoft.com/office/powerpoint/2010/main" val="32127038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7B7A19D-989D-46B2-A5B5-931027E8AC50}" type="slidenum">
              <a:rPr lang="fr-FR" smtClean="0"/>
              <a:pPr/>
              <a:t>‹N°›</a:t>
            </a:fld>
            <a:endParaRPr lang="fr-FR"/>
          </a:p>
        </p:txBody>
      </p:sp>
    </p:spTree>
    <p:extLst>
      <p:ext uri="{BB962C8B-B14F-4D97-AF65-F5344CB8AC3E}">
        <p14:creationId xmlns:p14="http://schemas.microsoft.com/office/powerpoint/2010/main" val="40735629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7B7A19D-989D-46B2-A5B5-931027E8AC50}" type="slidenum">
              <a:rPr lang="fr-FR" smtClean="0"/>
              <a:pPr/>
              <a:t>‹N°›</a:t>
            </a:fld>
            <a:endParaRPr lang="fr-FR"/>
          </a:p>
        </p:txBody>
      </p:sp>
    </p:spTree>
    <p:extLst>
      <p:ext uri="{BB962C8B-B14F-4D97-AF65-F5344CB8AC3E}">
        <p14:creationId xmlns:p14="http://schemas.microsoft.com/office/powerpoint/2010/main" val="27188547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a:prstGeom prst="rect">
            <a:avLst/>
          </a:prstGeo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7B7A19D-989D-46B2-A5B5-931027E8AC50}" type="slidenum">
              <a:rPr lang="fr-FR" smtClean="0"/>
              <a:pPr/>
              <a:t>‹N°›</a:t>
            </a:fld>
            <a:endParaRPr lang="fr-FR"/>
          </a:p>
        </p:txBody>
      </p:sp>
    </p:spTree>
    <p:extLst>
      <p:ext uri="{BB962C8B-B14F-4D97-AF65-F5344CB8AC3E}">
        <p14:creationId xmlns:p14="http://schemas.microsoft.com/office/powerpoint/2010/main" val="3027263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
        <p:nvSpPr>
          <p:cNvPr id="3" name="Espace réservé du contenu 2"/>
          <p:cNvSpPr>
            <a:spLocks noGrp="1"/>
          </p:cNvSpPr>
          <p:nvPr>
            <p:ph idx="1"/>
          </p:nvPr>
        </p:nvSpPr>
        <p:spPr>
          <a:xfrm>
            <a:off x="457200" y="1600200"/>
            <a:ext cx="8229600" cy="4525963"/>
          </a:xfrm>
          <a:prstGeom prst="rect">
            <a:avLst/>
          </a:prstGeo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7B7A19D-989D-46B2-A5B5-931027E8AC50}" type="slidenum">
              <a:rPr lang="fr-FR" smtClean="0"/>
              <a:pPr/>
              <a:t>‹N°›</a:t>
            </a:fld>
            <a:endParaRPr lang="fr-FR"/>
          </a:p>
        </p:txBody>
      </p:sp>
    </p:spTree>
    <p:extLst>
      <p:ext uri="{BB962C8B-B14F-4D97-AF65-F5344CB8AC3E}">
        <p14:creationId xmlns:p14="http://schemas.microsoft.com/office/powerpoint/2010/main" val="31486098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1600200"/>
            <a:ext cx="8229600" cy="4525963"/>
          </a:xfrm>
          <a:prstGeom prst="rect">
            <a:avLst/>
          </a:prstGeo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7B7A19D-989D-46B2-A5B5-931027E8AC50}" type="slidenum">
              <a:rPr lang="fr-FR" smtClean="0"/>
              <a:pPr/>
              <a:t>‹N°›</a:t>
            </a:fld>
            <a:endParaRPr lang="fr-FR"/>
          </a:p>
        </p:txBody>
      </p:sp>
    </p:spTree>
    <p:extLst>
      <p:ext uri="{BB962C8B-B14F-4D97-AF65-F5344CB8AC3E}">
        <p14:creationId xmlns:p14="http://schemas.microsoft.com/office/powerpoint/2010/main" val="25198146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a:prstGeom prst="rect">
            <a:avLst/>
          </a:prstGeo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a:prstGeom prst="rect">
            <a:avLst/>
          </a:prstGeo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7B7A19D-989D-46B2-A5B5-931027E8AC50}" type="slidenum">
              <a:rPr lang="fr-FR" smtClean="0"/>
              <a:pPr/>
              <a:t>‹N°›</a:t>
            </a:fld>
            <a:endParaRPr lang="fr-FR"/>
          </a:p>
        </p:txBody>
      </p:sp>
    </p:spTree>
    <p:extLst>
      <p:ext uri="{BB962C8B-B14F-4D97-AF65-F5344CB8AC3E}">
        <p14:creationId xmlns:p14="http://schemas.microsoft.com/office/powerpoint/2010/main" val="2767975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7B7A19D-989D-46B2-A5B5-931027E8AC50}"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7B7A19D-989D-46B2-A5B5-931027E8AC50}"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7B7A19D-989D-46B2-A5B5-931027E8AC50}"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a:prstGeom prst="rect">
            <a:avLst/>
          </a:prstGeom>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7B7A19D-989D-46B2-A5B5-931027E8AC5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7B7A19D-989D-46B2-A5B5-931027E8AC5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a:prstGeom prst="rect">
            <a:avLst/>
          </a:prstGeo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7B7A19D-989D-46B2-A5B5-931027E8AC50}"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7B7A19D-989D-46B2-A5B5-931027E8AC50}"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B7A19D-989D-46B2-A5B5-931027E8AC50}" type="slidenum">
              <a:rPr lang="fr-FR" smtClean="0"/>
              <a:pPr/>
              <a:t>‹N°›</a:t>
            </a:fld>
            <a:endParaRPr lang="fr-FR"/>
          </a:p>
        </p:txBody>
      </p:sp>
      <p:pic>
        <p:nvPicPr>
          <p:cNvPr id="8" name="Imag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524328" y="142852"/>
            <a:ext cx="1368152" cy="402537"/>
          </a:xfrm>
          <a:prstGeom prst="rect">
            <a:avLst/>
          </a:prstGeom>
        </p:spPr>
      </p:pic>
      <p:pic>
        <p:nvPicPr>
          <p:cNvPr id="9" name="Image 8" descr="logo_CNSS_VF SS.png"/>
          <p:cNvPicPr>
            <a:picLocks noChangeAspect="1"/>
          </p:cNvPicPr>
          <p:nvPr userDrawn="1"/>
        </p:nvPicPr>
        <p:blipFill>
          <a:blip r:embed="rId14" cstate="print"/>
          <a:stretch>
            <a:fillRect/>
          </a:stretch>
        </p:blipFill>
        <p:spPr>
          <a:xfrm>
            <a:off x="142845" y="142852"/>
            <a:ext cx="684740" cy="47075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B7A19D-989D-46B2-A5B5-931027E8AC50}" type="slidenum">
              <a:rPr lang="fr-FR" smtClean="0"/>
              <a:pPr/>
              <a:t>‹N°›</a:t>
            </a:fld>
            <a:endParaRPr lang="fr-FR"/>
          </a:p>
        </p:txBody>
      </p:sp>
      <p:pic>
        <p:nvPicPr>
          <p:cNvPr id="8" name="Imag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524328" y="142852"/>
            <a:ext cx="1368152" cy="402537"/>
          </a:xfrm>
          <a:prstGeom prst="rect">
            <a:avLst/>
          </a:prstGeom>
        </p:spPr>
      </p:pic>
    </p:spTree>
    <p:extLst>
      <p:ext uri="{BB962C8B-B14F-4D97-AF65-F5344CB8AC3E}">
        <p14:creationId xmlns:p14="http://schemas.microsoft.com/office/powerpoint/2010/main" val="26566369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ctrTitle"/>
          </p:nvPr>
        </p:nvSpPr>
        <p:spPr>
          <a:xfrm>
            <a:off x="214282" y="1785926"/>
            <a:ext cx="8715436" cy="3071834"/>
          </a:xfrm>
          <a:solidFill>
            <a:schemeClr val="accent6">
              <a:lumMod val="40000"/>
              <a:lumOff val="60000"/>
            </a:schemeClr>
          </a:solidFill>
        </p:spPr>
        <p:txBody>
          <a:bodyPr>
            <a:noAutofit/>
          </a:bodyPr>
          <a:lstStyle/>
          <a:p>
            <a:r>
              <a:rPr lang="fr-FR" b="1" dirty="0" smtClean="0">
                <a:solidFill>
                  <a:schemeClr val="accent1">
                    <a:lumMod val="50000"/>
                  </a:schemeClr>
                </a:solidFill>
              </a:rPr>
              <a:t>NOUVELLES MESURES MISES EN PLACE PAR LA CNSS</a:t>
            </a:r>
            <a:endParaRPr lang="fr-FR" b="1" cap="small" dirty="0">
              <a:solidFill>
                <a:schemeClr val="accent1">
                  <a:lumMod val="50000"/>
                </a:schemeClr>
              </a:solidFill>
            </a:endParaRPr>
          </a:p>
        </p:txBody>
      </p:sp>
      <p:sp>
        <p:nvSpPr>
          <p:cNvPr id="7" name="Sous-titre 6"/>
          <p:cNvSpPr>
            <a:spLocks noGrp="1"/>
          </p:cNvSpPr>
          <p:nvPr>
            <p:ph type="subTitle" idx="1"/>
          </p:nvPr>
        </p:nvSpPr>
        <p:spPr>
          <a:xfrm>
            <a:off x="1371600" y="4929198"/>
            <a:ext cx="7772400" cy="852478"/>
          </a:xfrm>
        </p:spPr>
        <p:txBody>
          <a:bodyPr>
            <a:normAutofit/>
          </a:bodyPr>
          <a:lstStyle/>
          <a:p>
            <a:r>
              <a:rPr lang="fr-FR" b="1" i="1" dirty="0" smtClean="0">
                <a:solidFill>
                  <a:schemeClr val="accent2">
                    <a:lumMod val="60000"/>
                    <a:lumOff val="40000"/>
                  </a:schemeClr>
                </a:solidFill>
              </a:rPr>
              <a:t>CFCIM, </a:t>
            </a:r>
            <a:r>
              <a:rPr lang="fr-FR" b="1" i="1" cap="small" dirty="0" smtClean="0">
                <a:solidFill>
                  <a:schemeClr val="accent2">
                    <a:lumMod val="60000"/>
                    <a:lumOff val="40000"/>
                  </a:schemeClr>
                </a:solidFill>
              </a:rPr>
              <a:t>CASABLANCA LE 13 Octobre 2015</a:t>
            </a:r>
          </a:p>
        </p:txBody>
      </p:sp>
      <p:pic>
        <p:nvPicPr>
          <p:cNvPr id="5" name="Image 4" descr="logo_CNSS_VF SS.png"/>
          <p:cNvPicPr>
            <a:picLocks noChangeAspect="1"/>
          </p:cNvPicPr>
          <p:nvPr/>
        </p:nvPicPr>
        <p:blipFill>
          <a:blip r:embed="rId2" cstate="print"/>
          <a:stretch>
            <a:fillRect/>
          </a:stretch>
        </p:blipFill>
        <p:spPr>
          <a:xfrm>
            <a:off x="142844" y="142852"/>
            <a:ext cx="1143007" cy="785818"/>
          </a:xfrm>
          <a:prstGeom prst="rect">
            <a:avLst/>
          </a:prstGeom>
        </p:spPr>
      </p:pic>
      <p:cxnSp>
        <p:nvCxnSpPr>
          <p:cNvPr id="8" name="Connecteur droit 7"/>
          <p:cNvCxnSpPr/>
          <p:nvPr/>
        </p:nvCxnSpPr>
        <p:spPr>
          <a:xfrm flipV="1">
            <a:off x="428596" y="6643710"/>
            <a:ext cx="7884000" cy="0"/>
          </a:xfrm>
          <a:prstGeom prst="line">
            <a:avLst/>
          </a:prstGeom>
        </p:spPr>
        <p:style>
          <a:lnRef idx="3">
            <a:schemeClr val="dk1"/>
          </a:lnRef>
          <a:fillRef idx="0">
            <a:schemeClr val="dk1"/>
          </a:fillRef>
          <a:effectRef idx="2">
            <a:schemeClr val="dk1"/>
          </a:effectRef>
          <a:fontRef idx="minor">
            <a:schemeClr val="tx1"/>
          </a:fontRef>
        </p:style>
      </p:cxnSp>
      <p:pic>
        <p:nvPicPr>
          <p:cNvPr id="2" name="Imag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60232" y="220049"/>
            <a:ext cx="2146098" cy="631424"/>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oneTexte 7"/>
          <p:cNvSpPr txBox="1"/>
          <p:nvPr/>
        </p:nvSpPr>
        <p:spPr>
          <a:xfrm>
            <a:off x="251758" y="1470370"/>
            <a:ext cx="8574491" cy="5139869"/>
          </a:xfrm>
          <a:prstGeom prst="rect">
            <a:avLst/>
          </a:prstGeom>
          <a:noFill/>
        </p:spPr>
        <p:txBody>
          <a:bodyPr wrap="square" rtlCol="0">
            <a:spAutoFit/>
          </a:bodyPr>
          <a:lstStyle/>
          <a:p>
            <a:r>
              <a:rPr lang="fr-FR" dirty="0" smtClean="0">
                <a:solidFill>
                  <a:srgbClr val="660033"/>
                </a:solidFill>
              </a:rPr>
              <a:t> </a:t>
            </a:r>
            <a:r>
              <a:rPr lang="fr-FR" sz="2000" dirty="0" smtClean="0">
                <a:solidFill>
                  <a:schemeClr val="accent1">
                    <a:lumMod val="50000"/>
                  </a:schemeClr>
                </a:solidFill>
              </a:rPr>
              <a:t> La nouveauté apportée par le Relevé de Compte Consolidé réside dans :</a:t>
            </a:r>
          </a:p>
          <a:p>
            <a:endParaRPr lang="fr-FR" sz="2000" dirty="0" smtClean="0">
              <a:solidFill>
                <a:schemeClr val="accent1">
                  <a:lumMod val="50000"/>
                </a:schemeClr>
              </a:solidFill>
            </a:endParaRPr>
          </a:p>
          <a:p>
            <a:pPr lvl="0" algn="just">
              <a:buFont typeface="Wingdings" pitchFamily="2" charset="2"/>
              <a:buChar char="v"/>
            </a:pPr>
            <a:r>
              <a:rPr lang="fr-FR" sz="2400" dirty="0" smtClean="0"/>
              <a:t>Une lecture et une compréhension plus facile du Relevé de Compte par les affiliés;</a:t>
            </a:r>
          </a:p>
          <a:p>
            <a:pPr lvl="0" algn="just">
              <a:buFont typeface="Wingdings" pitchFamily="2" charset="2"/>
              <a:buChar char="v"/>
            </a:pPr>
            <a:r>
              <a:rPr lang="fr-FR" sz="2400" dirty="0" smtClean="0"/>
              <a:t>Le rappel régulier, à chaque émission, de la situation de l’affilié vis-à-vis de la CNSS au titre des exercices antérieurs jusqu’à l’exercice objet du Relevé de Compte ;</a:t>
            </a:r>
          </a:p>
          <a:p>
            <a:pPr lvl="0" algn="just">
              <a:buFont typeface="Wingdings" pitchFamily="2" charset="2"/>
              <a:buChar char="v"/>
            </a:pPr>
            <a:r>
              <a:rPr lang="fr-FR" sz="2400" dirty="0" smtClean="0"/>
              <a:t>L’émission de l’exhaustivité des mouvements ayant impacté le compte de l’affilié postérieurement au dernier Relevé de Compte émis, qui concernent aussi bien l’exercice objet du Relevé de Compte que les exercices antérieurs ;</a:t>
            </a:r>
            <a:endParaRPr lang="fr-FR" sz="2400" dirty="0"/>
          </a:p>
          <a:p>
            <a:pPr lvl="0" algn="just">
              <a:buFont typeface="Wingdings" pitchFamily="2" charset="2"/>
              <a:buChar char="v"/>
            </a:pPr>
            <a:r>
              <a:rPr lang="fr-FR" sz="2400" dirty="0" smtClean="0"/>
              <a:t>La visibilité assurée sur l’ensemble des sous comptes de l’affilié (Cotisations CNSS, TFP et AMO) en ayant un seul Relevé de Compte global.</a:t>
            </a:r>
            <a:endParaRPr lang="fr-FR" dirty="0"/>
          </a:p>
        </p:txBody>
      </p:sp>
      <p:sp>
        <p:nvSpPr>
          <p:cNvPr id="9" name="Titre 1"/>
          <p:cNvSpPr txBox="1">
            <a:spLocks/>
          </p:cNvSpPr>
          <p:nvPr/>
        </p:nvSpPr>
        <p:spPr bwMode="auto">
          <a:xfrm>
            <a:off x="1142974" y="404664"/>
            <a:ext cx="6792057" cy="7588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lgn="ctr"/>
            <a:r>
              <a:rPr lang="fr-FR" altLang="fr-FR" sz="2400" b="1" u="sng" dirty="0">
                <a:solidFill>
                  <a:schemeClr val="accent2">
                    <a:lumMod val="50000"/>
                  </a:schemeClr>
                </a:solidFill>
                <a:latin typeface="Bookman Old Style" pitchFamily="18" charset="0"/>
              </a:rPr>
              <a:t>Nouveau</a:t>
            </a:r>
            <a:r>
              <a:rPr lang="fr-FR" altLang="fr-FR" sz="2400" b="1" u="sng" dirty="0" smtClean="0">
                <a:solidFill>
                  <a:schemeClr val="accent2">
                    <a:lumMod val="50000"/>
                  </a:schemeClr>
                </a:solidFill>
                <a:latin typeface="Bookman Old Style" pitchFamily="18" charset="0"/>
              </a:rPr>
              <a:t> </a:t>
            </a:r>
            <a:r>
              <a:rPr lang="fr-FR" altLang="fr-FR" sz="2400" b="1" u="sng" dirty="0">
                <a:solidFill>
                  <a:schemeClr val="accent2">
                    <a:lumMod val="50000"/>
                  </a:schemeClr>
                </a:solidFill>
                <a:latin typeface="Bookman Old Style" pitchFamily="18" charset="0"/>
              </a:rPr>
              <a:t>relevé de compte </a:t>
            </a:r>
            <a:r>
              <a:rPr lang="fr-FR" altLang="fr-FR" sz="2400" b="1" u="sng" dirty="0" smtClean="0">
                <a:solidFill>
                  <a:schemeClr val="accent2">
                    <a:lumMod val="50000"/>
                  </a:schemeClr>
                </a:solidFill>
                <a:latin typeface="Bookman Old Style" pitchFamily="18" charset="0"/>
              </a:rPr>
              <a:t>affilié</a:t>
            </a:r>
            <a:endParaRPr lang="fr-FR" altLang="fr-FR" sz="2400" b="1" u="sng" dirty="0">
              <a:solidFill>
                <a:schemeClr val="accent2">
                  <a:lumMod val="50000"/>
                </a:schemeClr>
              </a:solidFill>
              <a:latin typeface="Bookman Old Style" pitchFamily="18" charset="0"/>
            </a:endParaRPr>
          </a:p>
        </p:txBody>
      </p:sp>
      <p:sp>
        <p:nvSpPr>
          <p:cNvPr id="6" name="Line 42"/>
          <p:cNvSpPr>
            <a:spLocks noChangeShapeType="1"/>
          </p:cNvSpPr>
          <p:nvPr/>
        </p:nvSpPr>
        <p:spPr bwMode="auto">
          <a:xfrm>
            <a:off x="500034" y="642918"/>
            <a:ext cx="8064000" cy="0"/>
          </a:xfrm>
          <a:prstGeom prst="line">
            <a:avLst/>
          </a:prstGeom>
          <a:noFill/>
          <a:ln w="38100">
            <a:solidFill>
              <a:srgbClr val="C00000"/>
            </a:solidFill>
            <a:round/>
            <a:headEnd/>
            <a:tailEnd/>
          </a:ln>
        </p:spPr>
        <p:txBody>
          <a:bodyPr/>
          <a:lstStyle/>
          <a:p>
            <a:endParaRPr lang="fr-FR">
              <a:ln>
                <a:solidFill>
                  <a:srgbClr val="C00000"/>
                </a:solidFill>
              </a:ln>
            </a:endParaRPr>
          </a:p>
        </p:txBody>
      </p:sp>
      <p:cxnSp>
        <p:nvCxnSpPr>
          <p:cNvPr id="7" name="Connecteur droit 6"/>
          <p:cNvCxnSpPr/>
          <p:nvPr/>
        </p:nvCxnSpPr>
        <p:spPr>
          <a:xfrm flipV="1">
            <a:off x="428596" y="6643710"/>
            <a:ext cx="7884000" cy="0"/>
          </a:xfrm>
          <a:prstGeom prst="line">
            <a:avLst/>
          </a:prstGeom>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Titre 4"/>
          <p:cNvSpPr>
            <a:spLocks noGrp="1"/>
          </p:cNvSpPr>
          <p:nvPr>
            <p:ph type="title"/>
          </p:nvPr>
        </p:nvSpPr>
        <p:spPr>
          <a:xfrm>
            <a:off x="556677" y="629816"/>
            <a:ext cx="8229600" cy="1143000"/>
          </a:xfrm>
        </p:spPr>
        <p:txBody>
          <a:bodyPr>
            <a:normAutofit/>
          </a:bodyPr>
          <a:lstStyle/>
          <a:p>
            <a:pPr marL="457200" lvl="1" algn="ctr" rtl="0">
              <a:spcBef>
                <a:spcPct val="0"/>
              </a:spcBef>
              <a:defRPr/>
            </a:pPr>
            <a:r>
              <a:rPr lang="fr-FR" sz="2400" b="1" u="sng" kern="1200" dirty="0">
                <a:solidFill>
                  <a:schemeClr val="accent2">
                    <a:lumMod val="50000"/>
                  </a:schemeClr>
                </a:solidFill>
                <a:latin typeface="Bookman Old Style" pitchFamily="18" charset="0"/>
                <a:ea typeface="+mn-ea"/>
                <a:cs typeface="+mn-cs"/>
              </a:rPr>
              <a:t>Dématérialisation du contrôle de droit aux prestations liées à la scolarité</a:t>
            </a:r>
          </a:p>
        </p:txBody>
      </p:sp>
      <p:sp>
        <p:nvSpPr>
          <p:cNvPr id="3" name="Espace réservé du contenu 2"/>
          <p:cNvSpPr>
            <a:spLocks noGrp="1"/>
          </p:cNvSpPr>
          <p:nvPr>
            <p:ph idx="1"/>
          </p:nvPr>
        </p:nvSpPr>
        <p:spPr>
          <a:xfrm>
            <a:off x="439480" y="1945281"/>
            <a:ext cx="8401080" cy="4525963"/>
          </a:xfrm>
        </p:spPr>
        <p:txBody>
          <a:bodyPr>
            <a:normAutofit fontScale="85000" lnSpcReduction="10000"/>
          </a:bodyPr>
          <a:lstStyle/>
          <a:p>
            <a:pPr algn="just"/>
            <a:r>
              <a:rPr lang="fr-FR" sz="2400" dirty="0" smtClean="0"/>
              <a:t>Mise en place d’une convention entre la CNSS et le Ministère de l’Education Nationale et de la Formation Professionnelle le 10 </a:t>
            </a:r>
            <a:r>
              <a:rPr lang="fr-FR" sz="2400" dirty="0"/>
              <a:t>Octobre </a:t>
            </a:r>
            <a:r>
              <a:rPr lang="fr-FR" sz="2400" dirty="0" smtClean="0"/>
              <a:t>2014</a:t>
            </a:r>
          </a:p>
          <a:p>
            <a:endParaRPr lang="fr-FR" sz="1300" dirty="0" smtClean="0"/>
          </a:p>
          <a:p>
            <a:pPr>
              <a:buFont typeface="Wingdings" pitchFamily="2" charset="2"/>
              <a:buChar char="q"/>
            </a:pPr>
            <a:r>
              <a:rPr lang="fr-FR" sz="2400" b="1" dirty="0" smtClean="0"/>
              <a:t>Objectif</a:t>
            </a:r>
            <a:r>
              <a:rPr lang="fr-FR" sz="2400" dirty="0" smtClean="0"/>
              <a:t>:   </a:t>
            </a:r>
          </a:p>
          <a:p>
            <a:r>
              <a:rPr lang="fr-FR" sz="2400" dirty="0" smtClean="0"/>
              <a:t>Eviter les déplacements récurrents des salariés chaque année pour récupérer les attestations de scolarité et les déposer </a:t>
            </a:r>
            <a:r>
              <a:rPr lang="fr-FR" sz="2400" dirty="0" err="1" smtClean="0"/>
              <a:t>auprés</a:t>
            </a:r>
            <a:r>
              <a:rPr lang="fr-FR" sz="2400" dirty="0" smtClean="0"/>
              <a:t> des agences de la CNSS;</a:t>
            </a:r>
          </a:p>
          <a:p>
            <a:pPr marL="342900" lvl="1" indent="-342900">
              <a:buFont typeface="Arial" pitchFamily="34" charset="0"/>
              <a:buChar char="•"/>
            </a:pPr>
            <a:r>
              <a:rPr lang="fr-FR" sz="2400" dirty="0" smtClean="0"/>
              <a:t>Simplifier les procédures administratives aux assurés</a:t>
            </a:r>
          </a:p>
          <a:p>
            <a:pPr marL="342900" lvl="1" indent="-342900">
              <a:buFont typeface="Arial" pitchFamily="34" charset="0"/>
              <a:buChar char="•"/>
            </a:pPr>
            <a:r>
              <a:rPr lang="fr-FR" sz="2400" dirty="0" smtClean="0"/>
              <a:t>Leur assurer le service </a:t>
            </a:r>
            <a:r>
              <a:rPr lang="fr-FR" sz="2400" dirty="0"/>
              <a:t>des prestations </a:t>
            </a:r>
            <a:r>
              <a:rPr lang="fr-FR" sz="2400" dirty="0" smtClean="0"/>
              <a:t>sociales sans interruption</a:t>
            </a:r>
            <a:r>
              <a:rPr lang="fr-FR" sz="2000" dirty="0" smtClean="0"/>
              <a:t>.</a:t>
            </a:r>
          </a:p>
          <a:p>
            <a:pPr lvl="1"/>
            <a:endParaRPr lang="fr-FR" sz="1100" dirty="0" smtClean="0"/>
          </a:p>
          <a:p>
            <a:pPr marL="342900" lvl="1" indent="-342900">
              <a:buFont typeface="Wingdings" pitchFamily="2" charset="2"/>
              <a:buChar char="q"/>
            </a:pPr>
            <a:r>
              <a:rPr lang="fr-FR" sz="2400" b="1" dirty="0" smtClean="0"/>
              <a:t>Démarche </a:t>
            </a:r>
            <a:r>
              <a:rPr lang="fr-FR" sz="2400" b="1" dirty="0"/>
              <a:t>à faire par vos employés pour bénéficier de ces avantages</a:t>
            </a:r>
            <a:r>
              <a:rPr lang="fr-FR" sz="2400" b="1" dirty="0" smtClean="0"/>
              <a:t>:</a:t>
            </a:r>
          </a:p>
          <a:p>
            <a:pPr lvl="1"/>
            <a:r>
              <a:rPr lang="fr-FR" sz="2100" dirty="0"/>
              <a:t>Prendre contact avec les établissements scolaires de leurs enfants </a:t>
            </a:r>
            <a:r>
              <a:rPr lang="fr-FR" sz="2100" dirty="0" smtClean="0"/>
              <a:t>, demander l’enregistrement auprès du service « </a:t>
            </a:r>
            <a:r>
              <a:rPr lang="fr-FR" sz="2100" dirty="0" err="1" smtClean="0"/>
              <a:t>Massar</a:t>
            </a:r>
            <a:r>
              <a:rPr lang="fr-FR" sz="2100" dirty="0" smtClean="0"/>
              <a:t> » et leur communiquer les informations requises à cet échange notamment le numéro de la carte nationale d’identité.</a:t>
            </a:r>
            <a:endParaRPr lang="fr-FR" sz="2100" dirty="0"/>
          </a:p>
          <a:p>
            <a:pPr lvl="1">
              <a:buNone/>
            </a:pPr>
            <a:endParaRPr lang="fr-FR" sz="2000" dirty="0" smtClean="0"/>
          </a:p>
        </p:txBody>
      </p:sp>
      <p:sp>
        <p:nvSpPr>
          <p:cNvPr id="4" name="Line 42"/>
          <p:cNvSpPr>
            <a:spLocks noChangeShapeType="1"/>
          </p:cNvSpPr>
          <p:nvPr/>
        </p:nvSpPr>
        <p:spPr bwMode="auto">
          <a:xfrm>
            <a:off x="470937" y="692696"/>
            <a:ext cx="8064000" cy="0"/>
          </a:xfrm>
          <a:prstGeom prst="line">
            <a:avLst/>
          </a:prstGeom>
          <a:noFill/>
          <a:ln w="38100">
            <a:solidFill>
              <a:srgbClr val="C00000"/>
            </a:solidFill>
            <a:round/>
            <a:headEnd/>
            <a:tailEnd/>
          </a:ln>
        </p:spPr>
        <p:txBody>
          <a:bodyPr/>
          <a:lstStyle/>
          <a:p>
            <a:endParaRPr lang="fr-FR">
              <a:ln>
                <a:solidFill>
                  <a:srgbClr val="C00000"/>
                </a:solidFill>
              </a:ln>
            </a:endParaRPr>
          </a:p>
        </p:txBody>
      </p:sp>
      <p:cxnSp>
        <p:nvCxnSpPr>
          <p:cNvPr id="6" name="Connecteur droit 5"/>
          <p:cNvCxnSpPr/>
          <p:nvPr/>
        </p:nvCxnSpPr>
        <p:spPr>
          <a:xfrm flipV="1">
            <a:off x="428596" y="6643710"/>
            <a:ext cx="7884000" cy="0"/>
          </a:xfrm>
          <a:prstGeom prst="line">
            <a:avLst/>
          </a:prstGeom>
        </p:spPr>
        <p:style>
          <a:lnRef idx="3">
            <a:schemeClr val="dk1"/>
          </a:lnRef>
          <a:fillRef idx="0">
            <a:schemeClr val="dk1"/>
          </a:fillRef>
          <a:effectRef idx="2">
            <a:schemeClr val="dk1"/>
          </a:effectRef>
          <a:fontRef idx="minor">
            <a:schemeClr val="tx1"/>
          </a:fontRef>
        </p:style>
      </p:cxnSp>
    </p:spTree>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Connecteur droit 5"/>
          <p:cNvCxnSpPr/>
          <p:nvPr/>
        </p:nvCxnSpPr>
        <p:spPr>
          <a:xfrm flipV="1">
            <a:off x="428596" y="6643710"/>
            <a:ext cx="7884000" cy="0"/>
          </a:xfrm>
          <a:prstGeom prst="line">
            <a:avLst/>
          </a:prstGeom>
        </p:spPr>
        <p:style>
          <a:lnRef idx="3">
            <a:schemeClr val="dk1"/>
          </a:lnRef>
          <a:fillRef idx="0">
            <a:schemeClr val="dk1"/>
          </a:fillRef>
          <a:effectRef idx="2">
            <a:schemeClr val="dk1"/>
          </a:effectRef>
          <a:fontRef idx="minor">
            <a:schemeClr val="tx1"/>
          </a:fontRef>
        </p:style>
      </p:cxnSp>
      <p:sp>
        <p:nvSpPr>
          <p:cNvPr id="9" name="Rectangle 3"/>
          <p:cNvSpPr txBox="1">
            <a:spLocks noChangeArrowheads="1"/>
          </p:cNvSpPr>
          <p:nvPr/>
        </p:nvSpPr>
        <p:spPr>
          <a:xfrm>
            <a:off x="198158" y="1628800"/>
            <a:ext cx="8667752" cy="4643470"/>
          </a:xfrm>
          <a:prstGeom prst="rect">
            <a:avLst/>
          </a:prstGeom>
        </p:spPr>
        <p:txBody>
          <a:bodyPr/>
          <a:lstStyle/>
          <a:p>
            <a:pPr marL="342900" marR="0" lvl="0" indent="-342900" fontAlgn="auto">
              <a:lnSpc>
                <a:spcPct val="90000"/>
              </a:lnSpc>
              <a:spcBef>
                <a:spcPct val="20000"/>
              </a:spcBef>
              <a:spcAft>
                <a:spcPts val="0"/>
              </a:spcAft>
              <a:buClrTx/>
              <a:buSzTx/>
              <a:buFont typeface="Wingdings" pitchFamily="2" charset="2"/>
              <a:buChar char="q"/>
              <a:tabLst/>
              <a:defRPr/>
            </a:pPr>
            <a:r>
              <a:rPr lang="fr-FR" sz="2000" b="1" dirty="0" smtClean="0"/>
              <a:t>Objet</a:t>
            </a:r>
          </a:p>
          <a:p>
            <a:pPr marL="342900" indent="-69850" algn="just">
              <a:spcBef>
                <a:spcPct val="20000"/>
              </a:spcBef>
            </a:pPr>
            <a:r>
              <a:rPr lang="fr-FR" sz="2000" dirty="0" smtClean="0">
                <a:latin typeface="Arial Narrow" pitchFamily="34" charset="0"/>
              </a:rPr>
              <a:t>Verser au bénéficiaire une indemnité pendant une durée de temps limitée tout en lui assurant un accompagnement pour la réintégration du marché de travail</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q"/>
              <a:tabLst/>
              <a:defRPr/>
            </a:pPr>
            <a:endParaRPr kumimoji="0" lang="fr-FR" sz="800" b="1" i="0" u="none" strike="noStrike" kern="1200" cap="none" spc="0" normalizeH="0" baseline="0" noProof="0" dirty="0" smtClean="0">
              <a:ln>
                <a:noFill/>
              </a:ln>
              <a:solidFill>
                <a:srgbClr val="C00000"/>
              </a:solidFill>
              <a:effectLst/>
              <a:uLnTx/>
              <a:uFillTx/>
              <a:latin typeface="Arial Narrow" pitchFamily="34" charset="0"/>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Char char="q"/>
              <a:tabLst/>
              <a:defRPr/>
            </a:pPr>
            <a:endParaRPr kumimoji="0" lang="fr-FR" sz="800" b="1" i="0" u="none" strike="noStrike" kern="1200" cap="none" spc="0" normalizeH="0" baseline="0" noProof="0" dirty="0" smtClean="0">
              <a:ln>
                <a:noFill/>
              </a:ln>
              <a:solidFill>
                <a:srgbClr val="C00000"/>
              </a:solidFill>
              <a:effectLst/>
              <a:uLnTx/>
              <a:uFillTx/>
              <a:latin typeface="Arial Narrow" pitchFamily="34" charset="0"/>
              <a:ea typeface="+mn-ea"/>
              <a:cs typeface="+mn-cs"/>
            </a:endParaRPr>
          </a:p>
          <a:p>
            <a:pPr marL="342900" indent="-342900">
              <a:lnSpc>
                <a:spcPct val="90000"/>
              </a:lnSpc>
              <a:spcBef>
                <a:spcPct val="20000"/>
              </a:spcBef>
              <a:buFont typeface="Wingdings" pitchFamily="2" charset="2"/>
              <a:buChar char="q"/>
              <a:defRPr/>
            </a:pPr>
            <a:r>
              <a:rPr lang="fr-FR" sz="2000" b="1" dirty="0" smtClean="0"/>
              <a:t>Conditions d’éligibilité</a:t>
            </a:r>
          </a:p>
          <a:p>
            <a:pPr marL="627063" lvl="1" indent="-169863">
              <a:spcAft>
                <a:spcPts val="600"/>
              </a:spcAft>
              <a:buFont typeface="Arial" pitchFamily="34" charset="0"/>
              <a:buChar char="•"/>
            </a:pPr>
            <a:r>
              <a:rPr lang="fr-FR" sz="2000" dirty="0" smtClean="0">
                <a:latin typeface="Arial Narrow" pitchFamily="34" charset="0"/>
              </a:rPr>
              <a:t>Avoir perdu son emploi de manière involontaire;</a:t>
            </a:r>
          </a:p>
          <a:p>
            <a:pPr marL="627063" lvl="1" indent="-169863">
              <a:spcAft>
                <a:spcPts val="600"/>
              </a:spcAft>
              <a:buFont typeface="Arial" pitchFamily="34" charset="0"/>
              <a:buChar char="•"/>
            </a:pPr>
            <a:r>
              <a:rPr lang="fr-FR" sz="2000" dirty="0" smtClean="0">
                <a:latin typeface="Arial Narrow" pitchFamily="34" charset="0"/>
              </a:rPr>
              <a:t>Justifier d’une période d'assurance au régime de sécurité sociale d'au moins égale à 3 ans précédant la date d’arrêt du travail;</a:t>
            </a:r>
          </a:p>
          <a:p>
            <a:pPr marL="627063" lvl="1" indent="-169863">
              <a:spcAft>
                <a:spcPts val="600"/>
              </a:spcAft>
              <a:buFont typeface="Arial" pitchFamily="34" charset="0"/>
              <a:buChar char="•"/>
            </a:pPr>
            <a:r>
              <a:rPr lang="fr-FR" sz="2000" dirty="0" smtClean="0">
                <a:latin typeface="Arial Narrow" pitchFamily="34" charset="0"/>
              </a:rPr>
              <a:t>Être inscrit comme demandeur d’emploi auprès des services d’intermédiation compétents du marché de travail (ANAPEC);</a:t>
            </a:r>
          </a:p>
          <a:p>
            <a:pPr marL="627063" lvl="1" indent="-169863">
              <a:spcAft>
                <a:spcPts val="600"/>
              </a:spcAft>
              <a:buFont typeface="Arial" pitchFamily="34" charset="0"/>
              <a:buChar char="•"/>
            </a:pPr>
            <a:r>
              <a:rPr lang="fr-FR" sz="2000" dirty="0" smtClean="0">
                <a:latin typeface="Arial Narrow" pitchFamily="34" charset="0"/>
              </a:rPr>
              <a:t>Ne pas être titulaire d’un droit à une pension d’invalidité ou de retraite ;</a:t>
            </a:r>
          </a:p>
          <a:p>
            <a:pPr marL="627063" lvl="1" indent="-169863">
              <a:spcAft>
                <a:spcPts val="600"/>
              </a:spcAft>
              <a:buFont typeface="Arial" pitchFamily="34" charset="0"/>
              <a:buChar char="•"/>
            </a:pPr>
            <a:r>
              <a:rPr lang="fr-FR" sz="2000" dirty="0" smtClean="0">
                <a:latin typeface="Arial Narrow" pitchFamily="34" charset="0"/>
              </a:rPr>
              <a:t>Être apte au travail;</a:t>
            </a:r>
          </a:p>
          <a:p>
            <a:pPr marL="169863" indent="-169863">
              <a:spcAft>
                <a:spcPts val="600"/>
              </a:spcAft>
              <a:buFont typeface="Wingdings" pitchFamily="2" charset="2"/>
              <a:buChar char="q"/>
            </a:pPr>
            <a:r>
              <a:rPr lang="fr-FR" sz="2000" b="1" dirty="0" smtClean="0"/>
              <a:t>Date d’entrée en vigueur</a:t>
            </a:r>
            <a:r>
              <a:rPr lang="fr-FR" sz="2000" b="1" dirty="0" smtClean="0">
                <a:solidFill>
                  <a:srgbClr val="C00000"/>
                </a:solidFill>
                <a:latin typeface="Arial Narrow" pitchFamily="34" charset="0"/>
              </a:rPr>
              <a:t>:     </a:t>
            </a:r>
            <a:r>
              <a:rPr lang="fr-FR" sz="2000" dirty="0" smtClean="0">
                <a:latin typeface="Arial Narrow" pitchFamily="34" charset="0"/>
              </a:rPr>
              <a:t>décembre 2014</a:t>
            </a:r>
          </a:p>
          <a:p>
            <a:pPr marL="0" marR="0" lvl="0" indent="0" algn="just" defTabSz="914400" rtl="0" eaLnBrk="1" fontAlgn="auto" latinLnBrk="0" hangingPunct="1">
              <a:lnSpc>
                <a:spcPct val="100000"/>
              </a:lnSpc>
              <a:spcBef>
                <a:spcPct val="20000"/>
              </a:spcBef>
              <a:spcAft>
                <a:spcPts val="0"/>
              </a:spcAft>
              <a:buClrTx/>
              <a:buSzTx/>
              <a:buFont typeface="Wingdings" pitchFamily="2" charset="2"/>
              <a:buNone/>
              <a:tabLst>
                <a:tab pos="273050" algn="l"/>
              </a:tabLst>
              <a:defRPr/>
            </a:pPr>
            <a:endParaRPr kumimoji="0" lang="fr-FR" sz="800" b="0" i="0" u="none" strike="noStrike" kern="1200" cap="none" spc="0" normalizeH="0" baseline="0" noProof="0" dirty="0" smtClean="0">
              <a:ln>
                <a:noFill/>
              </a:ln>
              <a:solidFill>
                <a:schemeClr val="tx1"/>
              </a:solidFill>
              <a:effectLst/>
              <a:uLnTx/>
              <a:uFillTx/>
              <a:latin typeface="Arial Narrow" pitchFamily="34" charset="0"/>
              <a:ea typeface="+mn-ea"/>
              <a:cs typeface="+mn-cs"/>
            </a:endParaRPr>
          </a:p>
        </p:txBody>
      </p:sp>
      <p:sp>
        <p:nvSpPr>
          <p:cNvPr id="7" name="Rectangle 13"/>
          <p:cNvSpPr>
            <a:spLocks noChangeArrowheads="1"/>
          </p:cNvSpPr>
          <p:nvPr/>
        </p:nvSpPr>
        <p:spPr bwMode="auto">
          <a:xfrm>
            <a:off x="397469" y="787488"/>
            <a:ext cx="8143903" cy="469872"/>
          </a:xfrm>
          <a:prstGeom prst="rect">
            <a:avLst/>
          </a:prstGeom>
          <a:noFill/>
          <a:ln w="9525">
            <a:noFill/>
            <a:miter lim="800000"/>
            <a:headEnd/>
            <a:tailEnd/>
          </a:ln>
          <a:effectLst>
            <a:prstShdw prst="shdw17" dist="17961" dir="2700000">
              <a:schemeClr val="accent1">
                <a:gamma/>
                <a:shade val="60000"/>
                <a:invGamma/>
              </a:schemeClr>
            </a:prstShdw>
          </a:effectLst>
        </p:spPr>
        <p:txBody>
          <a:bodyPr wrap="square">
            <a:spAutoFit/>
          </a:bodyPr>
          <a:lstStyle/>
          <a:p>
            <a:pPr lvl="1" algn="ctr">
              <a:spcBef>
                <a:spcPct val="0"/>
              </a:spcBef>
              <a:defRPr/>
            </a:pPr>
            <a:r>
              <a:rPr lang="fr-FR" sz="2400" b="1" u="sng" dirty="0" smtClean="0">
                <a:solidFill>
                  <a:schemeClr val="accent2">
                    <a:lumMod val="50000"/>
                  </a:schemeClr>
                </a:solidFill>
                <a:latin typeface="Bookman Old Style" pitchFamily="18" charset="0"/>
              </a:rPr>
              <a:t>Indemnité pour Perte d’Emploi</a:t>
            </a:r>
          </a:p>
        </p:txBody>
      </p:sp>
      <p:sp>
        <p:nvSpPr>
          <p:cNvPr id="11" name="Line 42"/>
          <p:cNvSpPr>
            <a:spLocks noChangeShapeType="1"/>
          </p:cNvSpPr>
          <p:nvPr/>
        </p:nvSpPr>
        <p:spPr bwMode="auto">
          <a:xfrm>
            <a:off x="500034" y="642918"/>
            <a:ext cx="8064000" cy="0"/>
          </a:xfrm>
          <a:prstGeom prst="line">
            <a:avLst/>
          </a:prstGeom>
          <a:noFill/>
          <a:ln w="38100">
            <a:solidFill>
              <a:srgbClr val="C00000"/>
            </a:solidFill>
            <a:round/>
            <a:headEnd/>
            <a:tailEnd/>
          </a:ln>
        </p:spPr>
        <p:txBody>
          <a:bodyPr/>
          <a:lstStyle/>
          <a:p>
            <a:endParaRPr lang="fr-FR">
              <a:ln>
                <a:solidFill>
                  <a:srgbClr val="C00000"/>
                </a:solidFill>
              </a:ln>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Connecteur droit 5"/>
          <p:cNvCxnSpPr/>
          <p:nvPr/>
        </p:nvCxnSpPr>
        <p:spPr>
          <a:xfrm flipV="1">
            <a:off x="428596" y="6643710"/>
            <a:ext cx="7884000" cy="0"/>
          </a:xfrm>
          <a:prstGeom prst="line">
            <a:avLst/>
          </a:prstGeom>
        </p:spPr>
        <p:style>
          <a:lnRef idx="3">
            <a:schemeClr val="dk1"/>
          </a:lnRef>
          <a:fillRef idx="0">
            <a:schemeClr val="dk1"/>
          </a:fillRef>
          <a:effectRef idx="2">
            <a:schemeClr val="dk1"/>
          </a:effectRef>
          <a:fontRef idx="minor">
            <a:schemeClr val="tx1"/>
          </a:fontRef>
        </p:style>
      </p:cxnSp>
      <p:sp>
        <p:nvSpPr>
          <p:cNvPr id="7" name="Rectangle 3"/>
          <p:cNvSpPr txBox="1">
            <a:spLocks noChangeArrowheads="1"/>
          </p:cNvSpPr>
          <p:nvPr/>
        </p:nvSpPr>
        <p:spPr>
          <a:xfrm>
            <a:off x="251520" y="2060848"/>
            <a:ext cx="8667752" cy="3929090"/>
          </a:xfrm>
          <a:prstGeom prst="rect">
            <a:avLst/>
          </a:prstGeom>
        </p:spPr>
        <p:txBody>
          <a:bodyPr/>
          <a:lstStyle/>
          <a:p>
            <a:pPr marL="342900" indent="-342900">
              <a:lnSpc>
                <a:spcPct val="90000"/>
              </a:lnSpc>
              <a:spcBef>
                <a:spcPct val="20000"/>
              </a:spcBef>
              <a:buFont typeface="Wingdings" pitchFamily="2" charset="2"/>
              <a:buChar char="q"/>
              <a:defRPr/>
            </a:pPr>
            <a:r>
              <a:rPr lang="fr-FR" sz="2000" b="1" dirty="0" smtClean="0"/>
              <a:t>Objet</a:t>
            </a:r>
          </a:p>
          <a:p>
            <a:pPr lvl="0" algn="just">
              <a:spcBef>
                <a:spcPct val="20000"/>
              </a:spcBef>
              <a:tabLst>
                <a:tab pos="273050" algn="l"/>
              </a:tabLst>
              <a:defRPr/>
            </a:pPr>
            <a:r>
              <a:rPr lang="fr-FR" sz="2000" dirty="0" smtClean="0">
                <a:latin typeface="Arial Narrow" pitchFamily="34" charset="0"/>
              </a:rPr>
              <a:t>Remboursement des cotisations sociales revalorisées pour les personnes qui atteignent l’âge légal de départ à la retraite sans satisfaire la durée minimale d’assurance pour bénéficier d’une pension de retraite.</a:t>
            </a:r>
          </a:p>
          <a:p>
            <a:pPr marL="273050" indent="-273050" algn="just">
              <a:spcBef>
                <a:spcPct val="20000"/>
              </a:spcBef>
              <a:buFont typeface="Wingdings" pitchFamily="2" charset="2"/>
              <a:buChar char="§"/>
              <a:tabLst>
                <a:tab pos="273050" algn="l"/>
              </a:tabLst>
            </a:pPr>
            <a:endParaRPr lang="fr-FR" sz="800" b="1" dirty="0" smtClean="0">
              <a:solidFill>
                <a:srgbClr val="C00000"/>
              </a:solidFill>
              <a:latin typeface="Arial Narrow" pitchFamily="34" charset="0"/>
            </a:endParaRPr>
          </a:p>
          <a:p>
            <a:pPr marL="273050" indent="-273050" algn="just">
              <a:spcBef>
                <a:spcPct val="20000"/>
              </a:spcBef>
              <a:buFont typeface="Wingdings" pitchFamily="2" charset="2"/>
              <a:buChar char="§"/>
              <a:tabLst>
                <a:tab pos="273050" algn="l"/>
              </a:tabLst>
            </a:pPr>
            <a:endParaRPr lang="fr-FR" sz="800" b="1" dirty="0" smtClean="0">
              <a:solidFill>
                <a:srgbClr val="C00000"/>
              </a:solidFill>
              <a:latin typeface="Arial Narrow" pitchFamily="34" charset="0"/>
            </a:endParaRPr>
          </a:p>
          <a:p>
            <a:pPr marL="273050" lvl="2" indent="-273050" algn="just">
              <a:spcBef>
                <a:spcPct val="20000"/>
              </a:spcBef>
              <a:buFont typeface="Wingdings" pitchFamily="2" charset="2"/>
              <a:buChar char="q"/>
              <a:tabLst>
                <a:tab pos="273050" algn="l"/>
              </a:tabLst>
            </a:pPr>
            <a:r>
              <a:rPr lang="fr-FR" sz="2000" b="1" dirty="0" smtClean="0"/>
              <a:t>Date d’entrée en vigueur</a:t>
            </a:r>
            <a:r>
              <a:rPr lang="fr-FR" sz="2400" b="1" dirty="0" smtClean="0">
                <a:solidFill>
                  <a:srgbClr val="C00000"/>
                </a:solidFill>
                <a:latin typeface="Arial Narrow" pitchFamily="34" charset="0"/>
              </a:rPr>
              <a:t>:      </a:t>
            </a:r>
          </a:p>
          <a:p>
            <a:pPr marL="273050" lvl="2" indent="-273050" algn="just">
              <a:spcBef>
                <a:spcPct val="20000"/>
              </a:spcBef>
              <a:tabLst>
                <a:tab pos="273050" algn="l"/>
              </a:tabLst>
            </a:pPr>
            <a:r>
              <a:rPr lang="fr-FR" sz="2400" b="1" dirty="0" smtClean="0">
                <a:solidFill>
                  <a:srgbClr val="C00000"/>
                </a:solidFill>
                <a:latin typeface="Arial Narrow" pitchFamily="34" charset="0"/>
              </a:rPr>
              <a:t>    </a:t>
            </a:r>
            <a:r>
              <a:rPr lang="fr-FR" sz="2000" dirty="0" smtClean="0">
                <a:latin typeface="Arial Narrow" pitchFamily="34" charset="0"/>
              </a:rPr>
              <a:t>Juillet 2014</a:t>
            </a:r>
          </a:p>
          <a:p>
            <a:pPr algn="just">
              <a:tabLst>
                <a:tab pos="273050" algn="l"/>
              </a:tabLst>
            </a:pPr>
            <a:endParaRPr lang="fr-FR" sz="800" dirty="0" smtClean="0">
              <a:latin typeface="Arial Narrow" pitchFamily="34" charset="0"/>
            </a:endParaRPr>
          </a:p>
          <a:p>
            <a:pPr lvl="1" algn="just">
              <a:tabLst>
                <a:tab pos="273050" algn="l"/>
              </a:tabLst>
            </a:pPr>
            <a:endParaRPr lang="fr-FR" sz="800" b="1" dirty="0" smtClean="0">
              <a:latin typeface="Arial Narrow" pitchFamily="34" charset="0"/>
            </a:endParaRP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tab pos="273050" algn="l"/>
              </a:tabLst>
              <a:defRPr/>
            </a:pPr>
            <a:endParaRPr kumimoji="0" lang="fr-FR" sz="1800" b="0" i="0" u="none" strike="noStrike" kern="1200" cap="none" spc="0" normalizeH="0" baseline="0" noProof="0" dirty="0" smtClean="0">
              <a:ln>
                <a:noFill/>
              </a:ln>
              <a:solidFill>
                <a:schemeClr val="tx1"/>
              </a:solidFill>
              <a:effectLst/>
              <a:uLnTx/>
              <a:uFillTx/>
              <a:latin typeface="Arial Narrow" pitchFamily="34" charset="0"/>
              <a:ea typeface="+mn-ea"/>
              <a:cs typeface="+mn-cs"/>
            </a:endParaRPr>
          </a:p>
        </p:txBody>
      </p:sp>
      <p:sp>
        <p:nvSpPr>
          <p:cNvPr id="9" name="Rectangle 13"/>
          <p:cNvSpPr>
            <a:spLocks noChangeArrowheads="1"/>
          </p:cNvSpPr>
          <p:nvPr/>
        </p:nvSpPr>
        <p:spPr bwMode="auto">
          <a:xfrm>
            <a:off x="404334" y="945411"/>
            <a:ext cx="8143903" cy="461665"/>
          </a:xfrm>
          <a:prstGeom prst="rect">
            <a:avLst/>
          </a:prstGeom>
          <a:noFill/>
          <a:ln w="9525">
            <a:noFill/>
            <a:miter lim="800000"/>
            <a:headEnd/>
            <a:tailEnd/>
          </a:ln>
          <a:effectLst>
            <a:prstShdw prst="shdw17" dist="17961" dir="2700000">
              <a:schemeClr val="accent1">
                <a:gamma/>
                <a:shade val="60000"/>
                <a:invGamma/>
              </a:schemeClr>
            </a:prstShdw>
          </a:effectLst>
        </p:spPr>
        <p:txBody>
          <a:bodyPr wrap="square">
            <a:spAutoFit/>
          </a:bodyPr>
          <a:lstStyle/>
          <a:p>
            <a:pPr lvl="1" algn="ctr">
              <a:spcBef>
                <a:spcPct val="0"/>
              </a:spcBef>
              <a:defRPr/>
            </a:pPr>
            <a:r>
              <a:rPr lang="fr-FR" sz="2400" b="1" u="sng" dirty="0" smtClean="0">
                <a:solidFill>
                  <a:schemeClr val="accent2">
                    <a:lumMod val="50000"/>
                  </a:schemeClr>
                </a:solidFill>
                <a:latin typeface="Bookman Old Style" pitchFamily="18" charset="0"/>
              </a:rPr>
              <a:t>Remboursement des cotisations salariales</a:t>
            </a:r>
          </a:p>
        </p:txBody>
      </p:sp>
      <p:sp>
        <p:nvSpPr>
          <p:cNvPr id="11" name="Line 42"/>
          <p:cNvSpPr>
            <a:spLocks noChangeShapeType="1"/>
          </p:cNvSpPr>
          <p:nvPr/>
        </p:nvSpPr>
        <p:spPr bwMode="auto">
          <a:xfrm>
            <a:off x="500034" y="642918"/>
            <a:ext cx="8064000" cy="0"/>
          </a:xfrm>
          <a:prstGeom prst="line">
            <a:avLst/>
          </a:prstGeom>
          <a:noFill/>
          <a:ln w="38100">
            <a:solidFill>
              <a:srgbClr val="C00000"/>
            </a:solidFill>
            <a:round/>
            <a:headEnd/>
            <a:tailEnd/>
          </a:ln>
        </p:spPr>
        <p:txBody>
          <a:bodyPr/>
          <a:lstStyle/>
          <a:p>
            <a:endParaRPr lang="fr-FR">
              <a:ln>
                <a:solidFill>
                  <a:srgbClr val="C00000"/>
                </a:solidFill>
              </a:ln>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Connecteur droit 5"/>
          <p:cNvCxnSpPr/>
          <p:nvPr/>
        </p:nvCxnSpPr>
        <p:spPr>
          <a:xfrm flipV="1">
            <a:off x="428596" y="6643710"/>
            <a:ext cx="7884000" cy="0"/>
          </a:xfrm>
          <a:prstGeom prst="line">
            <a:avLst/>
          </a:prstGeom>
        </p:spPr>
        <p:style>
          <a:lnRef idx="3">
            <a:schemeClr val="dk1"/>
          </a:lnRef>
          <a:fillRef idx="0">
            <a:schemeClr val="dk1"/>
          </a:fillRef>
          <a:effectRef idx="2">
            <a:schemeClr val="dk1"/>
          </a:effectRef>
          <a:fontRef idx="minor">
            <a:schemeClr val="tx1"/>
          </a:fontRef>
        </p:style>
      </p:cxnSp>
      <p:sp>
        <p:nvSpPr>
          <p:cNvPr id="7" name="Rectangle 6"/>
          <p:cNvSpPr/>
          <p:nvPr/>
        </p:nvSpPr>
        <p:spPr>
          <a:xfrm>
            <a:off x="527700" y="1318439"/>
            <a:ext cx="8072494" cy="6617196"/>
          </a:xfrm>
          <a:prstGeom prst="rect">
            <a:avLst/>
          </a:prstGeom>
        </p:spPr>
        <p:txBody>
          <a:bodyPr wrap="square">
            <a:spAutoFit/>
          </a:bodyPr>
          <a:lstStyle/>
          <a:p>
            <a:pPr marL="342900" indent="-342900">
              <a:lnSpc>
                <a:spcPct val="90000"/>
              </a:lnSpc>
              <a:spcBef>
                <a:spcPct val="20000"/>
              </a:spcBef>
              <a:buFont typeface="Wingdings" pitchFamily="2" charset="2"/>
              <a:buChar char="q"/>
              <a:tabLst>
                <a:tab pos="177800" algn="l"/>
              </a:tabLst>
              <a:defRPr/>
            </a:pPr>
            <a:r>
              <a:rPr lang="fr-FR" sz="2000" b="1" dirty="0" smtClean="0"/>
              <a:t>Objet</a:t>
            </a:r>
          </a:p>
          <a:p>
            <a:pPr marL="177800" indent="-177800" algn="just">
              <a:buFont typeface="Wingdings" pitchFamily="2" charset="2"/>
              <a:buChar char="§"/>
              <a:tabLst>
                <a:tab pos="177800" algn="l"/>
              </a:tabLst>
            </a:pPr>
            <a:endParaRPr lang="fr-FR" sz="800" b="1" dirty="0" smtClean="0">
              <a:solidFill>
                <a:srgbClr val="C00000"/>
              </a:solidFill>
              <a:latin typeface="Arial Narrow" pitchFamily="34" charset="0"/>
            </a:endParaRPr>
          </a:p>
          <a:p>
            <a:pPr algn="just"/>
            <a:r>
              <a:rPr lang="fr-FR" sz="2400" dirty="0" smtClean="0">
                <a:latin typeface="Arial Narrow" pitchFamily="34" charset="0"/>
              </a:rPr>
              <a:t>Extension du panier de soins aux soins dentaires non encore couverts par l’AMO CNSS pour les personnes âgées de plus de 12 ans.</a:t>
            </a:r>
          </a:p>
          <a:p>
            <a:pPr marL="177800" indent="-177800" algn="just"/>
            <a:endParaRPr lang="fr-FR" sz="2000" b="1" dirty="0" smtClean="0"/>
          </a:p>
          <a:p>
            <a:pPr marL="177800" indent="-177800" algn="just">
              <a:buFont typeface="Wingdings" pitchFamily="2" charset="2"/>
              <a:buChar char="q"/>
            </a:pPr>
            <a:r>
              <a:rPr lang="fr-FR" sz="2000" b="1" dirty="0" smtClean="0"/>
              <a:t>Bénéficiaires</a:t>
            </a:r>
            <a:r>
              <a:rPr lang="fr-FR" sz="2400" dirty="0" smtClean="0">
                <a:latin typeface="Arial Narrow" pitchFamily="34" charset="0"/>
              </a:rPr>
              <a:t>: </a:t>
            </a:r>
          </a:p>
          <a:p>
            <a:pPr marL="177800" indent="-177800" algn="just"/>
            <a:endParaRPr lang="fr-FR" sz="2400" dirty="0" smtClean="0">
              <a:latin typeface="Arial Narrow" pitchFamily="34" charset="0"/>
            </a:endParaRPr>
          </a:p>
          <a:p>
            <a:pPr marL="177800" indent="-177800" algn="just"/>
            <a:r>
              <a:rPr lang="fr-FR" sz="2400" dirty="0" smtClean="0">
                <a:latin typeface="Arial Narrow" pitchFamily="34" charset="0"/>
              </a:rPr>
              <a:t>   l’ensemble de la population AMO;</a:t>
            </a:r>
          </a:p>
          <a:p>
            <a:pPr marL="177800" indent="-177800" algn="just"/>
            <a:endParaRPr lang="fr-FR" sz="2400" dirty="0" smtClean="0">
              <a:latin typeface="Arial Narrow" pitchFamily="34" charset="0"/>
            </a:endParaRPr>
          </a:p>
          <a:p>
            <a:pPr marL="177800" indent="-177800" algn="just">
              <a:buFont typeface="Wingdings" pitchFamily="2" charset="2"/>
              <a:buChar char="q"/>
            </a:pPr>
            <a:r>
              <a:rPr lang="fr-FR" sz="2000" b="1" dirty="0" smtClean="0"/>
              <a:t>Date d’entrée en vigueur </a:t>
            </a:r>
            <a:r>
              <a:rPr lang="fr-FR" sz="2400" dirty="0" smtClean="0">
                <a:latin typeface="Arial Narrow" pitchFamily="34" charset="0"/>
              </a:rPr>
              <a:t>: </a:t>
            </a:r>
          </a:p>
          <a:p>
            <a:pPr marL="177800" indent="-177800" algn="just"/>
            <a:endParaRPr lang="fr-FR" sz="2400" dirty="0" smtClean="0">
              <a:latin typeface="Arial Narrow" pitchFamily="34" charset="0"/>
            </a:endParaRPr>
          </a:p>
          <a:p>
            <a:pPr marL="177800" indent="-177800" algn="just"/>
            <a:r>
              <a:rPr lang="fr-FR" sz="2400" dirty="0" smtClean="0">
                <a:latin typeface="Arial Narrow" pitchFamily="34" charset="0"/>
              </a:rPr>
              <a:t>    janvier 2015.</a:t>
            </a:r>
          </a:p>
          <a:p>
            <a:pPr marL="177800" indent="-177800" algn="just"/>
            <a:endParaRPr lang="fr-FR" sz="2400" dirty="0" smtClean="0">
              <a:latin typeface="Arial Narrow" pitchFamily="34" charset="0"/>
            </a:endParaRPr>
          </a:p>
          <a:p>
            <a:pPr marL="177800" indent="-177800" algn="just">
              <a:buFont typeface="Wingdings" pitchFamily="2" charset="2"/>
              <a:buChar char="q"/>
            </a:pPr>
            <a:r>
              <a:rPr lang="fr-FR" sz="2000" b="1" dirty="0" smtClean="0"/>
              <a:t>Date d’augmentation des taux de cotisation</a:t>
            </a:r>
            <a:r>
              <a:rPr lang="fr-FR" sz="2400" dirty="0" smtClean="0">
                <a:latin typeface="Arial Narrow" pitchFamily="34" charset="0"/>
              </a:rPr>
              <a:t>: </a:t>
            </a:r>
          </a:p>
          <a:p>
            <a:pPr marL="177800" indent="-177800" algn="just"/>
            <a:r>
              <a:rPr lang="fr-FR" sz="2400" dirty="0" smtClean="0">
                <a:latin typeface="Arial Narrow" pitchFamily="34" charset="0"/>
              </a:rPr>
              <a:t>    janvier 2016.</a:t>
            </a:r>
          </a:p>
          <a:p>
            <a:pPr algn="just"/>
            <a:endParaRPr lang="fr-FR" sz="2400" b="1" dirty="0" smtClean="0">
              <a:solidFill>
                <a:srgbClr val="C00000"/>
              </a:solidFill>
              <a:latin typeface="Arial Narrow" pitchFamily="34" charset="0"/>
            </a:endParaRPr>
          </a:p>
          <a:p>
            <a:pPr algn="just"/>
            <a:endParaRPr lang="fr-FR" sz="2400" b="1" dirty="0" smtClean="0">
              <a:solidFill>
                <a:srgbClr val="C00000"/>
              </a:solidFill>
              <a:latin typeface="Arial Narrow" pitchFamily="34" charset="0"/>
            </a:endParaRPr>
          </a:p>
          <a:p>
            <a:pPr algn="just"/>
            <a:endParaRPr lang="fr-FR" sz="2400" dirty="0" smtClean="0">
              <a:latin typeface="Arial Narrow" pitchFamily="34" charset="0"/>
            </a:endParaRPr>
          </a:p>
          <a:p>
            <a:pPr algn="just"/>
            <a:endParaRPr lang="fr-FR" dirty="0" smtClean="0">
              <a:latin typeface="Arial Narrow" pitchFamily="34" charset="0"/>
            </a:endParaRPr>
          </a:p>
        </p:txBody>
      </p:sp>
      <p:sp>
        <p:nvSpPr>
          <p:cNvPr id="9" name="Rectangle 13"/>
          <p:cNvSpPr>
            <a:spLocks noChangeArrowheads="1"/>
          </p:cNvSpPr>
          <p:nvPr/>
        </p:nvSpPr>
        <p:spPr bwMode="auto">
          <a:xfrm>
            <a:off x="298644" y="749846"/>
            <a:ext cx="8143903" cy="461665"/>
          </a:xfrm>
          <a:prstGeom prst="rect">
            <a:avLst/>
          </a:prstGeom>
          <a:noFill/>
          <a:ln w="9525">
            <a:noFill/>
            <a:miter lim="800000"/>
            <a:headEnd/>
            <a:tailEnd/>
          </a:ln>
          <a:effectLst>
            <a:prstShdw prst="shdw17" dist="17961" dir="2700000">
              <a:schemeClr val="accent1">
                <a:gamma/>
                <a:shade val="60000"/>
                <a:invGamma/>
              </a:schemeClr>
            </a:prstShdw>
          </a:effectLst>
        </p:spPr>
        <p:txBody>
          <a:bodyPr wrap="square">
            <a:spAutoFit/>
          </a:bodyPr>
          <a:lstStyle/>
          <a:p>
            <a:pPr lvl="1" algn="ctr">
              <a:spcBef>
                <a:spcPct val="0"/>
              </a:spcBef>
              <a:defRPr/>
            </a:pPr>
            <a:r>
              <a:rPr lang="fr-FR" sz="2400" b="1" u="sng" dirty="0" smtClean="0">
                <a:solidFill>
                  <a:schemeClr val="accent2">
                    <a:lumMod val="50000"/>
                  </a:schemeClr>
                </a:solidFill>
                <a:latin typeface="Bookman Old Style" pitchFamily="18" charset="0"/>
              </a:rPr>
              <a:t>Extension de l’AMO aux SOINS DENTAIRES </a:t>
            </a:r>
          </a:p>
        </p:txBody>
      </p:sp>
      <p:sp>
        <p:nvSpPr>
          <p:cNvPr id="11" name="Line 42"/>
          <p:cNvSpPr>
            <a:spLocks noChangeShapeType="1"/>
          </p:cNvSpPr>
          <p:nvPr/>
        </p:nvSpPr>
        <p:spPr bwMode="auto">
          <a:xfrm>
            <a:off x="500034" y="642918"/>
            <a:ext cx="8064000" cy="0"/>
          </a:xfrm>
          <a:prstGeom prst="line">
            <a:avLst/>
          </a:prstGeom>
          <a:noFill/>
          <a:ln w="38100">
            <a:solidFill>
              <a:srgbClr val="C00000"/>
            </a:solidFill>
            <a:round/>
            <a:headEnd/>
            <a:tailEnd/>
          </a:ln>
        </p:spPr>
        <p:txBody>
          <a:bodyPr/>
          <a:lstStyle/>
          <a:p>
            <a:endParaRPr lang="fr-FR">
              <a:ln>
                <a:solidFill>
                  <a:srgbClr val="C00000"/>
                </a:solidFill>
              </a:ln>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285992"/>
            <a:ext cx="8229600" cy="1428760"/>
          </a:xfrm>
        </p:spPr>
        <p:txBody>
          <a:bodyPr>
            <a:normAutofit/>
          </a:bodyPr>
          <a:lstStyle/>
          <a:p>
            <a:pPr algn="ctr">
              <a:buNone/>
            </a:pPr>
            <a:r>
              <a:rPr lang="fr-FR" sz="7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MERCI</a:t>
            </a:r>
            <a:endParaRPr lang="fr-FR" sz="7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1214422"/>
            <a:ext cx="8229600" cy="1285884"/>
          </a:xfrm>
        </p:spPr>
        <p:txBody>
          <a:bodyPr>
            <a:noAutofit/>
          </a:bodyPr>
          <a:lstStyle/>
          <a:p>
            <a:pPr algn="ctr">
              <a:buNone/>
            </a:pPr>
            <a:r>
              <a:rPr lang="fr-FR" sz="4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QUESTIONS /REPONSES</a:t>
            </a:r>
            <a:endParaRPr lang="fr-FR"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cxnSp>
        <p:nvCxnSpPr>
          <p:cNvPr id="7" name="Connecteur droit 6"/>
          <p:cNvCxnSpPr/>
          <p:nvPr/>
        </p:nvCxnSpPr>
        <p:spPr>
          <a:xfrm flipV="1">
            <a:off x="428596" y="6643710"/>
            <a:ext cx="7884000" cy="0"/>
          </a:xfrm>
          <a:prstGeom prst="line">
            <a:avLst/>
          </a:prstGeom>
        </p:spPr>
        <p:style>
          <a:lnRef idx="3">
            <a:schemeClr val="dk1"/>
          </a:lnRef>
          <a:fillRef idx="0">
            <a:schemeClr val="dk1"/>
          </a:fillRef>
          <a:effectRef idx="2">
            <a:schemeClr val="dk1"/>
          </a:effectRef>
          <a:fontRef idx="minor">
            <a:schemeClr val="tx1"/>
          </a:fontRef>
        </p:style>
      </p:cxnSp>
      <p:sp>
        <p:nvSpPr>
          <p:cNvPr id="8" name="ZoneTexte 7"/>
          <p:cNvSpPr txBox="1"/>
          <p:nvPr/>
        </p:nvSpPr>
        <p:spPr>
          <a:xfrm>
            <a:off x="2214546" y="2357430"/>
            <a:ext cx="4000528" cy="2031325"/>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342900" indent="-342900">
              <a:buAutoNum type="arabicPeriod"/>
            </a:pPr>
            <a:r>
              <a:rPr lang="fr-FR" dirty="0" smtClean="0"/>
              <a:t>…………………………………….</a:t>
            </a:r>
          </a:p>
          <a:p>
            <a:pPr marL="342900" indent="-342900">
              <a:buAutoNum type="arabicPeriod"/>
            </a:pPr>
            <a:r>
              <a:rPr lang="fr-FR" dirty="0" smtClean="0"/>
              <a:t>…………………………………….</a:t>
            </a:r>
          </a:p>
          <a:p>
            <a:pPr marL="342900" indent="-342900">
              <a:buAutoNum type="arabicPeriod"/>
            </a:pPr>
            <a:r>
              <a:rPr lang="fr-FR" dirty="0" smtClean="0"/>
              <a:t>……………………………………</a:t>
            </a:r>
          </a:p>
          <a:p>
            <a:pPr marL="342900" indent="-342900">
              <a:buAutoNum type="arabicPeriod"/>
            </a:pPr>
            <a:r>
              <a:rPr lang="fr-FR" dirty="0" smtClean="0"/>
              <a:t>……………………………………</a:t>
            </a:r>
          </a:p>
          <a:p>
            <a:pPr marL="342900" indent="-342900">
              <a:buAutoNum type="arabicPeriod"/>
            </a:pPr>
            <a:r>
              <a:rPr lang="fr-FR" dirty="0" smtClean="0"/>
              <a:t>……………………………………</a:t>
            </a:r>
          </a:p>
          <a:p>
            <a:pPr marL="342900" indent="-342900">
              <a:buAutoNum type="arabicPeriod"/>
            </a:pPr>
            <a:r>
              <a:rPr lang="fr-FR" dirty="0" smtClean="0"/>
              <a:t>……………………………………</a:t>
            </a:r>
          </a:p>
          <a:p>
            <a:pPr marL="342900" indent="-342900"/>
            <a:r>
              <a:rPr lang="fr-FR" dirty="0" smtClean="0"/>
              <a:t>…</a:t>
            </a:r>
            <a:endParaRPr lang="fr-FR" dirty="0"/>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571480"/>
          </a:xfrm>
        </p:spPr>
        <p:txBody>
          <a:bodyPr>
            <a:normAutofit/>
          </a:bodyPr>
          <a:lstStyle/>
          <a:p>
            <a:r>
              <a:rPr lang="fr-FR" altLang="fr-FR" sz="2400" b="1" u="sng" dirty="0" smtClean="0">
                <a:solidFill>
                  <a:schemeClr val="accent2">
                    <a:lumMod val="50000"/>
                  </a:schemeClr>
                </a:solidFill>
                <a:latin typeface="Bookman Old Style" pitchFamily="18" charset="0"/>
                <a:ea typeface="+mn-ea"/>
                <a:cs typeface="+mn-cs"/>
              </a:rPr>
              <a:t>Points à partager </a:t>
            </a:r>
            <a:endParaRPr lang="fr-FR" altLang="fr-FR" sz="2400" b="1" u="sng" dirty="0">
              <a:solidFill>
                <a:schemeClr val="accent2">
                  <a:lumMod val="50000"/>
                </a:schemeClr>
              </a:solidFill>
              <a:latin typeface="Bookman Old Style" pitchFamily="18" charset="0"/>
              <a:ea typeface="+mn-ea"/>
              <a:cs typeface="+mn-cs"/>
            </a:endParaRPr>
          </a:p>
        </p:txBody>
      </p:sp>
      <p:sp>
        <p:nvSpPr>
          <p:cNvPr id="3" name="Espace réservé du contenu 2"/>
          <p:cNvSpPr>
            <a:spLocks noGrp="1"/>
          </p:cNvSpPr>
          <p:nvPr>
            <p:ph idx="1"/>
          </p:nvPr>
        </p:nvSpPr>
        <p:spPr>
          <a:xfrm>
            <a:off x="428596" y="1474805"/>
            <a:ext cx="8229600" cy="4525963"/>
          </a:xfrm>
        </p:spPr>
        <p:txBody>
          <a:bodyPr>
            <a:normAutofit/>
          </a:bodyPr>
          <a:lstStyle/>
          <a:p>
            <a:pPr algn="just"/>
            <a:r>
              <a:rPr lang="fr-FR" dirty="0" smtClean="0"/>
              <a:t>Dispositif de la remise gracieuse: Principes et modalités;</a:t>
            </a:r>
          </a:p>
          <a:p>
            <a:pPr algn="just"/>
            <a:r>
              <a:rPr lang="fr-FR" dirty="0" smtClean="0"/>
              <a:t>Mise en place du relevé de compte Consolidé;</a:t>
            </a:r>
          </a:p>
          <a:p>
            <a:pPr algn="just"/>
            <a:r>
              <a:rPr lang="fr-FR" dirty="0" smtClean="0"/>
              <a:t>Indemnité de Perte de l’Emploi;</a:t>
            </a:r>
          </a:p>
          <a:p>
            <a:pPr algn="just"/>
            <a:r>
              <a:rPr lang="fr-FR" dirty="0" smtClean="0"/>
              <a:t>Dématérialisation du contrôle de droit aux prestations liées à la scolarité;</a:t>
            </a:r>
          </a:p>
          <a:p>
            <a:pPr algn="just">
              <a:buNone/>
            </a:pPr>
            <a:r>
              <a:rPr lang="fr-FR" dirty="0" smtClean="0"/>
              <a:t> </a:t>
            </a:r>
            <a:endParaRPr lang="fr-FR" dirty="0"/>
          </a:p>
        </p:txBody>
      </p:sp>
      <p:sp>
        <p:nvSpPr>
          <p:cNvPr id="8" name="Line 42"/>
          <p:cNvSpPr>
            <a:spLocks noChangeShapeType="1"/>
          </p:cNvSpPr>
          <p:nvPr/>
        </p:nvSpPr>
        <p:spPr bwMode="auto">
          <a:xfrm>
            <a:off x="500034" y="642918"/>
            <a:ext cx="8064000" cy="0"/>
          </a:xfrm>
          <a:prstGeom prst="line">
            <a:avLst/>
          </a:prstGeom>
          <a:noFill/>
          <a:ln w="38100">
            <a:solidFill>
              <a:srgbClr val="C00000"/>
            </a:solidFill>
            <a:round/>
            <a:headEnd/>
            <a:tailEnd/>
          </a:ln>
        </p:spPr>
        <p:txBody>
          <a:bodyPr/>
          <a:lstStyle/>
          <a:p>
            <a:endParaRPr lang="fr-FR">
              <a:ln>
                <a:solidFill>
                  <a:srgbClr val="C00000"/>
                </a:solidFill>
              </a:ln>
            </a:endParaRPr>
          </a:p>
        </p:txBody>
      </p:sp>
      <p:cxnSp>
        <p:nvCxnSpPr>
          <p:cNvPr id="9" name="Connecteur droit 8"/>
          <p:cNvCxnSpPr/>
          <p:nvPr/>
        </p:nvCxnSpPr>
        <p:spPr>
          <a:xfrm flipV="1">
            <a:off x="428596" y="6643710"/>
            <a:ext cx="7884000" cy="0"/>
          </a:xfrm>
          <a:prstGeom prst="line">
            <a:avLst/>
          </a:prstGeom>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36586"/>
            <a:ext cx="8229600" cy="428628"/>
          </a:xfrm>
        </p:spPr>
        <p:txBody>
          <a:bodyPr>
            <a:noAutofit/>
          </a:bodyPr>
          <a:lstStyle/>
          <a:p>
            <a:r>
              <a:rPr lang="fr-FR" altLang="fr-FR" sz="2400" b="1" u="sng" dirty="0" smtClean="0">
                <a:solidFill>
                  <a:schemeClr val="accent2">
                    <a:lumMod val="50000"/>
                  </a:schemeClr>
                </a:solidFill>
                <a:latin typeface="Bookman Old Style" pitchFamily="18" charset="0"/>
                <a:ea typeface="+mn-ea"/>
                <a:cs typeface="+mn-cs"/>
              </a:rPr>
              <a:t>dispositif de la remise gracieuse: Genèse  </a:t>
            </a:r>
            <a:endParaRPr lang="fr-FR" altLang="fr-FR" sz="2400" b="1" u="sng" dirty="0">
              <a:solidFill>
                <a:schemeClr val="accent2">
                  <a:lumMod val="50000"/>
                </a:schemeClr>
              </a:solidFill>
              <a:latin typeface="Bookman Old Style" pitchFamily="18" charset="0"/>
              <a:ea typeface="+mn-ea"/>
              <a:cs typeface="+mn-cs"/>
            </a:endParaRPr>
          </a:p>
        </p:txBody>
      </p:sp>
      <p:sp>
        <p:nvSpPr>
          <p:cNvPr id="3" name="Espace réservé du contenu 2"/>
          <p:cNvSpPr>
            <a:spLocks noGrp="1"/>
          </p:cNvSpPr>
          <p:nvPr>
            <p:ph idx="1"/>
          </p:nvPr>
        </p:nvSpPr>
        <p:spPr>
          <a:xfrm>
            <a:off x="214282" y="2093908"/>
            <a:ext cx="8543956" cy="4143404"/>
          </a:xfrm>
          <a:ln>
            <a:solidFill>
              <a:schemeClr val="bg1"/>
            </a:solidFill>
          </a:ln>
        </p:spPr>
        <p:txBody>
          <a:bodyPr>
            <a:noAutofit/>
          </a:bodyPr>
          <a:lstStyle/>
          <a:p>
            <a:pPr>
              <a:buNone/>
            </a:pPr>
            <a:r>
              <a:rPr lang="fr-FR" dirty="0" smtClean="0"/>
              <a:t>Cette mesure a été:</a:t>
            </a:r>
          </a:p>
          <a:p>
            <a:pPr algn="just"/>
            <a:r>
              <a:rPr lang="fr-FR" dirty="0" smtClean="0"/>
              <a:t>décidée par le Conseil d’Administration de la CNSS à lors de sa cession du mois de Décembre.</a:t>
            </a:r>
          </a:p>
          <a:p>
            <a:pPr algn="just"/>
            <a:r>
              <a:rPr lang="fr-FR" dirty="0" smtClean="0"/>
              <a:t>concrétisée par une décision ministérielle signée le 17 Mars 2015 conjointement par le Ministre des Finances et le Ministre de l’Emploi</a:t>
            </a:r>
          </a:p>
          <a:p>
            <a:pPr>
              <a:buNone/>
            </a:pPr>
            <a:endParaRPr lang="fr-FR" sz="2800" i="1" dirty="0" smtClean="0"/>
          </a:p>
          <a:p>
            <a:pPr algn="just">
              <a:buNone/>
            </a:pPr>
            <a:r>
              <a:rPr lang="fr-FR" b="1" i="1" u="sng" dirty="0" smtClean="0">
                <a:solidFill>
                  <a:srgbClr val="33CC33"/>
                </a:solidFill>
              </a:rPr>
              <a:t> </a:t>
            </a:r>
          </a:p>
        </p:txBody>
      </p:sp>
      <p:sp>
        <p:nvSpPr>
          <p:cNvPr id="8" name="Line 42"/>
          <p:cNvSpPr>
            <a:spLocks noChangeShapeType="1"/>
          </p:cNvSpPr>
          <p:nvPr/>
        </p:nvSpPr>
        <p:spPr bwMode="auto">
          <a:xfrm>
            <a:off x="500034" y="1236652"/>
            <a:ext cx="8064000" cy="0"/>
          </a:xfrm>
          <a:prstGeom prst="line">
            <a:avLst/>
          </a:prstGeom>
          <a:noFill/>
          <a:ln w="38100">
            <a:solidFill>
              <a:srgbClr val="C00000"/>
            </a:solidFill>
            <a:round/>
            <a:headEnd/>
            <a:tailEnd/>
          </a:ln>
        </p:spPr>
        <p:txBody>
          <a:bodyPr/>
          <a:lstStyle/>
          <a:p>
            <a:endParaRPr lang="fr-FR">
              <a:ln>
                <a:solidFill>
                  <a:srgbClr val="C00000"/>
                </a:solidFill>
              </a:ln>
            </a:endParaRPr>
          </a:p>
        </p:txBody>
      </p:sp>
      <p:cxnSp>
        <p:nvCxnSpPr>
          <p:cNvPr id="9" name="Connecteur droit 8"/>
          <p:cNvCxnSpPr/>
          <p:nvPr/>
        </p:nvCxnSpPr>
        <p:spPr>
          <a:xfrm flipV="1">
            <a:off x="428596" y="6643710"/>
            <a:ext cx="7884000" cy="0"/>
          </a:xfrm>
          <a:prstGeom prst="line">
            <a:avLst/>
          </a:prstGeom>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26396"/>
            <a:ext cx="8229600" cy="714372"/>
          </a:xfrm>
        </p:spPr>
        <p:txBody>
          <a:bodyPr>
            <a:noAutofit/>
          </a:bodyPr>
          <a:lstStyle/>
          <a:p>
            <a:r>
              <a:rPr lang="fr-FR" altLang="fr-FR" sz="2400" b="1" u="sng" dirty="0" smtClean="0">
                <a:solidFill>
                  <a:schemeClr val="accent2">
                    <a:lumMod val="50000"/>
                  </a:schemeClr>
                </a:solidFill>
                <a:latin typeface="Bookman Old Style" pitchFamily="18" charset="0"/>
                <a:ea typeface="+mn-ea"/>
                <a:cs typeface="+mn-cs"/>
              </a:rPr>
              <a:t>dispositif de la remise gracieuse: Principes</a:t>
            </a:r>
            <a:endParaRPr lang="fr-FR" altLang="fr-FR" sz="2400" b="1" u="sng" dirty="0">
              <a:solidFill>
                <a:schemeClr val="accent2">
                  <a:lumMod val="50000"/>
                </a:schemeClr>
              </a:solidFill>
              <a:latin typeface="Bookman Old Style" pitchFamily="18" charset="0"/>
              <a:ea typeface="+mn-ea"/>
              <a:cs typeface="+mn-cs"/>
            </a:endParaRPr>
          </a:p>
        </p:txBody>
      </p:sp>
      <p:sp>
        <p:nvSpPr>
          <p:cNvPr id="9" name="Espace réservé du contenu 8"/>
          <p:cNvSpPr>
            <a:spLocks noGrp="1"/>
          </p:cNvSpPr>
          <p:nvPr>
            <p:ph idx="1"/>
          </p:nvPr>
        </p:nvSpPr>
        <p:spPr>
          <a:xfrm>
            <a:off x="428596" y="1451537"/>
            <a:ext cx="8229600" cy="4857783"/>
          </a:xfrm>
        </p:spPr>
        <p:txBody>
          <a:bodyPr>
            <a:normAutofit/>
          </a:bodyPr>
          <a:lstStyle/>
          <a:p>
            <a:r>
              <a:rPr lang="fr-FR" dirty="0" smtClean="0"/>
              <a:t>Cette mesure concerne:</a:t>
            </a:r>
          </a:p>
          <a:p>
            <a:pPr lvl="1"/>
            <a:r>
              <a:rPr lang="fr-FR" sz="3200" dirty="0" smtClean="0"/>
              <a:t>Les exercices 2005 et antérieurs;</a:t>
            </a:r>
          </a:p>
          <a:p>
            <a:pPr lvl="1" algn="just"/>
            <a:r>
              <a:rPr lang="fr-FR" sz="3200" dirty="0" smtClean="0"/>
              <a:t>Le choix de ces périodes est justifié par </a:t>
            </a:r>
            <a:r>
              <a:rPr lang="fr-FR" sz="3200" b="1" i="1" dirty="0" smtClean="0"/>
              <a:t>le poids des pénalités de retard</a:t>
            </a:r>
            <a:r>
              <a:rPr lang="fr-FR" sz="3200" dirty="0" smtClean="0"/>
              <a:t>: Sur ces périodes, les pénalités représentent plus que 113% de la créance globale;</a:t>
            </a:r>
          </a:p>
          <a:p>
            <a:pPr lvl="1" algn="just"/>
            <a:r>
              <a:rPr lang="fr-FR" sz="3200" dirty="0" smtClean="0"/>
              <a:t>Une mesure particulière a été prévue pour les associations de bienfaisance reconnues d’utilité publique.</a:t>
            </a:r>
          </a:p>
          <a:p>
            <a:pPr lvl="2" algn="just">
              <a:buNone/>
            </a:pPr>
            <a:endParaRPr lang="fr-FR" dirty="0" smtClean="0"/>
          </a:p>
          <a:p>
            <a:endParaRPr lang="fr-FR" dirty="0"/>
          </a:p>
        </p:txBody>
      </p:sp>
      <p:sp>
        <p:nvSpPr>
          <p:cNvPr id="8" name="Line 42"/>
          <p:cNvSpPr>
            <a:spLocks noChangeShapeType="1"/>
          </p:cNvSpPr>
          <p:nvPr/>
        </p:nvSpPr>
        <p:spPr bwMode="auto">
          <a:xfrm>
            <a:off x="500034" y="1197900"/>
            <a:ext cx="8064000" cy="0"/>
          </a:xfrm>
          <a:prstGeom prst="line">
            <a:avLst/>
          </a:prstGeom>
          <a:noFill/>
          <a:ln w="38100">
            <a:solidFill>
              <a:srgbClr val="C00000"/>
            </a:solidFill>
            <a:round/>
            <a:headEnd/>
            <a:tailEnd/>
          </a:ln>
        </p:spPr>
        <p:txBody>
          <a:bodyPr/>
          <a:lstStyle/>
          <a:p>
            <a:endParaRPr lang="fr-FR">
              <a:ln>
                <a:solidFill>
                  <a:srgbClr val="C00000"/>
                </a:solidFill>
              </a:ln>
            </a:endParaRPr>
          </a:p>
        </p:txBody>
      </p:sp>
      <p:cxnSp>
        <p:nvCxnSpPr>
          <p:cNvPr id="10" name="Connecteur droit 9"/>
          <p:cNvCxnSpPr/>
          <p:nvPr/>
        </p:nvCxnSpPr>
        <p:spPr>
          <a:xfrm flipV="1">
            <a:off x="428596" y="6643710"/>
            <a:ext cx="7884000" cy="0"/>
          </a:xfrm>
          <a:prstGeom prst="line">
            <a:avLst/>
          </a:prstGeom>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678649"/>
            <a:ext cx="8229600" cy="642918"/>
          </a:xfrm>
        </p:spPr>
        <p:txBody>
          <a:bodyPr>
            <a:noAutofit/>
          </a:bodyPr>
          <a:lstStyle/>
          <a:p>
            <a:r>
              <a:rPr lang="fr-FR" altLang="fr-FR" sz="2400" b="1" u="sng" dirty="0" smtClean="0">
                <a:solidFill>
                  <a:schemeClr val="accent2">
                    <a:lumMod val="50000"/>
                  </a:schemeClr>
                </a:solidFill>
                <a:latin typeface="Bookman Old Style" pitchFamily="18" charset="0"/>
                <a:ea typeface="+mn-ea"/>
                <a:cs typeface="+mn-cs"/>
              </a:rPr>
              <a:t>dispositif de la remise gracieuse: Modalités</a:t>
            </a:r>
            <a:endParaRPr lang="fr-FR" altLang="fr-FR" sz="2400" b="1" u="sng" dirty="0">
              <a:solidFill>
                <a:schemeClr val="accent2">
                  <a:lumMod val="50000"/>
                </a:schemeClr>
              </a:solidFill>
              <a:latin typeface="Bookman Old Style" pitchFamily="18" charset="0"/>
              <a:ea typeface="+mn-ea"/>
              <a:cs typeface="+mn-cs"/>
            </a:endParaRPr>
          </a:p>
        </p:txBody>
      </p:sp>
      <p:sp>
        <p:nvSpPr>
          <p:cNvPr id="3" name="Espace réservé du contenu 2"/>
          <p:cNvSpPr>
            <a:spLocks noGrp="1"/>
          </p:cNvSpPr>
          <p:nvPr>
            <p:ph idx="1"/>
          </p:nvPr>
        </p:nvSpPr>
        <p:spPr>
          <a:xfrm>
            <a:off x="114240" y="1268760"/>
            <a:ext cx="8543956" cy="5089768"/>
          </a:xfrm>
          <a:ln>
            <a:solidFill>
              <a:schemeClr val="bg1"/>
            </a:solidFill>
          </a:ln>
        </p:spPr>
        <p:txBody>
          <a:bodyPr>
            <a:normAutofit/>
          </a:bodyPr>
          <a:lstStyle/>
          <a:p>
            <a:pPr marL="457200" indent="-457200">
              <a:buFont typeface="+mj-lt"/>
              <a:buAutoNum type="alphaUcPeriod"/>
            </a:pPr>
            <a:endParaRPr lang="fr-FR" sz="2000" b="1" u="sng" dirty="0" smtClean="0"/>
          </a:p>
          <a:p>
            <a:pPr marL="531813" lvl="2" indent="-173038">
              <a:buFont typeface="+mj-lt"/>
              <a:buAutoNum type="romanUcPeriod"/>
            </a:pPr>
            <a:r>
              <a:rPr lang="fr-FR" sz="2000" b="1" i="1" u="sng" dirty="0" smtClean="0"/>
              <a:t>Période 1969-1996 :</a:t>
            </a:r>
          </a:p>
          <a:p>
            <a:pPr lvl="2" algn="just"/>
            <a:r>
              <a:rPr lang="fr-FR" dirty="0" smtClean="0"/>
              <a:t>Paiement Intégral du principal  </a:t>
            </a:r>
            <a:r>
              <a:rPr lang="fr-FR" dirty="0" smtClean="0">
                <a:sym typeface="Wingdings" pitchFamily="2" charset="2"/>
              </a:rPr>
              <a:t> </a:t>
            </a:r>
            <a:r>
              <a:rPr lang="fr-FR" dirty="0" smtClean="0"/>
              <a:t> </a:t>
            </a:r>
            <a:r>
              <a:rPr lang="fr-FR" dirty="0"/>
              <a:t>la remise porte sur la totalité des majorations de retard, des astreintes et des frais de </a:t>
            </a:r>
            <a:r>
              <a:rPr lang="fr-FR" dirty="0" smtClean="0"/>
              <a:t>recouvrement.</a:t>
            </a:r>
          </a:p>
          <a:p>
            <a:pPr marL="531813" lvl="2" indent="-173038">
              <a:buNone/>
            </a:pPr>
            <a:r>
              <a:rPr lang="fr-FR" sz="2000" b="1" u="sng" dirty="0" smtClean="0"/>
              <a:t>II. Période 1997-2005 :</a:t>
            </a:r>
          </a:p>
          <a:p>
            <a:pPr lvl="2" algn="just"/>
            <a:r>
              <a:rPr lang="fr-FR" dirty="0" smtClean="0"/>
              <a:t>Paiement Intégral du principal  </a:t>
            </a:r>
            <a:r>
              <a:rPr lang="fr-FR" dirty="0" smtClean="0">
                <a:sym typeface="Wingdings" pitchFamily="2" charset="2"/>
              </a:rPr>
              <a:t> </a:t>
            </a:r>
            <a:r>
              <a:rPr lang="fr-FR" dirty="0" smtClean="0"/>
              <a:t> la remise porte sur la totalité des majorations de retard, des astreintes et des frais de recouvrement</a:t>
            </a:r>
          </a:p>
          <a:p>
            <a:pPr lvl="2" algn="just"/>
            <a:r>
              <a:rPr lang="fr-FR" dirty="0" smtClean="0"/>
              <a:t>Paiement par facilité de paiement </a:t>
            </a:r>
            <a:r>
              <a:rPr lang="fr-FR" dirty="0" smtClean="0">
                <a:sym typeface="Wingdings" pitchFamily="2" charset="2"/>
              </a:rPr>
              <a:t> </a:t>
            </a:r>
            <a:r>
              <a:rPr lang="fr-FR" dirty="0"/>
              <a:t>la remise ou modération sera accordée avec un abattement allant de 10% à 100% selon le montant de la créance en principal et le nombre d’échéances choisi par l’entreprise </a:t>
            </a:r>
            <a:r>
              <a:rPr lang="fr-FR" dirty="0" smtClean="0"/>
              <a:t>débitrice:</a:t>
            </a:r>
            <a:endParaRPr lang="fr-FR" dirty="0"/>
          </a:p>
        </p:txBody>
      </p:sp>
      <p:sp>
        <p:nvSpPr>
          <p:cNvPr id="8" name="Line 42"/>
          <p:cNvSpPr>
            <a:spLocks noChangeShapeType="1"/>
          </p:cNvSpPr>
          <p:nvPr/>
        </p:nvSpPr>
        <p:spPr bwMode="auto">
          <a:xfrm>
            <a:off x="500034" y="642918"/>
            <a:ext cx="8064000" cy="0"/>
          </a:xfrm>
          <a:prstGeom prst="line">
            <a:avLst/>
          </a:prstGeom>
          <a:noFill/>
          <a:ln w="38100">
            <a:solidFill>
              <a:srgbClr val="C00000"/>
            </a:solidFill>
            <a:round/>
            <a:headEnd/>
            <a:tailEnd/>
          </a:ln>
        </p:spPr>
        <p:txBody>
          <a:bodyPr/>
          <a:lstStyle/>
          <a:p>
            <a:endParaRPr lang="fr-FR">
              <a:ln>
                <a:solidFill>
                  <a:srgbClr val="C00000"/>
                </a:solidFill>
              </a:ln>
            </a:endParaRPr>
          </a:p>
        </p:txBody>
      </p:sp>
      <p:cxnSp>
        <p:nvCxnSpPr>
          <p:cNvPr id="9" name="Connecteur droit 8"/>
          <p:cNvCxnSpPr/>
          <p:nvPr/>
        </p:nvCxnSpPr>
        <p:spPr>
          <a:xfrm flipV="1">
            <a:off x="428596" y="6643710"/>
            <a:ext cx="7884000" cy="0"/>
          </a:xfrm>
          <a:prstGeom prst="line">
            <a:avLst/>
          </a:prstGeom>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706425"/>
            <a:ext cx="8229600" cy="834456"/>
          </a:xfrm>
        </p:spPr>
        <p:txBody>
          <a:bodyPr>
            <a:noAutofit/>
          </a:bodyPr>
          <a:lstStyle/>
          <a:p>
            <a:r>
              <a:rPr lang="fr-FR" altLang="fr-FR" sz="2400" b="1" u="sng" dirty="0" smtClean="0">
                <a:solidFill>
                  <a:schemeClr val="accent2">
                    <a:lumMod val="50000"/>
                  </a:schemeClr>
                </a:solidFill>
                <a:latin typeface="Bookman Old Style" pitchFamily="18" charset="0"/>
                <a:ea typeface="+mn-ea"/>
                <a:cs typeface="+mn-cs"/>
              </a:rPr>
              <a:t>dispositif de la remise gracieuse: Modalités</a:t>
            </a:r>
            <a:endParaRPr lang="fr-FR" altLang="fr-FR" sz="2400" b="1" u="sng" dirty="0">
              <a:solidFill>
                <a:schemeClr val="accent2">
                  <a:lumMod val="50000"/>
                </a:schemeClr>
              </a:solidFill>
              <a:latin typeface="Bookman Old Style" pitchFamily="18" charset="0"/>
              <a:ea typeface="+mn-ea"/>
              <a:cs typeface="+mn-cs"/>
            </a:endParaRPr>
          </a:p>
        </p:txBody>
      </p:sp>
      <p:sp>
        <p:nvSpPr>
          <p:cNvPr id="3" name="Espace réservé du contenu 2"/>
          <p:cNvSpPr>
            <a:spLocks noGrp="1"/>
          </p:cNvSpPr>
          <p:nvPr>
            <p:ph idx="1"/>
          </p:nvPr>
        </p:nvSpPr>
        <p:spPr>
          <a:xfrm>
            <a:off x="214282" y="1285860"/>
            <a:ext cx="8543956" cy="5572140"/>
          </a:xfrm>
          <a:ln>
            <a:solidFill>
              <a:schemeClr val="bg1"/>
            </a:solidFill>
          </a:ln>
        </p:spPr>
        <p:txBody>
          <a:bodyPr>
            <a:normAutofit/>
          </a:bodyPr>
          <a:lstStyle/>
          <a:p>
            <a:pPr marL="457200" indent="-457200">
              <a:buFont typeface="+mj-lt"/>
              <a:buAutoNum type="alphaUcPeriod"/>
            </a:pPr>
            <a:endParaRPr lang="fr-FR" sz="2000" b="1" u="sng" dirty="0" smtClean="0"/>
          </a:p>
          <a:p>
            <a:pPr marL="457200" indent="-457200">
              <a:buNone/>
            </a:pPr>
            <a:endParaRPr lang="fr-FR" sz="1600" dirty="0"/>
          </a:p>
        </p:txBody>
      </p:sp>
      <p:graphicFrame>
        <p:nvGraphicFramePr>
          <p:cNvPr id="5" name="Tableau 4"/>
          <p:cNvGraphicFramePr>
            <a:graphicFrameLocks noGrp="1"/>
          </p:cNvGraphicFramePr>
          <p:nvPr/>
        </p:nvGraphicFramePr>
        <p:xfrm>
          <a:off x="428596" y="2000240"/>
          <a:ext cx="8501122" cy="3563945"/>
        </p:xfrm>
        <a:graphic>
          <a:graphicData uri="http://schemas.openxmlformats.org/drawingml/2006/table">
            <a:tbl>
              <a:tblPr>
                <a:tableStyleId>{775DCB02-9BB8-47FD-8907-85C794F793BA}</a:tableStyleId>
              </a:tblPr>
              <a:tblGrid>
                <a:gridCol w="2143140"/>
                <a:gridCol w="1714512"/>
                <a:gridCol w="2357454"/>
                <a:gridCol w="2286016"/>
              </a:tblGrid>
              <a:tr h="350296">
                <a:tc rowSpan="2">
                  <a:txBody>
                    <a:bodyPr/>
                    <a:lstStyle/>
                    <a:p>
                      <a:pPr algn="just">
                        <a:spcAft>
                          <a:spcPts val="0"/>
                        </a:spcAft>
                      </a:pPr>
                      <a:r>
                        <a:rPr lang="fr-FR" sz="2000" dirty="0" smtClean="0"/>
                        <a:t>Mode</a:t>
                      </a:r>
                      <a:r>
                        <a:rPr lang="fr-FR" sz="2000" baseline="0" dirty="0" smtClean="0"/>
                        <a:t> </a:t>
                      </a:r>
                      <a:r>
                        <a:rPr lang="fr-FR" sz="2000" dirty="0" smtClean="0"/>
                        <a:t>de </a:t>
                      </a:r>
                      <a:r>
                        <a:rPr lang="fr-FR" sz="2000" dirty="0"/>
                        <a:t>paiement</a:t>
                      </a:r>
                      <a:endParaRPr lang="fr-FR" sz="2400" b="1" i="1" dirty="0">
                        <a:solidFill>
                          <a:schemeClr val="bg1"/>
                        </a:solidFill>
                        <a:latin typeface="Times New Roman"/>
                        <a:ea typeface="Times New Roman"/>
                      </a:endParaRPr>
                    </a:p>
                  </a:txBody>
                  <a:tcPr marL="44450" marR="44450" marT="0" marB="0" anchor="ctr"/>
                </a:tc>
                <a:tc gridSpan="3">
                  <a:txBody>
                    <a:bodyPr/>
                    <a:lstStyle/>
                    <a:p>
                      <a:pPr algn="ctr">
                        <a:spcAft>
                          <a:spcPts val="0"/>
                        </a:spcAft>
                      </a:pPr>
                      <a:r>
                        <a:rPr lang="fr-FR" sz="2400" u="sng" dirty="0"/>
                        <a:t>Montant de la créance en principal</a:t>
                      </a:r>
                      <a:endParaRPr lang="fr-FR" sz="2800" b="1" u="sng" dirty="0">
                        <a:solidFill>
                          <a:schemeClr val="bg1"/>
                        </a:solidFill>
                        <a:latin typeface="Times New Roman"/>
                        <a:ea typeface="Times New Roman"/>
                      </a:endParaRPr>
                    </a:p>
                  </a:txBody>
                  <a:tcPr marL="44450" marR="44450" marT="0" marB="0" anchor="b"/>
                </a:tc>
                <a:tc hMerge="1">
                  <a:txBody>
                    <a:bodyPr/>
                    <a:lstStyle/>
                    <a:p>
                      <a:endParaRPr lang="fr-FR"/>
                    </a:p>
                  </a:txBody>
                  <a:tcPr/>
                </a:tc>
                <a:tc hMerge="1">
                  <a:txBody>
                    <a:bodyPr/>
                    <a:lstStyle/>
                    <a:p>
                      <a:endParaRPr lang="fr-FR"/>
                    </a:p>
                  </a:txBody>
                  <a:tcPr/>
                </a:tc>
              </a:tr>
              <a:tr h="810973">
                <a:tc vMerge="1">
                  <a:txBody>
                    <a:bodyPr/>
                    <a:lstStyle/>
                    <a:p>
                      <a:endParaRPr lang="fr-FR"/>
                    </a:p>
                  </a:txBody>
                  <a:tcPr/>
                </a:tc>
                <a:tc>
                  <a:txBody>
                    <a:bodyPr/>
                    <a:lstStyle/>
                    <a:p>
                      <a:pPr algn="ctr">
                        <a:spcAft>
                          <a:spcPts val="0"/>
                        </a:spcAft>
                      </a:pPr>
                      <a:r>
                        <a:rPr lang="fr-FR" sz="2000" dirty="0"/>
                        <a:t>Inférieur ou égal à </a:t>
                      </a:r>
                      <a:r>
                        <a:rPr lang="fr-FR" sz="2000" dirty="0" smtClean="0"/>
                        <a:t>1 </a:t>
                      </a:r>
                      <a:r>
                        <a:rPr lang="fr-FR" sz="2000" dirty="0"/>
                        <a:t>Million de DH</a:t>
                      </a:r>
                      <a:endParaRPr lang="fr-FR" sz="2400" b="1" i="1" dirty="0">
                        <a:solidFill>
                          <a:schemeClr val="bg1"/>
                        </a:solidFill>
                        <a:latin typeface="Times New Roman"/>
                        <a:ea typeface="Times New Roman"/>
                      </a:endParaRPr>
                    </a:p>
                  </a:txBody>
                  <a:tcPr marL="44450" marR="44450" marT="0" marB="0" anchor="ctr"/>
                </a:tc>
                <a:tc>
                  <a:txBody>
                    <a:bodyPr/>
                    <a:lstStyle/>
                    <a:p>
                      <a:pPr algn="ctr">
                        <a:spcAft>
                          <a:spcPts val="0"/>
                        </a:spcAft>
                      </a:pPr>
                      <a:r>
                        <a:rPr lang="fr-FR" sz="2000" dirty="0" smtClean="0"/>
                        <a:t>Entre 1 Million et 10 MDH</a:t>
                      </a:r>
                      <a:endParaRPr lang="fr-FR" sz="2400" b="1" i="1" dirty="0">
                        <a:solidFill>
                          <a:schemeClr val="bg1"/>
                        </a:solidFill>
                        <a:latin typeface="Times New Roman"/>
                        <a:ea typeface="Times New Roman"/>
                      </a:endParaRPr>
                    </a:p>
                  </a:txBody>
                  <a:tcPr marL="44450" marR="44450" marT="0" marB="0" anchor="ctr"/>
                </a:tc>
                <a:tc>
                  <a:txBody>
                    <a:bodyPr/>
                    <a:lstStyle/>
                    <a:p>
                      <a:pPr algn="ctr">
                        <a:spcAft>
                          <a:spcPts val="0"/>
                        </a:spcAft>
                      </a:pPr>
                      <a:r>
                        <a:rPr lang="fr-FR" sz="2000" dirty="0"/>
                        <a:t>Supérieur strictement à 10  Millions de DH</a:t>
                      </a:r>
                      <a:endParaRPr lang="fr-FR" sz="2400" b="1" i="1" dirty="0">
                        <a:solidFill>
                          <a:schemeClr val="bg1"/>
                        </a:solidFill>
                        <a:latin typeface="Times New Roman"/>
                        <a:ea typeface="Times New Roman"/>
                      </a:endParaRPr>
                    </a:p>
                  </a:txBody>
                  <a:tcPr marL="44450" marR="44450" marT="0" marB="0" anchor="ctr"/>
                </a:tc>
              </a:tr>
              <a:tr h="524372">
                <a:tc>
                  <a:txBody>
                    <a:bodyPr/>
                    <a:lstStyle/>
                    <a:p>
                      <a:pPr algn="just">
                        <a:spcAft>
                          <a:spcPts val="0"/>
                        </a:spcAft>
                      </a:pPr>
                      <a:r>
                        <a:rPr lang="fr-FR" sz="1800" dirty="0"/>
                        <a:t>Intégral et au Comptant</a:t>
                      </a:r>
                      <a:endParaRPr lang="fr-FR" sz="2000" b="1" dirty="0">
                        <a:latin typeface="Times New Roman"/>
                        <a:ea typeface="Times New Roman"/>
                      </a:endParaRPr>
                    </a:p>
                  </a:txBody>
                  <a:tcPr marL="44450" marR="44450" marT="0" marB="0" anchor="ctr"/>
                </a:tc>
                <a:tc>
                  <a:txBody>
                    <a:bodyPr/>
                    <a:lstStyle/>
                    <a:p>
                      <a:pPr algn="ctr">
                        <a:spcAft>
                          <a:spcPts val="0"/>
                        </a:spcAft>
                      </a:pPr>
                      <a:r>
                        <a:rPr lang="fr-FR" sz="2800" dirty="0"/>
                        <a:t>100%</a:t>
                      </a:r>
                      <a:endParaRPr lang="fr-FR" sz="3200" b="1" dirty="0">
                        <a:latin typeface="Times New Roman"/>
                        <a:ea typeface="Times New Roman"/>
                      </a:endParaRPr>
                    </a:p>
                  </a:txBody>
                  <a:tcPr marL="44450" marR="44450" marT="0" marB="0" anchor="b"/>
                </a:tc>
                <a:tc>
                  <a:txBody>
                    <a:bodyPr/>
                    <a:lstStyle/>
                    <a:p>
                      <a:pPr algn="ctr">
                        <a:spcAft>
                          <a:spcPts val="0"/>
                        </a:spcAft>
                      </a:pPr>
                      <a:r>
                        <a:rPr lang="fr-FR" sz="2800" dirty="0"/>
                        <a:t>100%</a:t>
                      </a:r>
                      <a:endParaRPr lang="fr-FR" sz="3200" b="1" dirty="0">
                        <a:latin typeface="Times New Roman"/>
                        <a:ea typeface="Times New Roman"/>
                      </a:endParaRPr>
                    </a:p>
                  </a:txBody>
                  <a:tcPr marL="44450" marR="44450" marT="0" marB="0" anchor="b"/>
                </a:tc>
                <a:tc>
                  <a:txBody>
                    <a:bodyPr/>
                    <a:lstStyle/>
                    <a:p>
                      <a:pPr algn="ctr">
                        <a:spcAft>
                          <a:spcPts val="0"/>
                        </a:spcAft>
                      </a:pPr>
                      <a:r>
                        <a:rPr lang="fr-FR" sz="2800" dirty="0"/>
                        <a:t>100%</a:t>
                      </a:r>
                      <a:endParaRPr lang="fr-FR" sz="3200" b="1" dirty="0">
                        <a:latin typeface="Times New Roman"/>
                        <a:ea typeface="Times New Roman"/>
                      </a:endParaRPr>
                    </a:p>
                  </a:txBody>
                  <a:tcPr marL="44450" marR="44450" marT="0" marB="0" anchor="b"/>
                </a:tc>
              </a:tr>
              <a:tr h="524677">
                <a:tc>
                  <a:txBody>
                    <a:bodyPr/>
                    <a:lstStyle/>
                    <a:p>
                      <a:pPr algn="just">
                        <a:spcAft>
                          <a:spcPts val="0"/>
                        </a:spcAft>
                      </a:pPr>
                      <a:r>
                        <a:rPr lang="fr-FR" sz="1800" dirty="0"/>
                        <a:t>Entre 3 et 6 mois</a:t>
                      </a:r>
                      <a:endParaRPr lang="fr-FR" sz="2000" b="1" dirty="0">
                        <a:latin typeface="Times New Roman"/>
                        <a:ea typeface="Times New Roman"/>
                      </a:endParaRPr>
                    </a:p>
                  </a:txBody>
                  <a:tcPr marL="44450" marR="44450" marT="0" marB="0" anchor="b"/>
                </a:tc>
                <a:tc>
                  <a:txBody>
                    <a:bodyPr/>
                    <a:lstStyle/>
                    <a:p>
                      <a:pPr algn="ctr">
                        <a:spcAft>
                          <a:spcPts val="0"/>
                        </a:spcAft>
                      </a:pPr>
                      <a:r>
                        <a:rPr lang="fr-FR" sz="2800" dirty="0"/>
                        <a:t>90%</a:t>
                      </a:r>
                      <a:endParaRPr lang="fr-FR" sz="3200" b="1" dirty="0">
                        <a:latin typeface="Times New Roman"/>
                        <a:ea typeface="Times New Roman"/>
                      </a:endParaRPr>
                    </a:p>
                  </a:txBody>
                  <a:tcPr marL="44450" marR="44450" marT="0" marB="0" anchor="b"/>
                </a:tc>
                <a:tc>
                  <a:txBody>
                    <a:bodyPr/>
                    <a:lstStyle/>
                    <a:p>
                      <a:pPr algn="ctr">
                        <a:spcAft>
                          <a:spcPts val="0"/>
                        </a:spcAft>
                      </a:pPr>
                      <a:r>
                        <a:rPr lang="fr-FR" sz="2800" dirty="0"/>
                        <a:t>90%</a:t>
                      </a:r>
                      <a:endParaRPr lang="fr-FR" sz="3200" b="1" dirty="0">
                        <a:latin typeface="Times New Roman"/>
                        <a:ea typeface="Times New Roman"/>
                      </a:endParaRPr>
                    </a:p>
                  </a:txBody>
                  <a:tcPr marL="44450" marR="44450" marT="0" marB="0" anchor="b"/>
                </a:tc>
                <a:tc>
                  <a:txBody>
                    <a:bodyPr/>
                    <a:lstStyle/>
                    <a:p>
                      <a:pPr algn="ctr">
                        <a:spcAft>
                          <a:spcPts val="0"/>
                        </a:spcAft>
                      </a:pPr>
                      <a:r>
                        <a:rPr lang="fr-FR" sz="2800" dirty="0"/>
                        <a:t>100%</a:t>
                      </a:r>
                      <a:endParaRPr lang="fr-FR" sz="3200" b="1" dirty="0">
                        <a:latin typeface="Times New Roman"/>
                        <a:ea typeface="Times New Roman"/>
                      </a:endParaRPr>
                    </a:p>
                  </a:txBody>
                  <a:tcPr marL="44450" marR="44450" marT="0" marB="0" anchor="b"/>
                </a:tc>
              </a:tr>
              <a:tr h="642209">
                <a:tc>
                  <a:txBody>
                    <a:bodyPr/>
                    <a:lstStyle/>
                    <a:p>
                      <a:pPr algn="just">
                        <a:spcAft>
                          <a:spcPts val="0"/>
                        </a:spcAft>
                      </a:pPr>
                      <a:r>
                        <a:rPr lang="fr-FR" sz="1800" dirty="0"/>
                        <a:t>entre 7 et 12 mois</a:t>
                      </a:r>
                      <a:endParaRPr lang="fr-FR" sz="2000" b="1" dirty="0">
                        <a:latin typeface="Times New Roman"/>
                        <a:ea typeface="Times New Roman"/>
                      </a:endParaRPr>
                    </a:p>
                  </a:txBody>
                  <a:tcPr marL="44450" marR="44450" marT="0" marB="0" anchor="b"/>
                </a:tc>
                <a:tc>
                  <a:txBody>
                    <a:bodyPr/>
                    <a:lstStyle/>
                    <a:p>
                      <a:pPr algn="ctr">
                        <a:spcAft>
                          <a:spcPts val="0"/>
                        </a:spcAft>
                      </a:pPr>
                      <a:r>
                        <a:rPr lang="fr-FR" sz="2800"/>
                        <a:t>40%</a:t>
                      </a:r>
                      <a:endParaRPr lang="fr-FR" sz="3200" b="1">
                        <a:latin typeface="Times New Roman"/>
                        <a:ea typeface="Times New Roman"/>
                      </a:endParaRPr>
                    </a:p>
                  </a:txBody>
                  <a:tcPr marL="44450" marR="44450" marT="0" marB="0" anchor="b"/>
                </a:tc>
                <a:tc>
                  <a:txBody>
                    <a:bodyPr/>
                    <a:lstStyle/>
                    <a:p>
                      <a:pPr algn="ctr">
                        <a:spcAft>
                          <a:spcPts val="0"/>
                        </a:spcAft>
                      </a:pPr>
                      <a:r>
                        <a:rPr lang="fr-FR" sz="2800" dirty="0"/>
                        <a:t>50%</a:t>
                      </a:r>
                      <a:endParaRPr lang="fr-FR" sz="3200" b="1" dirty="0">
                        <a:latin typeface="Times New Roman"/>
                        <a:ea typeface="Times New Roman"/>
                      </a:endParaRPr>
                    </a:p>
                  </a:txBody>
                  <a:tcPr marL="44450" marR="44450" marT="0" marB="0" anchor="b"/>
                </a:tc>
                <a:tc>
                  <a:txBody>
                    <a:bodyPr/>
                    <a:lstStyle/>
                    <a:p>
                      <a:pPr algn="ctr">
                        <a:spcAft>
                          <a:spcPts val="0"/>
                        </a:spcAft>
                      </a:pPr>
                      <a:r>
                        <a:rPr lang="fr-FR" sz="2800" dirty="0"/>
                        <a:t>80%</a:t>
                      </a:r>
                      <a:endParaRPr lang="fr-FR" sz="3200" b="1" dirty="0">
                        <a:latin typeface="Times New Roman"/>
                        <a:ea typeface="Times New Roman"/>
                      </a:endParaRPr>
                    </a:p>
                  </a:txBody>
                  <a:tcPr marL="44450" marR="44450" marT="0" marB="0" anchor="b"/>
                </a:tc>
              </a:tr>
              <a:tr h="568259">
                <a:tc>
                  <a:txBody>
                    <a:bodyPr/>
                    <a:lstStyle/>
                    <a:p>
                      <a:pPr algn="just">
                        <a:spcAft>
                          <a:spcPts val="0"/>
                        </a:spcAft>
                      </a:pPr>
                      <a:r>
                        <a:rPr lang="fr-FR" sz="1800" dirty="0"/>
                        <a:t>entre 13 et 18 mois</a:t>
                      </a:r>
                      <a:endParaRPr lang="fr-FR" sz="2000" b="1" dirty="0">
                        <a:latin typeface="Times New Roman"/>
                        <a:ea typeface="Times New Roman"/>
                      </a:endParaRPr>
                    </a:p>
                  </a:txBody>
                  <a:tcPr marL="44450" marR="44450" marT="0" marB="0" anchor="b"/>
                </a:tc>
                <a:tc>
                  <a:txBody>
                    <a:bodyPr/>
                    <a:lstStyle/>
                    <a:p>
                      <a:pPr algn="ctr">
                        <a:spcAft>
                          <a:spcPts val="0"/>
                        </a:spcAft>
                      </a:pPr>
                      <a:r>
                        <a:rPr lang="fr-FR" sz="2800"/>
                        <a:t>10%</a:t>
                      </a:r>
                      <a:endParaRPr lang="fr-FR" sz="3200" b="1">
                        <a:latin typeface="Times New Roman"/>
                        <a:ea typeface="Times New Roman"/>
                      </a:endParaRPr>
                    </a:p>
                  </a:txBody>
                  <a:tcPr marL="44450" marR="44450" marT="0" marB="0" anchor="b"/>
                </a:tc>
                <a:tc>
                  <a:txBody>
                    <a:bodyPr/>
                    <a:lstStyle/>
                    <a:p>
                      <a:pPr algn="ctr">
                        <a:spcAft>
                          <a:spcPts val="0"/>
                        </a:spcAft>
                      </a:pPr>
                      <a:r>
                        <a:rPr lang="fr-FR" sz="2800" dirty="0"/>
                        <a:t>20%</a:t>
                      </a:r>
                      <a:endParaRPr lang="fr-FR" sz="3200" b="1" dirty="0">
                        <a:latin typeface="Times New Roman"/>
                        <a:ea typeface="Times New Roman"/>
                      </a:endParaRPr>
                    </a:p>
                  </a:txBody>
                  <a:tcPr marL="44450" marR="44450" marT="0" marB="0" anchor="b"/>
                </a:tc>
                <a:tc>
                  <a:txBody>
                    <a:bodyPr/>
                    <a:lstStyle/>
                    <a:p>
                      <a:pPr algn="ctr">
                        <a:spcAft>
                          <a:spcPts val="0"/>
                        </a:spcAft>
                      </a:pPr>
                      <a:r>
                        <a:rPr lang="fr-FR" sz="2800" dirty="0"/>
                        <a:t>30%</a:t>
                      </a:r>
                      <a:endParaRPr lang="fr-FR" sz="3200" b="1" dirty="0">
                        <a:latin typeface="Times New Roman"/>
                        <a:ea typeface="Times New Roman"/>
                      </a:endParaRPr>
                    </a:p>
                  </a:txBody>
                  <a:tcPr marL="44450" marR="44450" marT="0" marB="0" anchor="b"/>
                </a:tc>
              </a:tr>
            </a:tbl>
          </a:graphicData>
        </a:graphic>
      </p:graphicFrame>
      <p:sp>
        <p:nvSpPr>
          <p:cNvPr id="8" name="ZoneTexte 7"/>
          <p:cNvSpPr txBox="1"/>
          <p:nvPr/>
        </p:nvSpPr>
        <p:spPr>
          <a:xfrm>
            <a:off x="1063044" y="1320608"/>
            <a:ext cx="7500990" cy="369332"/>
          </a:xfrm>
          <a:prstGeom prst="rect">
            <a:avLst/>
          </a:prstGeom>
          <a:noFill/>
        </p:spPr>
        <p:txBody>
          <a:bodyPr wrap="square" rtlCol="0">
            <a:spAutoFit/>
          </a:bodyPr>
          <a:lstStyle/>
          <a:p>
            <a:r>
              <a:rPr lang="fr-FR" dirty="0" smtClean="0"/>
              <a:t>Tableau détaillant les taux d’abattement prévus par cette mesure:</a:t>
            </a:r>
            <a:endParaRPr lang="fr-FR" dirty="0"/>
          </a:p>
        </p:txBody>
      </p:sp>
      <p:sp>
        <p:nvSpPr>
          <p:cNvPr id="9" name="Line 42"/>
          <p:cNvSpPr>
            <a:spLocks noChangeShapeType="1"/>
          </p:cNvSpPr>
          <p:nvPr/>
        </p:nvSpPr>
        <p:spPr bwMode="auto">
          <a:xfrm>
            <a:off x="500034" y="642918"/>
            <a:ext cx="8064000" cy="0"/>
          </a:xfrm>
          <a:prstGeom prst="line">
            <a:avLst/>
          </a:prstGeom>
          <a:noFill/>
          <a:ln w="38100">
            <a:solidFill>
              <a:srgbClr val="C00000"/>
            </a:solidFill>
            <a:round/>
            <a:headEnd/>
            <a:tailEnd/>
          </a:ln>
        </p:spPr>
        <p:txBody>
          <a:bodyPr/>
          <a:lstStyle/>
          <a:p>
            <a:endParaRPr lang="fr-FR">
              <a:ln>
                <a:solidFill>
                  <a:srgbClr val="C00000"/>
                </a:solidFill>
              </a:ln>
            </a:endParaRPr>
          </a:p>
        </p:txBody>
      </p:sp>
      <p:cxnSp>
        <p:nvCxnSpPr>
          <p:cNvPr id="10" name="Connecteur droit 9"/>
          <p:cNvCxnSpPr/>
          <p:nvPr/>
        </p:nvCxnSpPr>
        <p:spPr>
          <a:xfrm flipV="1">
            <a:off x="428596" y="6643710"/>
            <a:ext cx="7884000" cy="0"/>
          </a:xfrm>
          <a:prstGeom prst="line">
            <a:avLst/>
          </a:prstGeom>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34833" y="821513"/>
            <a:ext cx="8229600" cy="428628"/>
          </a:xfrm>
        </p:spPr>
        <p:txBody>
          <a:bodyPr>
            <a:noAutofit/>
          </a:bodyPr>
          <a:lstStyle/>
          <a:p>
            <a:r>
              <a:rPr lang="fr-FR" altLang="fr-FR" sz="2400" b="1" u="sng" dirty="0" smtClean="0">
                <a:solidFill>
                  <a:schemeClr val="accent2">
                    <a:lumMod val="50000"/>
                  </a:schemeClr>
                </a:solidFill>
                <a:latin typeface="Bookman Old Style" pitchFamily="18" charset="0"/>
                <a:ea typeface="+mn-ea"/>
                <a:cs typeface="+mn-cs"/>
              </a:rPr>
              <a:t>dispositif de la remise gracieuse: Cas Particulier </a:t>
            </a:r>
            <a:endParaRPr lang="fr-FR" altLang="fr-FR" sz="2400" b="1" u="sng" dirty="0">
              <a:solidFill>
                <a:schemeClr val="accent2">
                  <a:lumMod val="50000"/>
                </a:schemeClr>
              </a:solidFill>
              <a:latin typeface="Bookman Old Style" pitchFamily="18" charset="0"/>
              <a:ea typeface="+mn-ea"/>
              <a:cs typeface="+mn-cs"/>
            </a:endParaRPr>
          </a:p>
        </p:txBody>
      </p:sp>
      <p:sp>
        <p:nvSpPr>
          <p:cNvPr id="3" name="Espace réservé du contenu 2"/>
          <p:cNvSpPr>
            <a:spLocks noGrp="1"/>
          </p:cNvSpPr>
          <p:nvPr>
            <p:ph idx="1"/>
          </p:nvPr>
        </p:nvSpPr>
        <p:spPr>
          <a:xfrm>
            <a:off x="67175" y="1428735"/>
            <a:ext cx="8929718" cy="5143536"/>
          </a:xfrm>
        </p:spPr>
        <p:txBody>
          <a:bodyPr>
            <a:noAutofit/>
          </a:bodyPr>
          <a:lstStyle/>
          <a:p>
            <a:pPr marL="457200" indent="-457200">
              <a:buNone/>
            </a:pPr>
            <a:r>
              <a:rPr lang="fr-FR" sz="2800" b="1" u="sng" dirty="0" smtClean="0">
                <a:solidFill>
                  <a:schemeClr val="accent6">
                    <a:lumMod val="75000"/>
                  </a:schemeClr>
                </a:solidFill>
              </a:rPr>
              <a:t>Affiliation </a:t>
            </a:r>
            <a:r>
              <a:rPr lang="fr-FR" sz="2800" b="1" u="sng" dirty="0">
                <a:solidFill>
                  <a:schemeClr val="accent6">
                    <a:lumMod val="75000"/>
                  </a:schemeClr>
                </a:solidFill>
              </a:rPr>
              <a:t>« Association de bienfaisance » </a:t>
            </a:r>
            <a:r>
              <a:rPr lang="fr-FR" sz="2800" b="1" u="sng" dirty="0" smtClean="0">
                <a:solidFill>
                  <a:schemeClr val="accent6">
                    <a:lumMod val="75000"/>
                  </a:schemeClr>
                </a:solidFill>
              </a:rPr>
              <a:t>:</a:t>
            </a:r>
          </a:p>
          <a:p>
            <a:pPr marL="457200" indent="-457200">
              <a:buNone/>
            </a:pPr>
            <a:r>
              <a:rPr lang="fr-FR" sz="2400" dirty="0" smtClean="0"/>
              <a:t>Satisfaire à la double condition</a:t>
            </a:r>
            <a:r>
              <a:rPr lang="fr-FR" sz="2400" b="1" dirty="0" smtClean="0"/>
              <a:t>:  * </a:t>
            </a:r>
            <a:r>
              <a:rPr lang="fr-FR" sz="2000" b="1" dirty="0" smtClean="0"/>
              <a:t>Etre </a:t>
            </a:r>
            <a:r>
              <a:rPr lang="fr-FR" sz="2000" b="1" u="sng" dirty="0" smtClean="0"/>
              <a:t>une Association de bienfaisance</a:t>
            </a:r>
            <a:endParaRPr lang="fr-FR" sz="2400" b="1" u="sng" dirty="0" smtClean="0"/>
          </a:p>
          <a:p>
            <a:pPr marL="457200" indent="3033713">
              <a:buNone/>
            </a:pPr>
            <a:r>
              <a:rPr lang="fr-FR" sz="2400" b="1" dirty="0" smtClean="0"/>
              <a:t>            </a:t>
            </a:r>
            <a:r>
              <a:rPr lang="fr-FR" sz="2000" b="1" dirty="0" smtClean="0"/>
              <a:t>et être </a:t>
            </a:r>
            <a:r>
              <a:rPr lang="fr-FR" sz="2000" b="1" u="sng" dirty="0" smtClean="0"/>
              <a:t>reconnue d’utilité publique</a:t>
            </a:r>
            <a:endParaRPr lang="fr-FR" sz="2400" b="1" u="sng" dirty="0" smtClean="0"/>
          </a:p>
          <a:p>
            <a:pPr marL="758825" lvl="2" indent="-400050">
              <a:buNone/>
            </a:pPr>
            <a:r>
              <a:rPr lang="fr-FR" b="1" i="1" u="sng" dirty="0" smtClean="0"/>
              <a:t>Période </a:t>
            </a:r>
            <a:r>
              <a:rPr lang="fr-FR" b="1" i="1" u="sng" dirty="0"/>
              <a:t>2013 et Antérieure  </a:t>
            </a:r>
            <a:r>
              <a:rPr lang="fr-FR" b="1" u="sng" dirty="0"/>
              <a:t>:</a:t>
            </a:r>
          </a:p>
          <a:p>
            <a:pPr marL="898525" lvl="2" indent="15875" algn="just">
              <a:buNone/>
            </a:pPr>
            <a:r>
              <a:rPr lang="fr-FR" dirty="0"/>
              <a:t>Paiement Intégral du principal      </a:t>
            </a:r>
            <a:r>
              <a:rPr lang="fr-FR" dirty="0">
                <a:sym typeface="Wingdings" pitchFamily="2" charset="2"/>
              </a:rPr>
              <a:t> </a:t>
            </a:r>
            <a:r>
              <a:rPr lang="fr-FR" dirty="0"/>
              <a:t> la remise porte sur </a:t>
            </a:r>
            <a:r>
              <a:rPr lang="fr-FR" dirty="0" smtClean="0"/>
              <a:t>la totalité </a:t>
            </a:r>
            <a:r>
              <a:rPr lang="fr-FR" dirty="0"/>
              <a:t>des </a:t>
            </a:r>
            <a:r>
              <a:rPr lang="fr-FR" dirty="0" smtClean="0"/>
              <a:t>pénalités, majorations </a:t>
            </a:r>
            <a:r>
              <a:rPr lang="fr-FR" dirty="0"/>
              <a:t>de </a:t>
            </a:r>
            <a:r>
              <a:rPr lang="fr-FR" dirty="0" smtClean="0"/>
              <a:t>retard</a:t>
            </a:r>
            <a:r>
              <a:rPr lang="fr-FR" dirty="0"/>
              <a:t>, </a:t>
            </a:r>
            <a:r>
              <a:rPr lang="fr-FR" dirty="0" smtClean="0"/>
              <a:t>et </a:t>
            </a:r>
            <a:r>
              <a:rPr lang="fr-FR" dirty="0"/>
              <a:t>des frais de </a:t>
            </a:r>
            <a:r>
              <a:rPr lang="fr-FR" dirty="0" smtClean="0"/>
              <a:t>recouvrement.</a:t>
            </a:r>
          </a:p>
          <a:p>
            <a:pPr marL="898525" lvl="2" indent="15875" algn="just">
              <a:buNone/>
            </a:pPr>
            <a:endParaRPr lang="fr-FR" dirty="0" smtClean="0"/>
          </a:p>
          <a:p>
            <a:pPr marL="365125" lvl="2" indent="15875" algn="just">
              <a:buNone/>
            </a:pPr>
            <a:r>
              <a:rPr lang="fr-FR" b="1" i="1" u="sng" dirty="0" smtClean="0"/>
              <a:t>Période 2014 et Postérieure  </a:t>
            </a:r>
            <a:r>
              <a:rPr lang="fr-FR" b="1" u="sng" dirty="0" smtClean="0"/>
              <a:t>:</a:t>
            </a:r>
          </a:p>
          <a:p>
            <a:pPr marL="1076325" lvl="2" indent="-358775">
              <a:buFont typeface="Wingdings" pitchFamily="2" charset="2"/>
              <a:buChar char="§"/>
            </a:pPr>
            <a:r>
              <a:rPr lang="fr-FR" dirty="0" smtClean="0"/>
              <a:t>Remise accordée suivant l’étude du dossier (cas par cas) par une commission créée à cet effet.</a:t>
            </a:r>
          </a:p>
          <a:p>
            <a:pPr marL="1076325" lvl="2" indent="-358775">
              <a:buNone/>
            </a:pPr>
            <a:endParaRPr lang="fr-FR" sz="1600" b="1" dirty="0"/>
          </a:p>
        </p:txBody>
      </p:sp>
      <p:sp>
        <p:nvSpPr>
          <p:cNvPr id="6" name="Line 42"/>
          <p:cNvSpPr>
            <a:spLocks noChangeShapeType="1"/>
          </p:cNvSpPr>
          <p:nvPr/>
        </p:nvSpPr>
        <p:spPr bwMode="auto">
          <a:xfrm>
            <a:off x="500034" y="642918"/>
            <a:ext cx="8064000" cy="0"/>
          </a:xfrm>
          <a:prstGeom prst="line">
            <a:avLst/>
          </a:prstGeom>
          <a:noFill/>
          <a:ln w="38100">
            <a:solidFill>
              <a:srgbClr val="C00000"/>
            </a:solidFill>
            <a:round/>
            <a:headEnd/>
            <a:tailEnd/>
          </a:ln>
        </p:spPr>
        <p:txBody>
          <a:bodyPr/>
          <a:lstStyle/>
          <a:p>
            <a:endParaRPr lang="fr-FR">
              <a:ln>
                <a:solidFill>
                  <a:srgbClr val="C00000"/>
                </a:solidFill>
              </a:ln>
            </a:endParaRPr>
          </a:p>
        </p:txBody>
      </p:sp>
      <p:cxnSp>
        <p:nvCxnSpPr>
          <p:cNvPr id="7" name="Connecteur droit 6"/>
          <p:cNvCxnSpPr/>
          <p:nvPr/>
        </p:nvCxnSpPr>
        <p:spPr>
          <a:xfrm flipV="1">
            <a:off x="428596" y="6643710"/>
            <a:ext cx="7884000" cy="0"/>
          </a:xfrm>
          <a:prstGeom prst="line">
            <a:avLst/>
          </a:prstGeom>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4316" y="1500175"/>
            <a:ext cx="8715436" cy="5072098"/>
          </a:xfrm>
          <a:ln>
            <a:solidFill>
              <a:schemeClr val="bg1"/>
            </a:solidFill>
          </a:ln>
        </p:spPr>
        <p:txBody>
          <a:bodyPr>
            <a:noAutofit/>
          </a:bodyPr>
          <a:lstStyle/>
          <a:p>
            <a:pPr marL="625475" lvl="2" indent="-266700" algn="just"/>
            <a:r>
              <a:rPr lang="fr-FR" sz="2000" dirty="0"/>
              <a:t> </a:t>
            </a:r>
            <a:r>
              <a:rPr lang="fr-FR" dirty="0" smtClean="0"/>
              <a:t>Les Entreprises </a:t>
            </a:r>
            <a:r>
              <a:rPr lang="fr-FR" dirty="0"/>
              <a:t>dont la créance est en cours de paiement par </a:t>
            </a:r>
            <a:r>
              <a:rPr lang="fr-FR" dirty="0" smtClean="0"/>
              <a:t>acomptes (</a:t>
            </a:r>
            <a:r>
              <a:rPr lang="fr-FR" dirty="0"/>
              <a:t>en cours de </a:t>
            </a:r>
            <a:r>
              <a:rPr lang="fr-FR" dirty="0" smtClean="0"/>
              <a:t>Facilité de paiement) </a:t>
            </a:r>
            <a:r>
              <a:rPr lang="fr-FR" dirty="0"/>
              <a:t>bénéficieront </a:t>
            </a:r>
            <a:r>
              <a:rPr lang="fr-FR" dirty="0" smtClean="0"/>
              <a:t>si elles le souhaitent, </a:t>
            </a:r>
            <a:r>
              <a:rPr lang="fr-FR" dirty="0"/>
              <a:t>pour le reliquat de la créance en portefeuille, des </a:t>
            </a:r>
            <a:r>
              <a:rPr lang="fr-FR" dirty="0" smtClean="0"/>
              <a:t>dispositions de cette remise selon les nouvelles modalités; </a:t>
            </a:r>
          </a:p>
          <a:p>
            <a:pPr marL="625475" lvl="2" indent="-266700" algn="just"/>
            <a:r>
              <a:rPr lang="fr-FR" dirty="0" smtClean="0"/>
              <a:t>Le non respect des engagements pris dans le cadre d’un rééchelonnement  entraîne la réintégration de tous les montants objets de remise ou de modération des majorations de retard et des frais de recouvrement.</a:t>
            </a:r>
          </a:p>
          <a:p>
            <a:pPr marL="625475" lvl="2" indent="-266700">
              <a:buNone/>
            </a:pPr>
            <a:endParaRPr lang="fr-FR" sz="1000" dirty="0" smtClean="0"/>
          </a:p>
          <a:p>
            <a:pPr marL="625475" lvl="2" indent="-266700" algn="just"/>
            <a:r>
              <a:rPr lang="fr-FR" dirty="0" smtClean="0"/>
              <a:t>Les </a:t>
            </a:r>
            <a:r>
              <a:rPr lang="fr-FR" dirty="0"/>
              <a:t>affiliés en redressement judiciaire ou en cours de procédure de liquidation judiciaire </a:t>
            </a:r>
            <a:r>
              <a:rPr lang="fr-FR" dirty="0" smtClean="0"/>
              <a:t>peuvent </a:t>
            </a:r>
            <a:r>
              <a:rPr lang="fr-FR" dirty="0"/>
              <a:t>également bénéficier de cette </a:t>
            </a:r>
            <a:r>
              <a:rPr lang="fr-FR" dirty="0" smtClean="0"/>
              <a:t>mesure.</a:t>
            </a:r>
          </a:p>
          <a:p>
            <a:pPr marL="625475" lvl="2" indent="-266700" algn="just"/>
            <a:endParaRPr lang="fr-FR" dirty="0"/>
          </a:p>
        </p:txBody>
      </p:sp>
      <p:sp>
        <p:nvSpPr>
          <p:cNvPr id="7" name="Titre 1"/>
          <p:cNvSpPr txBox="1">
            <a:spLocks/>
          </p:cNvSpPr>
          <p:nvPr/>
        </p:nvSpPr>
        <p:spPr>
          <a:xfrm>
            <a:off x="428596" y="642918"/>
            <a:ext cx="8534400" cy="642942"/>
          </a:xfrm>
          <a:prstGeom prst="rect">
            <a:avLst/>
          </a:prstGeom>
        </p:spPr>
        <p:txBody>
          <a:bodyPr vert="horz" lIns="91440" tIns="45720" rIns="91440" bIns="45720" rtlCol="0" anchor="ctr">
            <a:noAutofit/>
          </a:bodyPr>
          <a:lstStyle/>
          <a:p>
            <a:pPr marR="0" indent="0" algn="ctr" fontAlgn="auto">
              <a:lnSpc>
                <a:spcPct val="100000"/>
              </a:lnSpc>
              <a:spcBef>
                <a:spcPct val="0"/>
              </a:spcBef>
              <a:spcAft>
                <a:spcPts val="0"/>
              </a:spcAft>
              <a:buClrTx/>
              <a:buSzTx/>
              <a:buFontTx/>
              <a:buNone/>
              <a:tabLst/>
              <a:defRPr/>
            </a:pPr>
            <a:r>
              <a:rPr lang="fr-FR" altLang="fr-FR" sz="2400" b="1" u="sng" dirty="0" smtClean="0">
                <a:solidFill>
                  <a:schemeClr val="accent2">
                    <a:lumMod val="50000"/>
                  </a:schemeClr>
                </a:solidFill>
                <a:latin typeface="Bookman Old Style" pitchFamily="18" charset="0"/>
              </a:rPr>
              <a:t>dispositif de la remise gracieuse: Précisions</a:t>
            </a:r>
            <a:endParaRPr lang="fr-FR" altLang="fr-FR" sz="2400" b="1" u="sng" dirty="0">
              <a:solidFill>
                <a:schemeClr val="accent2">
                  <a:lumMod val="50000"/>
                </a:schemeClr>
              </a:solidFill>
              <a:latin typeface="Bookman Old Style" pitchFamily="18" charset="0"/>
            </a:endParaRPr>
          </a:p>
        </p:txBody>
      </p:sp>
      <p:sp>
        <p:nvSpPr>
          <p:cNvPr id="6" name="Line 42"/>
          <p:cNvSpPr>
            <a:spLocks noChangeShapeType="1"/>
          </p:cNvSpPr>
          <p:nvPr/>
        </p:nvSpPr>
        <p:spPr bwMode="auto">
          <a:xfrm>
            <a:off x="500034" y="642918"/>
            <a:ext cx="8064000" cy="0"/>
          </a:xfrm>
          <a:prstGeom prst="line">
            <a:avLst/>
          </a:prstGeom>
          <a:noFill/>
          <a:ln w="38100">
            <a:solidFill>
              <a:srgbClr val="C00000"/>
            </a:solidFill>
            <a:round/>
            <a:headEnd/>
            <a:tailEnd/>
          </a:ln>
        </p:spPr>
        <p:txBody>
          <a:bodyPr/>
          <a:lstStyle/>
          <a:p>
            <a:endParaRPr lang="fr-FR">
              <a:ln>
                <a:solidFill>
                  <a:srgbClr val="C00000"/>
                </a:solidFill>
              </a:ln>
            </a:endParaRPr>
          </a:p>
        </p:txBody>
      </p:sp>
      <p:cxnSp>
        <p:nvCxnSpPr>
          <p:cNvPr id="8" name="Connecteur droit 7"/>
          <p:cNvCxnSpPr/>
          <p:nvPr/>
        </p:nvCxnSpPr>
        <p:spPr>
          <a:xfrm flipV="1">
            <a:off x="428596" y="6643710"/>
            <a:ext cx="7884000" cy="0"/>
          </a:xfrm>
          <a:prstGeom prst="line">
            <a:avLst/>
          </a:prstGeom>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1"/>
          <p:cNvSpPr txBox="1">
            <a:spLocks/>
          </p:cNvSpPr>
          <p:nvPr/>
        </p:nvSpPr>
        <p:spPr>
          <a:xfrm>
            <a:off x="0" y="531139"/>
            <a:ext cx="9215470" cy="857256"/>
          </a:xfrm>
          <a:prstGeom prst="rect">
            <a:avLst/>
          </a:prstGeom>
        </p:spPr>
        <p:txBody>
          <a:bodyPr vert="horz" lIns="91440" tIns="45720" rIns="91440" bIns="45720" rtlCol="0" anchor="ctr">
            <a:noAutofit/>
          </a:bodyPr>
          <a:lstStyle/>
          <a:p>
            <a:pPr marR="0" indent="0" algn="ctr" fontAlgn="auto">
              <a:lnSpc>
                <a:spcPct val="100000"/>
              </a:lnSpc>
              <a:spcBef>
                <a:spcPct val="0"/>
              </a:spcBef>
              <a:spcAft>
                <a:spcPts val="0"/>
              </a:spcAft>
              <a:buClrTx/>
              <a:buSzTx/>
              <a:buFontTx/>
              <a:buNone/>
              <a:tabLst/>
              <a:defRPr/>
            </a:pPr>
            <a:r>
              <a:rPr lang="fr-FR" altLang="fr-FR" sz="2400" b="1" u="sng" dirty="0" smtClean="0">
                <a:solidFill>
                  <a:schemeClr val="accent2">
                    <a:lumMod val="50000"/>
                  </a:schemeClr>
                </a:solidFill>
                <a:latin typeface="Bookman Old Style" pitchFamily="18" charset="0"/>
              </a:rPr>
              <a:t>Dispositif de la remise gracieuse: </a:t>
            </a:r>
            <a:r>
              <a:rPr lang="fr-FR" altLang="fr-FR" sz="2000" b="1" u="sng" dirty="0" smtClean="0">
                <a:solidFill>
                  <a:schemeClr val="accent2">
                    <a:lumMod val="50000"/>
                  </a:schemeClr>
                </a:solidFill>
                <a:latin typeface="Bookman Old Style" pitchFamily="18" charset="0"/>
              </a:rPr>
              <a:t>Comment en bénéficier?</a:t>
            </a:r>
            <a:endParaRPr lang="fr-FR" altLang="fr-FR" sz="2400" b="1" u="sng" dirty="0">
              <a:solidFill>
                <a:schemeClr val="accent2">
                  <a:lumMod val="50000"/>
                </a:schemeClr>
              </a:solidFill>
              <a:latin typeface="Bookman Old Style" pitchFamily="18" charset="0"/>
            </a:endParaRPr>
          </a:p>
        </p:txBody>
      </p:sp>
      <p:sp>
        <p:nvSpPr>
          <p:cNvPr id="6" name="ZoneTexte 5"/>
          <p:cNvSpPr txBox="1"/>
          <p:nvPr/>
        </p:nvSpPr>
        <p:spPr>
          <a:xfrm>
            <a:off x="251520" y="1276614"/>
            <a:ext cx="8715436" cy="5232202"/>
          </a:xfrm>
          <a:prstGeom prst="rect">
            <a:avLst/>
          </a:prstGeom>
          <a:noFill/>
        </p:spPr>
        <p:txBody>
          <a:bodyPr wrap="square" rtlCol="0">
            <a:spAutoFit/>
          </a:bodyPr>
          <a:lstStyle/>
          <a:p>
            <a:endParaRPr lang="fr-FR" dirty="0" smtClean="0"/>
          </a:p>
          <a:p>
            <a:pPr algn="just">
              <a:buFont typeface="Arial" pitchFamily="34" charset="0"/>
              <a:buChar char="•"/>
            </a:pPr>
            <a:r>
              <a:rPr lang="fr-FR" sz="2400" dirty="0" smtClean="0"/>
              <a:t>Pour les affiliés qui ont déjà reçu la notification de la CNSS dans le cadre de ce dispositif, il faudra juste qu’ils procèdent au paiement du montant renseigné sur le Bordereau de paiement qui accompagne cette notification;</a:t>
            </a:r>
          </a:p>
          <a:p>
            <a:pPr algn="just"/>
            <a:endParaRPr lang="fr-FR" sz="2400" dirty="0" smtClean="0"/>
          </a:p>
          <a:p>
            <a:pPr algn="just">
              <a:buFont typeface="Arial" pitchFamily="34" charset="0"/>
              <a:buChar char="•"/>
            </a:pPr>
            <a:r>
              <a:rPr lang="fr-FR" sz="2400" dirty="0" smtClean="0"/>
              <a:t>Soit demander la simulation du restant à payer directement auprès de la perception ; remplir le formulaire dédié à cette opération  et procéder au règlement auprès de la perception;</a:t>
            </a:r>
          </a:p>
          <a:p>
            <a:pPr algn="just"/>
            <a:endParaRPr lang="fr-FR" sz="2400" dirty="0" smtClean="0"/>
          </a:p>
          <a:p>
            <a:pPr algn="just">
              <a:buFont typeface="Arial" pitchFamily="34" charset="0"/>
              <a:buChar char="•"/>
            </a:pPr>
            <a:r>
              <a:rPr lang="fr-FR" sz="2400" dirty="0" smtClean="0"/>
              <a:t>Pour toute information complémentaire, il est mis à la disposition des affiliés:</a:t>
            </a:r>
          </a:p>
          <a:p>
            <a:pPr marL="531813">
              <a:buFont typeface="Arial" pitchFamily="34" charset="0"/>
              <a:buChar char="•"/>
            </a:pPr>
            <a:r>
              <a:rPr lang="fr-FR" b="1" dirty="0" smtClean="0"/>
              <a:t>Le site : </a:t>
            </a:r>
            <a:r>
              <a:rPr lang="fr-FR" sz="2800" b="1" dirty="0" smtClean="0"/>
              <a:t>www. cnss.ma</a:t>
            </a:r>
            <a:endParaRPr lang="fr-FR" b="1" dirty="0" smtClean="0"/>
          </a:p>
          <a:p>
            <a:pPr marL="531813">
              <a:buFont typeface="Arial" pitchFamily="34" charset="0"/>
              <a:buChar char="•"/>
            </a:pPr>
            <a:r>
              <a:rPr lang="fr-FR" b="1" dirty="0" smtClean="0"/>
              <a:t>Le centre d’appel : </a:t>
            </a:r>
            <a:r>
              <a:rPr lang="fr-FR" sz="2400" b="1" dirty="0" smtClean="0"/>
              <a:t>080 203 3333</a:t>
            </a:r>
            <a:endParaRPr lang="fr-FR" dirty="0"/>
          </a:p>
        </p:txBody>
      </p:sp>
      <p:sp>
        <p:nvSpPr>
          <p:cNvPr id="8" name="Line 42"/>
          <p:cNvSpPr>
            <a:spLocks noChangeShapeType="1"/>
          </p:cNvSpPr>
          <p:nvPr/>
        </p:nvSpPr>
        <p:spPr bwMode="auto">
          <a:xfrm>
            <a:off x="500034" y="642918"/>
            <a:ext cx="8064000" cy="0"/>
          </a:xfrm>
          <a:prstGeom prst="line">
            <a:avLst/>
          </a:prstGeom>
          <a:noFill/>
          <a:ln w="38100">
            <a:solidFill>
              <a:srgbClr val="C00000"/>
            </a:solidFill>
            <a:round/>
            <a:headEnd/>
            <a:tailEnd/>
          </a:ln>
        </p:spPr>
        <p:txBody>
          <a:bodyPr/>
          <a:lstStyle/>
          <a:p>
            <a:endParaRPr lang="fr-FR">
              <a:ln>
                <a:solidFill>
                  <a:srgbClr val="C00000"/>
                </a:solidFill>
              </a:ln>
            </a:endParaRPr>
          </a:p>
        </p:txBody>
      </p:sp>
      <p:cxnSp>
        <p:nvCxnSpPr>
          <p:cNvPr id="9" name="Connecteur droit 8"/>
          <p:cNvCxnSpPr/>
          <p:nvPr/>
        </p:nvCxnSpPr>
        <p:spPr>
          <a:xfrm flipV="1">
            <a:off x="428596" y="6643710"/>
            <a:ext cx="7884000" cy="0"/>
          </a:xfrm>
          <a:prstGeom prst="line">
            <a:avLst/>
          </a:prstGeom>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403</TotalTime>
  <Words>827</Words>
  <Application>Microsoft Office PowerPoint</Application>
  <PresentationFormat>Affichage à l'écran (4:3)</PresentationFormat>
  <Paragraphs>138</Paragraphs>
  <Slides>16</Slides>
  <Notes>3</Notes>
  <HiddenSlides>0</HiddenSlides>
  <MMClips>0</MMClips>
  <ScaleCrop>false</ScaleCrop>
  <HeadingPairs>
    <vt:vector size="6" baseType="variant">
      <vt:variant>
        <vt:lpstr>Polices utilisées</vt:lpstr>
      </vt:variant>
      <vt:variant>
        <vt:i4>6</vt:i4>
      </vt:variant>
      <vt:variant>
        <vt:lpstr>Thème</vt:lpstr>
      </vt:variant>
      <vt:variant>
        <vt:i4>2</vt:i4>
      </vt:variant>
      <vt:variant>
        <vt:lpstr>Titres des diapositives</vt:lpstr>
      </vt:variant>
      <vt:variant>
        <vt:i4>16</vt:i4>
      </vt:variant>
    </vt:vector>
  </HeadingPairs>
  <TitlesOfParts>
    <vt:vector size="24" baseType="lpstr">
      <vt:lpstr>Arial</vt:lpstr>
      <vt:lpstr>Arial Narrow</vt:lpstr>
      <vt:lpstr>Bookman Old Style</vt:lpstr>
      <vt:lpstr>Calibri</vt:lpstr>
      <vt:lpstr>Times New Roman</vt:lpstr>
      <vt:lpstr>Wingdings</vt:lpstr>
      <vt:lpstr>Thème Office</vt:lpstr>
      <vt:lpstr>1_Thème Office</vt:lpstr>
      <vt:lpstr>NOUVELLES MESURES MISES EN PLACE PAR LA CNSS</vt:lpstr>
      <vt:lpstr>Points à partager </vt:lpstr>
      <vt:lpstr>dispositif de la remise gracieuse: Genèse  </vt:lpstr>
      <vt:lpstr>dispositif de la remise gracieuse: Principes</vt:lpstr>
      <vt:lpstr>dispositif de la remise gracieuse: Modalités</vt:lpstr>
      <vt:lpstr>dispositif de la remise gracieuse: Modalités</vt:lpstr>
      <vt:lpstr>dispositif de la remise gracieuse: Cas Particulier </vt:lpstr>
      <vt:lpstr>Présentation PowerPoint</vt:lpstr>
      <vt:lpstr>Présentation PowerPoint</vt:lpstr>
      <vt:lpstr>Présentation PowerPoint</vt:lpstr>
      <vt:lpstr>Dématérialisation du contrôle de droit aux prestations liées à la scolarité</vt:lpstr>
      <vt:lpstr>Présentation PowerPoint</vt:lpstr>
      <vt:lpstr>Présentation PowerPoint</vt:lpstr>
      <vt:lpstr>Présentation PowerPoint</vt:lpstr>
      <vt:lpstr>Présentation PowerPoint</vt:lpstr>
      <vt:lpstr>Présentation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R2245</dc:creator>
  <cp:lastModifiedBy>Elsa KONAN</cp:lastModifiedBy>
  <cp:revision>43</cp:revision>
  <dcterms:created xsi:type="dcterms:W3CDTF">2015-10-12T11:57:56Z</dcterms:created>
  <dcterms:modified xsi:type="dcterms:W3CDTF">2015-10-13T10:11:12Z</dcterms:modified>
</cp:coreProperties>
</file>