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E7ED-2D28-4DE7-8DCD-0A2039753BBA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00A0-234C-4DBB-BCF0-CA34AAE84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E7ED-2D28-4DE7-8DCD-0A2039753BBA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00A0-234C-4DBB-BCF0-CA34AAE84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E7ED-2D28-4DE7-8DCD-0A2039753BBA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00A0-234C-4DBB-BCF0-CA34AAE84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E7ED-2D28-4DE7-8DCD-0A2039753BBA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00A0-234C-4DBB-BCF0-CA34AAE84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E7ED-2D28-4DE7-8DCD-0A2039753BBA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00A0-234C-4DBB-BCF0-CA34AAE84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E7ED-2D28-4DE7-8DCD-0A2039753BBA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00A0-234C-4DBB-BCF0-CA34AAE84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E7ED-2D28-4DE7-8DCD-0A2039753BBA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00A0-234C-4DBB-BCF0-CA34AAE84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E7ED-2D28-4DE7-8DCD-0A2039753BBA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00A0-234C-4DBB-BCF0-CA34AAE84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E7ED-2D28-4DE7-8DCD-0A2039753BBA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00A0-234C-4DBB-BCF0-CA34AAE84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E7ED-2D28-4DE7-8DCD-0A2039753BBA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00A0-234C-4DBB-BCF0-CA34AAE84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E7ED-2D28-4DE7-8DCD-0A2039753BBA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00A0-234C-4DBB-BCF0-CA34AAE84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9E7ED-2D28-4DE7-8DCD-0A2039753BBA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000A0-234C-4DBB-BCF0-CA34AAE84EB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Les enjeux économiques de la mise en œuvre du</a:t>
            </a:r>
            <a:r>
              <a:rPr lang="fr-FR" dirty="0"/>
              <a:t/>
            </a:r>
            <a:br>
              <a:rPr lang="fr-FR" dirty="0"/>
            </a:br>
            <a:r>
              <a:rPr lang="fr-FR" b="1" dirty="0"/>
              <a:t> statut d’auto-entrepreneur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/>
              <a:t>Abdellah</a:t>
            </a:r>
            <a:r>
              <a:rPr lang="fr-FR" dirty="0"/>
              <a:t> EL FERGUI, Président </a:t>
            </a:r>
            <a:r>
              <a:rPr lang="fr-FR" dirty="0" smtClean="0"/>
              <a:t>de la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 Confédération Marocaine de TPE-PME </a:t>
            </a:r>
            <a:r>
              <a:rPr lang="fr-FR" b="0" i="0" dirty="0" smtClean="0"/>
              <a:t>(Très Petite Entreprise - Petite et Moyenne Entreprise)</a:t>
            </a:r>
            <a:endParaRPr lang="fr-FR" dirty="0"/>
          </a:p>
        </p:txBody>
      </p:sp>
      <p:pic>
        <p:nvPicPr>
          <p:cNvPr id="1026" name="Picture 2" descr="C:\Users\mccg1\Downloads\logo confederation tpme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0"/>
            <a:ext cx="5143504" cy="1643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43050"/>
          </a:xfrm>
        </p:spPr>
        <p:txBody>
          <a:bodyPr>
            <a:normAutofit fontScale="90000"/>
          </a:bodyPr>
          <a:lstStyle/>
          <a:p>
            <a:r>
              <a:rPr lang="fr-FR" b="1" u="sng" dirty="0" smtClean="0"/>
              <a:t>Historique de la création de la Confédération Marocaine des TPE-PME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43377"/>
          </a:xfrm>
        </p:spPr>
        <p:txBody>
          <a:bodyPr>
            <a:normAutofit fontScale="70000" lnSpcReduction="20000"/>
          </a:bodyPr>
          <a:lstStyle/>
          <a:p>
            <a:endParaRPr lang="fr-FR" dirty="0" smtClean="0"/>
          </a:p>
          <a:p>
            <a:r>
              <a:rPr lang="fr-FR" dirty="0" smtClean="0"/>
              <a:t>Création du mouvement des </a:t>
            </a:r>
            <a:r>
              <a:rPr lang="fr-FR" dirty="0"/>
              <a:t>jeunes entrepreneurs dans le début des années 90 </a:t>
            </a:r>
            <a:r>
              <a:rPr lang="fr-FR" dirty="0" smtClean="0"/>
              <a:t>:</a:t>
            </a:r>
          </a:p>
          <a:p>
            <a:pPr lvl="0"/>
            <a:r>
              <a:rPr lang="fr-FR" dirty="0"/>
              <a:t>1992 et 1995 création des associations des jeunes entrepreneurs dans divers régions et communes du Maroc</a:t>
            </a:r>
          </a:p>
          <a:p>
            <a:pPr lvl="0"/>
            <a:r>
              <a:rPr lang="fr-FR" dirty="0"/>
              <a:t>1995 – Création de la Fédérations des Associations des Jeunes Entrepreneurs du Maroc (FAJEM).</a:t>
            </a:r>
          </a:p>
          <a:p>
            <a:pPr lvl="0"/>
            <a:r>
              <a:rPr lang="fr-FR" dirty="0"/>
              <a:t>2000 – Création de la confédération Marocaine de la Jeune Entreprise (CMJE)</a:t>
            </a:r>
          </a:p>
          <a:p>
            <a:pPr lvl="0"/>
            <a:r>
              <a:rPr lang="fr-FR" dirty="0"/>
              <a:t>2007 – création de la Fédération des Associations de la Jeune Entreprise du Nord (FAJEN)</a:t>
            </a:r>
          </a:p>
          <a:p>
            <a:pPr lvl="0"/>
            <a:r>
              <a:rPr lang="fr-FR" dirty="0"/>
              <a:t>20011 – création de la Confédération Marocaine de TPE-PME</a:t>
            </a:r>
          </a:p>
          <a:p>
            <a:endParaRPr lang="fr-FR" dirty="0"/>
          </a:p>
        </p:txBody>
      </p:sp>
      <p:pic>
        <p:nvPicPr>
          <p:cNvPr id="2050" name="Picture 2" descr="C:\Users\mccg1\Downloads\logo confederation tpme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500702"/>
            <a:ext cx="6500858" cy="1214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/>
              <a:t>Historique des programmes gouvernementaux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29063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Différents </a:t>
            </a:r>
            <a:r>
              <a:rPr lang="fr-FR" dirty="0"/>
              <a:t>programmes et lois en faveur  des Jeunes Entrepreneurs et jeunes entreprises </a:t>
            </a:r>
            <a:r>
              <a:rPr lang="fr-FR" dirty="0" smtClean="0"/>
              <a:t>ont été mis en place depuis les année 90:</a:t>
            </a:r>
          </a:p>
          <a:p>
            <a:pPr lvl="0"/>
            <a:r>
              <a:rPr lang="fr-FR" dirty="0"/>
              <a:t>Crédit Jeune Promoteur début des années 90</a:t>
            </a:r>
          </a:p>
          <a:p>
            <a:pPr lvl="0"/>
            <a:r>
              <a:rPr lang="fr-FR" dirty="0"/>
              <a:t>Crédit Auto-emploi</a:t>
            </a:r>
          </a:p>
          <a:p>
            <a:pPr lvl="0"/>
            <a:r>
              <a:rPr lang="fr-FR" dirty="0"/>
              <a:t>Crédit Moukawalati</a:t>
            </a:r>
          </a:p>
          <a:p>
            <a:pPr lvl="0"/>
            <a:r>
              <a:rPr lang="fr-FR" dirty="0"/>
              <a:t>Les locaux professionnelles (lois 13 /94 et 14/94)</a:t>
            </a:r>
          </a:p>
          <a:p>
            <a:r>
              <a:rPr lang="fr-FR" dirty="0"/>
              <a:t>Les maisons de la Jeune Entreprise</a:t>
            </a:r>
          </a:p>
        </p:txBody>
      </p:sp>
      <p:pic>
        <p:nvPicPr>
          <p:cNvPr id="4" name="Picture 2" descr="C:\Users\mccg1\Downloads\logo confederation tpme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500702"/>
            <a:ext cx="6500858" cy="1214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/>
              <a:t>Les raisons de la réussite ou des </a:t>
            </a:r>
            <a:r>
              <a:rPr lang="fr-FR" b="1" u="sng" dirty="0" err="1" smtClean="0"/>
              <a:t>echecs</a:t>
            </a:r>
            <a:r>
              <a:rPr lang="fr-FR" b="1" u="sng" dirty="0" smtClean="0"/>
              <a:t> de ces différents programmes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Pourquoi certains programmes ont atteint leurs objectifs.</a:t>
            </a:r>
          </a:p>
          <a:p>
            <a:r>
              <a:rPr lang="fr-FR" dirty="0" smtClean="0"/>
              <a:t>Pourquoi d’autres ne les ont pas atteint</a:t>
            </a:r>
            <a:endParaRPr lang="fr-FR" dirty="0"/>
          </a:p>
        </p:txBody>
      </p:sp>
      <p:pic>
        <p:nvPicPr>
          <p:cNvPr id="4" name="Picture 2" descr="C:\Users\mccg1\Downloads\logo confederation tpme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500702"/>
            <a:ext cx="6500858" cy="1214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/>
              <a:t>Genèse du statut d’Auto-entrepreneur au Maroc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71940"/>
          </a:xfrm>
        </p:spPr>
        <p:txBody>
          <a:bodyPr>
            <a:normAutofit fontScale="92500"/>
          </a:bodyPr>
          <a:lstStyle/>
          <a:p>
            <a:pPr lvl="0"/>
            <a:r>
              <a:rPr lang="fr-FR" dirty="0"/>
              <a:t>La confédération Marocaine de TPE-PME a participé au lancement du projet de lois en 2012 par l’ancien Ministre des Affaires </a:t>
            </a:r>
            <a:r>
              <a:rPr lang="fr-FR" dirty="0" smtClean="0"/>
              <a:t>Générales </a:t>
            </a:r>
            <a:r>
              <a:rPr lang="fr-FR" dirty="0"/>
              <a:t>du Gouvernement (MCGG)  et le ministre Amara ancien ministre </a:t>
            </a:r>
            <a:r>
              <a:rPr lang="fr-FR" dirty="0" smtClean="0"/>
              <a:t>du </a:t>
            </a:r>
            <a:r>
              <a:rPr lang="fr-FR" dirty="0"/>
              <a:t>Commerce et d’Industrie.</a:t>
            </a:r>
          </a:p>
          <a:p>
            <a:r>
              <a:rPr lang="fr-FR" dirty="0"/>
              <a:t>Participation de la Confédération au Focus groupe au sein de Maroc PME (Ancien ANPME) dés 2013</a:t>
            </a:r>
          </a:p>
        </p:txBody>
      </p:sp>
      <p:pic>
        <p:nvPicPr>
          <p:cNvPr id="4" name="Picture 2" descr="C:\Users\mccg1\Downloads\logo confederation tpme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500702"/>
            <a:ext cx="6500858" cy="1214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/>
              <a:t>Point de vue de la Confédération sur le statut de l Auto-entrepreneur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050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fr-FR" dirty="0"/>
              <a:t>Manque d’information au niveau des points de dépôts des dossiers (Poste)</a:t>
            </a:r>
          </a:p>
          <a:p>
            <a:pPr lvl="0"/>
            <a:r>
              <a:rPr lang="fr-FR" dirty="0"/>
              <a:t>La liste des activités est très limitée et exclus la majorité des activités</a:t>
            </a:r>
          </a:p>
          <a:p>
            <a:pPr lvl="0"/>
            <a:r>
              <a:rPr lang="fr-FR" dirty="0"/>
              <a:t>Les procédures sont très longues</a:t>
            </a:r>
          </a:p>
          <a:p>
            <a:pPr lvl="0"/>
            <a:r>
              <a:rPr lang="fr-FR" dirty="0"/>
              <a:t>Manque d’accompagnement </a:t>
            </a:r>
          </a:p>
          <a:p>
            <a:pPr lvl="0"/>
            <a:r>
              <a:rPr lang="fr-FR" dirty="0"/>
              <a:t>Manque d’information et de sensibilisation dans les différents communes et régions en dehors de l’axe </a:t>
            </a:r>
            <a:r>
              <a:rPr lang="fr-FR" dirty="0" smtClean="0"/>
              <a:t>Casa– Rabat.</a:t>
            </a:r>
            <a:endParaRPr lang="fr-FR" dirty="0"/>
          </a:p>
          <a:p>
            <a:r>
              <a:rPr lang="fr-FR" dirty="0"/>
              <a:t>Manque de formation du formateur et des conseillers </a:t>
            </a:r>
          </a:p>
        </p:txBody>
      </p:sp>
      <p:pic>
        <p:nvPicPr>
          <p:cNvPr id="4" name="Picture 2" descr="C:\Users\mccg1\Downloads\logo confederation tpme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500702"/>
            <a:ext cx="6500858" cy="1214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/>
              <a:t>Les recommandations de la Confédération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290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fr-FR" dirty="0"/>
              <a:t>Créer un comité national d’Auto-entrepreneur coordonnées par Maroc-PME et qui regroupera les différents intervenants.</a:t>
            </a:r>
          </a:p>
          <a:p>
            <a:pPr lvl="0"/>
            <a:r>
              <a:rPr lang="fr-FR" dirty="0"/>
              <a:t>Une </a:t>
            </a:r>
            <a:r>
              <a:rPr lang="fr-FR" dirty="0" smtClean="0"/>
              <a:t>campagne </a:t>
            </a:r>
            <a:r>
              <a:rPr lang="fr-FR" dirty="0"/>
              <a:t>médiatique très forte dans les différents médias (journaux, Radio, TV, Réseaux Sociaux, </a:t>
            </a:r>
            <a:r>
              <a:rPr lang="fr-FR" dirty="0" err="1"/>
              <a:t>etc</a:t>
            </a:r>
            <a:r>
              <a:rPr lang="fr-FR" dirty="0"/>
              <a:t>…)</a:t>
            </a:r>
          </a:p>
          <a:p>
            <a:pPr lvl="0"/>
            <a:r>
              <a:rPr lang="fr-FR" dirty="0"/>
              <a:t>Une coordination avec les différents intervenants </a:t>
            </a:r>
            <a:r>
              <a:rPr lang="fr-FR" dirty="0" smtClean="0"/>
              <a:t>sur </a:t>
            </a:r>
            <a:r>
              <a:rPr lang="fr-FR" dirty="0"/>
              <a:t>le terrain pour cibler les vrais futurs Auto-entrepreneurs </a:t>
            </a:r>
          </a:p>
          <a:p>
            <a:pPr lvl="0"/>
            <a:r>
              <a:rPr lang="fr-FR" dirty="0"/>
              <a:t>Formation des Formateurs et conseillers qui devront accompagner les futurs Auto-entrepreneurs</a:t>
            </a:r>
          </a:p>
        </p:txBody>
      </p:sp>
      <p:pic>
        <p:nvPicPr>
          <p:cNvPr id="4" name="Picture 2" descr="C:\Users\mccg1\Downloads\logo confederation tpme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500702"/>
            <a:ext cx="6500858" cy="1214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/>
              <a:t>Rôle de la tutelle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/>
              <a:t> </a:t>
            </a:r>
          </a:p>
          <a:p>
            <a:r>
              <a:rPr lang="fr-FR" b="1" dirty="0"/>
              <a:t>Surtout le ministère concerné  doit suivre une approche participative durant toutes les étapes de réalisation de ce nouveau Statut d’Auto-entrepreneur</a:t>
            </a:r>
            <a:endParaRPr lang="fr-FR" dirty="0"/>
          </a:p>
        </p:txBody>
      </p:sp>
      <p:pic>
        <p:nvPicPr>
          <p:cNvPr id="4" name="Picture 2" descr="C:\Users\mccg1\Downloads\logo confederation tpme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500702"/>
            <a:ext cx="6500858" cy="1214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312</Words>
  <Application>Microsoft Office PowerPoint</Application>
  <PresentationFormat>Affichage à l'écran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Les enjeux économiques de la mise en œuvre du  statut d’auto-entrepreneur</vt:lpstr>
      <vt:lpstr>Historique de la création de la Confédération Marocaine des TPE-PME</vt:lpstr>
      <vt:lpstr>Historique des programmes gouvernementaux</vt:lpstr>
      <vt:lpstr>Les raisons de la réussite ou des echecs de ces différents programmes</vt:lpstr>
      <vt:lpstr>Genèse du statut d’Auto-entrepreneur au Maroc</vt:lpstr>
      <vt:lpstr>Point de vue de la Confédération sur le statut de l Auto-entrepreneur</vt:lpstr>
      <vt:lpstr>Les recommandations de la Confédération</vt:lpstr>
      <vt:lpstr>Rôle de la tutelle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enjeux économiques de la mise en œuvre du  statut d’auto-entrepreneur</dc:title>
  <dc:creator>mccg1</dc:creator>
  <cp:lastModifiedBy>mccg1</cp:lastModifiedBy>
  <cp:revision>4</cp:revision>
  <dcterms:created xsi:type="dcterms:W3CDTF">2015-11-02T08:14:55Z</dcterms:created>
  <dcterms:modified xsi:type="dcterms:W3CDTF">2015-11-02T08:48:53Z</dcterms:modified>
</cp:coreProperties>
</file>