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67" r:id="rId3"/>
    <p:sldId id="258" r:id="rId4"/>
    <p:sldId id="264" r:id="rId5"/>
    <p:sldId id="260" r:id="rId6"/>
    <p:sldId id="257" r:id="rId7"/>
    <p:sldId id="270" r:id="rId8"/>
    <p:sldId id="266" r:id="rId9"/>
    <p:sldId id="265" r:id="rId10"/>
    <p:sldId id="269" r:id="rId11"/>
    <p:sldId id="271" r:id="rId12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>
    <p:restoredLeft sz="15620"/>
    <p:restoredTop sz="94660"/>
  </p:normalViewPr>
  <p:slideViewPr>
    <p:cSldViewPr snapToGrid="0" snapToObjects="1">
      <p:cViewPr varScale="1">
        <p:scale>
          <a:sx n="42" d="100"/>
          <a:sy n="42" d="100"/>
        </p:scale>
        <p:origin x="1320" y="5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7CDBD0-7FF6-884C-9DFC-84B007E62B93}" type="datetimeFigureOut">
              <a:rPr lang="fr-FR" smtClean="0"/>
              <a:t>01/12/2015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FB0FCC-3DA6-4E47-801A-8D9F4DBCE51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57647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FB0FCC-3DA6-4E47-801A-8D9F4DBCE510}" type="slidenum">
              <a:rPr lang="fr-FR" smtClean="0"/>
              <a:t>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507869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D1739-FFD3-8E4B-A7C9-9C941B7DC075}" type="datetimeFigureOut">
              <a:rPr lang="fr-FR" smtClean="0"/>
              <a:t>01/12/2015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0AC07-F492-2743-8B02-DA21F55849CA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292938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D1739-FFD3-8E4B-A7C9-9C941B7DC075}" type="datetimeFigureOut">
              <a:rPr lang="fr-FR" smtClean="0"/>
              <a:t>01/12/2015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0AC07-F492-2743-8B02-DA21F55849CA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68819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D1739-FFD3-8E4B-A7C9-9C941B7DC075}" type="datetimeFigureOut">
              <a:rPr lang="fr-FR" smtClean="0"/>
              <a:t>01/12/2015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0AC07-F492-2743-8B02-DA21F55849CA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62658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D1739-FFD3-8E4B-A7C9-9C941B7DC075}" type="datetimeFigureOut">
              <a:rPr lang="fr-FR" smtClean="0"/>
              <a:t>01/12/2015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0AC07-F492-2743-8B02-DA21F55849CA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48010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D1739-FFD3-8E4B-A7C9-9C941B7DC075}" type="datetimeFigureOut">
              <a:rPr lang="fr-FR" smtClean="0"/>
              <a:t>01/12/2015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0AC07-F492-2743-8B02-DA21F55849CA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78429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D1739-FFD3-8E4B-A7C9-9C941B7DC075}" type="datetimeFigureOut">
              <a:rPr lang="fr-FR" smtClean="0"/>
              <a:t>01/12/2015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0AC07-F492-2743-8B02-DA21F55849CA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27407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D1739-FFD3-8E4B-A7C9-9C941B7DC075}" type="datetimeFigureOut">
              <a:rPr lang="fr-FR" smtClean="0"/>
              <a:t>01/12/2015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0AC07-F492-2743-8B02-DA21F55849CA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181641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D1739-FFD3-8E4B-A7C9-9C941B7DC075}" type="datetimeFigureOut">
              <a:rPr lang="fr-FR" smtClean="0"/>
              <a:t>01/12/2015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0AC07-F492-2743-8B02-DA21F55849CA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4372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D1739-FFD3-8E4B-A7C9-9C941B7DC075}" type="datetimeFigureOut">
              <a:rPr lang="fr-FR" smtClean="0"/>
              <a:t>01/12/2015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0AC07-F492-2743-8B02-DA21F55849CA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12553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D1739-FFD3-8E4B-A7C9-9C941B7DC075}" type="datetimeFigureOut">
              <a:rPr lang="fr-FR" smtClean="0"/>
              <a:t>01/12/2015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0AC07-F492-2743-8B02-DA21F55849CA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236037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D1739-FFD3-8E4B-A7C9-9C941B7DC075}" type="datetimeFigureOut">
              <a:rPr lang="fr-FR" smtClean="0"/>
              <a:t>01/12/2015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0AC07-F492-2743-8B02-DA21F55849CA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49146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1D1739-FFD3-8E4B-A7C9-9C941B7DC075}" type="datetimeFigureOut">
              <a:rPr lang="fr-FR" smtClean="0"/>
              <a:t>01/12/2015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10AC07-F492-2743-8B02-DA21F55849CA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0626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32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image" Target="../media/image34.jpg"/><Relationship Id="rId7" Type="http://schemas.openxmlformats.org/officeDocument/2006/relationships/image" Target="../media/image38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45371" y="1362170"/>
            <a:ext cx="8005962" cy="5170653"/>
          </a:xfrm>
        </p:spPr>
        <p:txBody>
          <a:bodyPr>
            <a:normAutofit/>
          </a:bodyPr>
          <a:lstStyle/>
          <a:p>
            <a:r>
              <a:rPr lang="fr-FR" sz="3200" dirty="0" smtClean="0">
                <a:solidFill>
                  <a:schemeClr val="accent6"/>
                </a:solidFill>
                <a:latin typeface="Abadi MT Condensed Extra Bold"/>
                <a:cs typeface="Abadi MT Condensed Extra Bold"/>
              </a:rPr>
              <a:t>Sponsoring et le Mécénat </a:t>
            </a:r>
            <a:br>
              <a:rPr lang="fr-FR" sz="3200" dirty="0" smtClean="0">
                <a:solidFill>
                  <a:schemeClr val="accent6"/>
                </a:solidFill>
                <a:latin typeface="Abadi MT Condensed Extra Bold"/>
                <a:cs typeface="Abadi MT Condensed Extra Bold"/>
              </a:rPr>
            </a:br>
            <a:r>
              <a:rPr lang="fr-FR" sz="3200" dirty="0" smtClean="0">
                <a:solidFill>
                  <a:schemeClr val="accent6"/>
                </a:solidFill>
                <a:latin typeface="Abadi MT Condensed Extra Bold"/>
                <a:cs typeface="Abadi MT Condensed Extra Bold"/>
              </a:rPr>
              <a:t>dans le Nord Maroc</a:t>
            </a:r>
            <a:r>
              <a:rPr lang="fr-FR" sz="3600" dirty="0" smtClean="0">
                <a:solidFill>
                  <a:schemeClr val="accent6"/>
                </a:solidFill>
                <a:latin typeface="Abadi MT Condensed Extra Bold"/>
                <a:cs typeface="Abadi MT Condensed Extra Bold"/>
              </a:rPr>
              <a:t/>
            </a:r>
            <a:br>
              <a:rPr lang="fr-FR" sz="3600" dirty="0" smtClean="0">
                <a:solidFill>
                  <a:schemeClr val="accent6"/>
                </a:solidFill>
                <a:latin typeface="Abadi MT Condensed Extra Bold"/>
                <a:cs typeface="Abadi MT Condensed Extra Bold"/>
              </a:rPr>
            </a:br>
            <a:r>
              <a:rPr lang="fr-FR" sz="3600" dirty="0">
                <a:solidFill>
                  <a:schemeClr val="tx2"/>
                </a:solidFill>
                <a:latin typeface="Abadi MT Condensed Extra Bold"/>
                <a:cs typeface="Abadi MT Condensed Extra Bold"/>
              </a:rPr>
              <a:t>Devenir Sponsor d’une manifestation </a:t>
            </a:r>
            <a:r>
              <a:rPr lang="fr-FR" sz="4000" dirty="0">
                <a:solidFill>
                  <a:schemeClr val="tx2"/>
                </a:solidFill>
                <a:latin typeface="Abadi MT Condensed Extra Bold"/>
                <a:cs typeface="Abadi MT Condensed Extra Bold"/>
              </a:rPr>
              <a:t/>
            </a:r>
            <a:br>
              <a:rPr lang="fr-FR" sz="4000" dirty="0">
                <a:solidFill>
                  <a:schemeClr val="tx2"/>
                </a:solidFill>
                <a:latin typeface="Abadi MT Condensed Extra Bold"/>
                <a:cs typeface="Abadi MT Condensed Extra Bold"/>
              </a:rPr>
            </a:br>
            <a:r>
              <a:rPr lang="fr-FR" sz="3600" dirty="0">
                <a:solidFill>
                  <a:schemeClr val="accent6"/>
                </a:solidFill>
                <a:latin typeface="Abadi MT Condensed Extra Bold"/>
                <a:cs typeface="Abadi MT Condensed Extra Bold"/>
              </a:rPr>
              <a:t/>
            </a:r>
            <a:br>
              <a:rPr lang="fr-FR" sz="3600" dirty="0">
                <a:solidFill>
                  <a:schemeClr val="accent6"/>
                </a:solidFill>
                <a:latin typeface="Abadi MT Condensed Extra Bold"/>
                <a:cs typeface="Abadi MT Condensed Extra Bold"/>
              </a:rPr>
            </a:br>
            <a:r>
              <a:rPr lang="fr-FR" sz="3600" dirty="0" smtClean="0">
                <a:solidFill>
                  <a:schemeClr val="accent6"/>
                </a:solidFill>
                <a:latin typeface="Abadi MT Condensed Extra Bold"/>
                <a:cs typeface="Abadi MT Condensed Extra Bold"/>
              </a:rPr>
              <a:t/>
            </a:r>
            <a:br>
              <a:rPr lang="fr-FR" sz="3600" dirty="0" smtClean="0">
                <a:solidFill>
                  <a:schemeClr val="accent6"/>
                </a:solidFill>
                <a:latin typeface="Abadi MT Condensed Extra Bold"/>
                <a:cs typeface="Abadi MT Condensed Extra Bold"/>
              </a:rPr>
            </a:br>
            <a:r>
              <a:rPr lang="fr-FR" sz="3600" dirty="0" smtClean="0">
                <a:solidFill>
                  <a:schemeClr val="accent6"/>
                </a:solidFill>
                <a:latin typeface="Abadi MT Condensed Extra Bold"/>
                <a:cs typeface="Abadi MT Condensed Extra Bold"/>
              </a:rPr>
              <a:t/>
            </a:r>
            <a:br>
              <a:rPr lang="fr-FR" sz="3600" dirty="0" smtClean="0">
                <a:solidFill>
                  <a:schemeClr val="accent6"/>
                </a:solidFill>
                <a:latin typeface="Abadi MT Condensed Extra Bold"/>
                <a:cs typeface="Abadi MT Condensed Extra Bold"/>
              </a:rPr>
            </a:br>
            <a:r>
              <a:rPr lang="fr-FR" sz="3600" dirty="0" smtClean="0">
                <a:solidFill>
                  <a:schemeClr val="accent6"/>
                </a:solidFill>
                <a:latin typeface="Abadi MT Condensed Extra Bold"/>
                <a:cs typeface="Abadi MT Condensed Extra Bold"/>
              </a:rPr>
              <a:t/>
            </a:r>
            <a:br>
              <a:rPr lang="fr-FR" sz="3600" dirty="0" smtClean="0">
                <a:solidFill>
                  <a:schemeClr val="accent6"/>
                </a:solidFill>
                <a:latin typeface="Abadi MT Condensed Extra Bold"/>
                <a:cs typeface="Abadi MT Condensed Extra Bold"/>
              </a:rPr>
            </a:br>
            <a:r>
              <a:rPr lang="fr-FR" sz="2400" dirty="0" smtClean="0">
                <a:solidFill>
                  <a:schemeClr val="accent6"/>
                </a:solidFill>
                <a:latin typeface="Abadi MT Condensed Extra Bold"/>
                <a:cs typeface="Abadi MT Condensed Extra Bold"/>
              </a:rPr>
              <a:t>Comment réussir sa communication grâce aux manifestations culturelles ?</a:t>
            </a:r>
            <a:r>
              <a:rPr lang="fr-FR" sz="3200" dirty="0" smtClean="0">
                <a:solidFill>
                  <a:schemeClr val="accent6"/>
                </a:solidFill>
                <a:latin typeface="Abadi MT Condensed Extra Bold"/>
                <a:cs typeface="Abadi MT Condensed Extra Bold"/>
              </a:rPr>
              <a:t/>
            </a:r>
            <a:br>
              <a:rPr lang="fr-FR" sz="3200" dirty="0" smtClean="0">
                <a:solidFill>
                  <a:schemeClr val="accent6"/>
                </a:solidFill>
                <a:latin typeface="Abadi MT Condensed Extra Bold"/>
                <a:cs typeface="Abadi MT Condensed Extra Bold"/>
              </a:rPr>
            </a:br>
            <a:endParaRPr lang="fr-FR" sz="3200" dirty="0">
              <a:solidFill>
                <a:schemeClr val="accent6"/>
              </a:solidFill>
              <a:latin typeface="Abadi MT Condensed Extra Bold"/>
              <a:cs typeface="Abadi MT Condensed Extra Bold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9778" y="6264515"/>
            <a:ext cx="8569192" cy="566573"/>
          </a:xfrm>
        </p:spPr>
        <p:txBody>
          <a:bodyPr>
            <a:normAutofit/>
          </a:bodyPr>
          <a:lstStyle/>
          <a:p>
            <a:r>
              <a:rPr lang="fr-FR" sz="2000" dirty="0" smtClean="0">
                <a:latin typeface="Abadi MT Condensed Light"/>
                <a:cs typeface="Abadi MT Condensed Light"/>
              </a:rPr>
              <a:t>Jean Christophe MICHAUT -  CFCIM – Décembre 2015 - </a:t>
            </a:r>
          </a:p>
        </p:txBody>
      </p:sp>
      <p:pic>
        <p:nvPicPr>
          <p:cNvPr id="5" name="Image 4" descr="OUED Bes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88900"/>
            <a:ext cx="876300" cy="1036208"/>
          </a:xfrm>
          <a:prstGeom prst="rect">
            <a:avLst/>
          </a:prstGeom>
        </p:spPr>
      </p:pic>
      <p:pic>
        <p:nvPicPr>
          <p:cNvPr id="6" name="Image 5" descr="1175091_296413897164798_915759478_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282" y="3119879"/>
            <a:ext cx="4976927" cy="185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63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400"/>
                            </p:stCondLst>
                            <p:childTnLst>
                              <p:par>
                                <p:cTn id="12" presetID="49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9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9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9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9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9" presetClass="entr" presetSubtype="0" decel="10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6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4368800" y="41054"/>
            <a:ext cx="4741341" cy="6889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2800" b="1" dirty="0" smtClean="0">
                <a:solidFill>
                  <a:schemeClr val="accent6">
                    <a:lumMod val="75000"/>
                  </a:schemeClr>
                </a:solidFill>
                <a:latin typeface="Abadi MT Condensed Extra Bold"/>
                <a:cs typeface="Abadi MT Condensed Extra Bold"/>
              </a:rPr>
              <a:t>CONCLUSIONS</a:t>
            </a:r>
            <a:endParaRPr lang="fr-FR" sz="2800" b="1" dirty="0">
              <a:solidFill>
                <a:schemeClr val="accent6">
                  <a:lumMod val="75000"/>
                </a:schemeClr>
              </a:solidFill>
              <a:latin typeface="Abadi MT Condensed Extra Bold"/>
              <a:cs typeface="Abadi MT Condensed Extra Bold"/>
            </a:endParaRPr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192472" y="592356"/>
            <a:ext cx="8819718" cy="9147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2000" b="1" dirty="0" smtClean="0">
                <a:cs typeface="Abadi MT Condensed Light"/>
              </a:rPr>
              <a:t>Pour </a:t>
            </a:r>
            <a:r>
              <a:rPr lang="fr-FR" sz="2000" b="1" dirty="0">
                <a:cs typeface="Abadi MT Condensed Light"/>
              </a:rPr>
              <a:t>de nombreuses </a:t>
            </a:r>
            <a:r>
              <a:rPr lang="fr-FR" sz="2000" b="1" dirty="0" smtClean="0">
                <a:cs typeface="Abadi MT Condensed Light"/>
              </a:rPr>
              <a:t>sociétés, notamment les PME PMI,</a:t>
            </a:r>
            <a:r>
              <a:rPr lang="fr-FR" sz="2000" b="1" dirty="0">
                <a:cs typeface="Abadi MT Condensed Light"/>
              </a:rPr>
              <a:t> </a:t>
            </a:r>
            <a:r>
              <a:rPr lang="fr-FR" sz="2000" b="1" dirty="0" smtClean="0">
                <a:cs typeface="Abadi MT Condensed Light"/>
              </a:rPr>
              <a:t>l’accès aux grands media pour des action publicitaire est difficile car très couteux et très concurrentiel. </a:t>
            </a:r>
          </a:p>
          <a:p>
            <a:pPr marL="0" indent="0">
              <a:buNone/>
            </a:pPr>
            <a:endParaRPr lang="fr-FR" sz="2000" dirty="0">
              <a:cs typeface="Abadi MT Condensed Light"/>
            </a:endParaRPr>
          </a:p>
        </p:txBody>
      </p:sp>
      <p:pic>
        <p:nvPicPr>
          <p:cNvPr id="2" name="Image 1" descr="zangao__DSC356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800" y="4499282"/>
            <a:ext cx="2829560" cy="1882125"/>
          </a:xfrm>
          <a:prstGeom prst="rect">
            <a:avLst/>
          </a:prstGeom>
        </p:spPr>
      </p:pic>
      <p:pic>
        <p:nvPicPr>
          <p:cNvPr id="3" name="Image 2" descr="Pass-Invite-d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376" y="1797986"/>
            <a:ext cx="1339823" cy="1898983"/>
          </a:xfrm>
          <a:prstGeom prst="rect">
            <a:avLst/>
          </a:prstGeom>
        </p:spPr>
      </p:pic>
      <p:pic>
        <p:nvPicPr>
          <p:cNvPr id="5" name="Image 4" descr="246992_621055231258564_992321790_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717" y="1406047"/>
            <a:ext cx="4203643" cy="2796473"/>
          </a:xfrm>
          <a:prstGeom prst="rect">
            <a:avLst/>
          </a:prstGeom>
        </p:spPr>
      </p:pic>
      <p:pic>
        <p:nvPicPr>
          <p:cNvPr id="6" name="Image 5" descr="1003355_616473271716760_63890424_n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72" y="1764120"/>
            <a:ext cx="1828800" cy="24384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92472" y="4614691"/>
            <a:ext cx="54356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b="1" dirty="0" smtClean="0">
                <a:solidFill>
                  <a:schemeClr val="tx2"/>
                </a:solidFill>
                <a:cs typeface="Abadi MT Condensed Light"/>
              </a:rPr>
              <a:t>Le </a:t>
            </a:r>
            <a:r>
              <a:rPr lang="fr-FR" sz="2000" b="1" dirty="0">
                <a:solidFill>
                  <a:schemeClr val="tx2"/>
                </a:solidFill>
                <a:cs typeface="Abadi MT Condensed Extra Bold"/>
              </a:rPr>
              <a:t>sponsoring</a:t>
            </a:r>
            <a:r>
              <a:rPr lang="fr-FR" sz="2000" b="1" dirty="0">
                <a:solidFill>
                  <a:schemeClr val="tx2"/>
                </a:solidFill>
                <a:cs typeface="Abadi MT Condensed Light"/>
              </a:rPr>
              <a:t> est des un moyen de </a:t>
            </a:r>
            <a:r>
              <a:rPr lang="fr-FR" sz="2000" b="1" dirty="0">
                <a:solidFill>
                  <a:schemeClr val="tx2"/>
                </a:solidFill>
                <a:cs typeface="Abadi MT Condensed Extra Bold"/>
              </a:rPr>
              <a:t>communication</a:t>
            </a:r>
            <a:r>
              <a:rPr lang="fr-FR" sz="2000" b="1" dirty="0">
                <a:solidFill>
                  <a:schemeClr val="tx2"/>
                </a:solidFill>
                <a:cs typeface="Abadi MT Condensed Light"/>
              </a:rPr>
              <a:t>, qui a l’avantage de générer </a:t>
            </a:r>
            <a:r>
              <a:rPr lang="fr-FR" sz="2000" b="1" dirty="0">
                <a:solidFill>
                  <a:schemeClr val="tx2"/>
                </a:solidFill>
                <a:cs typeface="Abadi MT Condensed Extra Bold"/>
              </a:rPr>
              <a:t>une image dynamique </a:t>
            </a:r>
            <a:r>
              <a:rPr lang="fr-FR" sz="2000" b="1" dirty="0">
                <a:solidFill>
                  <a:schemeClr val="tx2"/>
                </a:solidFill>
                <a:cs typeface="Abadi MT Condensed Light"/>
              </a:rPr>
              <a:t>et de toucher </a:t>
            </a:r>
            <a:r>
              <a:rPr lang="fr-FR" sz="2000" b="1" dirty="0">
                <a:solidFill>
                  <a:schemeClr val="tx2"/>
                </a:solidFill>
                <a:cs typeface="Abadi MT Condensed Extra Bold"/>
              </a:rPr>
              <a:t>un public </a:t>
            </a:r>
            <a:r>
              <a:rPr lang="fr-FR" sz="2000" b="1" dirty="0" smtClean="0">
                <a:solidFill>
                  <a:schemeClr val="tx2"/>
                </a:solidFill>
                <a:cs typeface="Abadi MT Condensed Extra Bold"/>
              </a:rPr>
              <a:t>ciblé </a:t>
            </a:r>
            <a:r>
              <a:rPr lang="fr-FR" sz="2000" b="1" dirty="0" smtClean="0">
                <a:solidFill>
                  <a:schemeClr val="tx2"/>
                </a:solidFill>
                <a:cs typeface="Abadi MT Condensed Light"/>
              </a:rPr>
              <a:t>proche </a:t>
            </a:r>
            <a:r>
              <a:rPr lang="fr-FR" sz="2000" b="1" dirty="0">
                <a:solidFill>
                  <a:schemeClr val="tx2"/>
                </a:solidFill>
                <a:cs typeface="Abadi MT Condensed Light"/>
              </a:rPr>
              <a:t>de </a:t>
            </a:r>
            <a:r>
              <a:rPr lang="fr-FR" sz="2000" b="1" dirty="0" smtClean="0">
                <a:solidFill>
                  <a:schemeClr val="tx2"/>
                </a:solidFill>
                <a:cs typeface="Abadi MT Condensed Light"/>
              </a:rPr>
              <a:t>l’entreprise.</a:t>
            </a:r>
            <a:r>
              <a:rPr lang="fr-FR" sz="2000" b="1" dirty="0">
                <a:solidFill>
                  <a:schemeClr val="tx2"/>
                </a:solidFill>
                <a:cs typeface="Abadi MT Condensed Light"/>
              </a:rPr>
              <a:t> </a:t>
            </a:r>
            <a:endParaRPr lang="fr-FR" sz="2000" b="1" dirty="0" smtClean="0">
              <a:solidFill>
                <a:schemeClr val="tx2"/>
              </a:solidFill>
              <a:cs typeface="Abadi MT Condensed Light"/>
            </a:endParaRPr>
          </a:p>
          <a:p>
            <a:pPr algn="ctr"/>
            <a:endParaRPr lang="fr-FR" sz="2000" b="1" dirty="0" smtClean="0">
              <a:solidFill>
                <a:schemeClr val="tx2"/>
              </a:solidFill>
              <a:cs typeface="Abadi MT Condensed Light"/>
            </a:endParaRPr>
          </a:p>
          <a:p>
            <a:pPr algn="ctr"/>
            <a:r>
              <a:rPr lang="fr-FR" sz="2000" b="1" dirty="0" smtClean="0">
                <a:solidFill>
                  <a:schemeClr val="tx2"/>
                </a:solidFill>
                <a:cs typeface="Abadi MT Condensed Extra Bold"/>
              </a:rPr>
              <a:t>Le </a:t>
            </a:r>
            <a:r>
              <a:rPr lang="fr-FR" sz="2000" b="1" dirty="0">
                <a:solidFill>
                  <a:schemeClr val="tx2"/>
                </a:solidFill>
                <a:cs typeface="Abadi MT Condensed Extra Bold"/>
              </a:rPr>
              <a:t>parrainage </a:t>
            </a:r>
            <a:r>
              <a:rPr lang="fr-FR" sz="2000" b="1" dirty="0" smtClean="0">
                <a:solidFill>
                  <a:schemeClr val="tx2"/>
                </a:solidFill>
                <a:cs typeface="Abadi MT Condensed Extra Bold"/>
              </a:rPr>
              <a:t>est alors </a:t>
            </a:r>
            <a:r>
              <a:rPr lang="fr-FR" sz="2000" b="1" dirty="0">
                <a:solidFill>
                  <a:schemeClr val="tx2"/>
                </a:solidFill>
                <a:cs typeface="Abadi MT Condensed Extra Bold"/>
              </a:rPr>
              <a:t>un outil marketing très intéressant</a:t>
            </a:r>
            <a:r>
              <a:rPr lang="fr-FR" sz="2000" b="1" dirty="0" smtClean="0">
                <a:solidFill>
                  <a:schemeClr val="tx2"/>
                </a:solidFill>
                <a:cs typeface="Abadi MT Condensed Extra Bold"/>
              </a:rPr>
              <a:t>.</a:t>
            </a:r>
            <a:endParaRPr lang="fr-FR" sz="2000" b="1" dirty="0">
              <a:solidFill>
                <a:schemeClr val="tx2"/>
              </a:solidFill>
              <a:cs typeface="Abadi MT Condensed Extra Bold"/>
            </a:endParaRPr>
          </a:p>
        </p:txBody>
      </p:sp>
    </p:spTree>
    <p:extLst>
      <p:ext uri="{BB962C8B-B14F-4D97-AF65-F5344CB8AC3E}">
        <p14:creationId xmlns:p14="http://schemas.microsoft.com/office/powerpoint/2010/main" val="3737157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21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  <p:bldP spid="7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4368800" y="41054"/>
            <a:ext cx="4741341" cy="6889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2800" b="1" dirty="0" smtClean="0">
                <a:solidFill>
                  <a:schemeClr val="accent6">
                    <a:lumMod val="75000"/>
                  </a:schemeClr>
                </a:solidFill>
                <a:latin typeface="Abadi MT Condensed Extra Bold"/>
                <a:cs typeface="Abadi MT Condensed Extra Bold"/>
              </a:rPr>
              <a:t>CONCLUSIONS</a:t>
            </a:r>
            <a:endParaRPr lang="fr-FR" sz="2800" b="1" dirty="0">
              <a:solidFill>
                <a:schemeClr val="accent6">
                  <a:lumMod val="75000"/>
                </a:schemeClr>
              </a:solidFill>
              <a:latin typeface="Abadi MT Condensed Extra Bold"/>
              <a:cs typeface="Abadi MT Condensed Extra Bold"/>
            </a:endParaRPr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124739" y="643521"/>
            <a:ext cx="8832994" cy="587580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1800" dirty="0" smtClean="0">
                <a:cs typeface="Abadi MT Condensed Extra Bold"/>
              </a:rPr>
              <a:t>« Etre </a:t>
            </a:r>
            <a:r>
              <a:rPr lang="fr-FR" sz="1800" dirty="0">
                <a:cs typeface="Abadi MT Condensed Extra Bold"/>
              </a:rPr>
              <a:t>une entreprise citoyenne </a:t>
            </a:r>
            <a:r>
              <a:rPr lang="fr-FR" sz="1800" dirty="0">
                <a:cs typeface="Abadi MT Condensed Light"/>
              </a:rPr>
              <a:t>et </a:t>
            </a:r>
            <a:r>
              <a:rPr lang="fr-FR" sz="1800" dirty="0">
                <a:cs typeface="Abadi MT Condensed Extra Bold"/>
              </a:rPr>
              <a:t>engagée</a:t>
            </a:r>
            <a:r>
              <a:rPr lang="fr-FR" sz="1800" dirty="0">
                <a:cs typeface="Abadi MT Condensed Light"/>
              </a:rPr>
              <a:t>, telle est la mission des sociétés marocaines. </a:t>
            </a:r>
            <a:endParaRPr lang="fr-FR" sz="1800" dirty="0" smtClean="0">
              <a:cs typeface="Abadi MT Condensed Light"/>
            </a:endParaRPr>
          </a:p>
          <a:p>
            <a:pPr marL="0" indent="0">
              <a:buNone/>
            </a:pPr>
            <a:r>
              <a:rPr lang="fr-FR" sz="1800" dirty="0" smtClean="0">
                <a:cs typeface="Abadi MT Condensed Light"/>
              </a:rPr>
              <a:t>Fini </a:t>
            </a:r>
            <a:r>
              <a:rPr lang="fr-FR" sz="1800" dirty="0">
                <a:cs typeface="Abadi MT Condensed Light"/>
              </a:rPr>
              <a:t>le temps de la communication traditionnelle, à travers les différents médias, radios, télé, et </a:t>
            </a:r>
            <a:r>
              <a:rPr lang="fr-FR" sz="1800" dirty="0" smtClean="0">
                <a:cs typeface="Abadi MT Condensed Light"/>
              </a:rPr>
              <a:t>journaux. Désormais</a:t>
            </a:r>
            <a:r>
              <a:rPr lang="fr-FR" sz="1800" dirty="0">
                <a:cs typeface="Abadi MT Condensed Light"/>
              </a:rPr>
              <a:t>, c’est une autre bataille qui se joue sur le terrain. </a:t>
            </a:r>
            <a:endParaRPr lang="fr-FR" sz="1800" dirty="0" smtClean="0">
              <a:cs typeface="Abadi MT Condensed Light"/>
            </a:endParaRPr>
          </a:p>
          <a:p>
            <a:pPr marL="0" indent="0">
              <a:lnSpc>
                <a:spcPct val="50000"/>
              </a:lnSpc>
              <a:buNone/>
            </a:pPr>
            <a:endParaRPr lang="fr-FR" sz="1800" dirty="0" smtClean="0">
              <a:cs typeface="Abadi MT Condensed Light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fr-FR" sz="1800" dirty="0" smtClean="0">
                <a:cs typeface="Abadi MT Condensed Light"/>
              </a:rPr>
              <a:t>Celle </a:t>
            </a:r>
            <a:r>
              <a:rPr lang="fr-FR" sz="1800" dirty="0">
                <a:cs typeface="Abadi MT Condensed Light"/>
              </a:rPr>
              <a:t>de l’action sociale, de</a:t>
            </a:r>
            <a:r>
              <a:rPr lang="fr-FR" sz="1800" dirty="0">
                <a:cs typeface="Abadi MT Condensed Extra Bold"/>
              </a:rPr>
              <a:t> la responsabilité citoyenne</a:t>
            </a:r>
            <a:r>
              <a:rPr lang="fr-FR" sz="1800" dirty="0">
                <a:cs typeface="Abadi MT Condensed Light"/>
              </a:rPr>
              <a:t> que chacun des grands groupes marocains tente à sa manière de gagner. </a:t>
            </a:r>
            <a:r>
              <a:rPr lang="fr-FR" sz="1800" dirty="0" smtClean="0">
                <a:cs typeface="Abadi MT Condensed Light"/>
              </a:rPr>
              <a:t>La </a:t>
            </a:r>
            <a:r>
              <a:rPr lang="fr-FR" sz="1800" dirty="0">
                <a:cs typeface="Abadi MT Condensed Light"/>
              </a:rPr>
              <a:t>lutte est rude car les secteurs d’activité ne sont pas nombreux. </a:t>
            </a:r>
            <a:endParaRPr lang="fr-FR" sz="1800" dirty="0" smtClean="0">
              <a:cs typeface="Abadi MT Condensed Light"/>
            </a:endParaRPr>
          </a:p>
          <a:p>
            <a:pPr marL="0" indent="0">
              <a:lnSpc>
                <a:spcPct val="50000"/>
              </a:lnSpc>
              <a:buNone/>
            </a:pPr>
            <a:endParaRPr lang="fr-FR" sz="1800" dirty="0" smtClean="0">
              <a:cs typeface="Abadi MT Condensed Light"/>
            </a:endParaRPr>
          </a:p>
          <a:p>
            <a:pPr marL="0" indent="0">
              <a:buNone/>
            </a:pPr>
            <a:r>
              <a:rPr lang="fr-FR" sz="1800" dirty="0" smtClean="0">
                <a:cs typeface="Abadi MT Condensed Light"/>
              </a:rPr>
              <a:t>Entre </a:t>
            </a:r>
            <a:r>
              <a:rPr lang="fr-FR" sz="1800" dirty="0">
                <a:cs typeface="Abadi MT Condensed Light"/>
              </a:rPr>
              <a:t>l’art, la culture en tout genre, le sport, l’environnement et l’éducation les entreprises doivent chercher le créneau dont ils peuvent faire leur cheval de bataille. </a:t>
            </a:r>
            <a:endParaRPr lang="fr-FR" sz="1800" dirty="0" smtClean="0">
              <a:cs typeface="Abadi MT Condensed Light"/>
            </a:endParaRPr>
          </a:p>
          <a:p>
            <a:pPr marL="0" indent="0">
              <a:buNone/>
            </a:pPr>
            <a:r>
              <a:rPr lang="fr-FR" sz="1800" dirty="0" smtClean="0">
                <a:cs typeface="Abadi MT Condensed Light"/>
              </a:rPr>
              <a:t>Convaincre </a:t>
            </a:r>
            <a:r>
              <a:rPr lang="fr-FR" sz="1800" dirty="0">
                <a:cs typeface="Abadi MT Condensed Extra Bold"/>
              </a:rPr>
              <a:t>une opinion publique</a:t>
            </a:r>
            <a:r>
              <a:rPr lang="fr-FR" sz="1800" dirty="0">
                <a:cs typeface="Abadi MT Condensed Light"/>
              </a:rPr>
              <a:t>, plus </a:t>
            </a:r>
            <a:r>
              <a:rPr lang="fr-FR" sz="1800" dirty="0">
                <a:cs typeface="Abadi MT Condensed Extra Bold"/>
              </a:rPr>
              <a:t>instruite</a:t>
            </a:r>
            <a:r>
              <a:rPr lang="fr-FR" sz="1800" dirty="0">
                <a:cs typeface="Abadi MT Condensed Light"/>
              </a:rPr>
              <a:t>, plus </a:t>
            </a:r>
            <a:r>
              <a:rPr lang="fr-FR" sz="1800" dirty="0">
                <a:cs typeface="Abadi MT Condensed Extra Bold"/>
              </a:rPr>
              <a:t>connectée</a:t>
            </a:r>
            <a:r>
              <a:rPr lang="fr-FR" sz="1800" dirty="0">
                <a:cs typeface="Abadi MT Condensed Light"/>
              </a:rPr>
              <a:t> et surtout plus </a:t>
            </a:r>
            <a:r>
              <a:rPr lang="fr-FR" sz="1800" dirty="0">
                <a:cs typeface="Abadi MT Condensed Extra Bold"/>
              </a:rPr>
              <a:t>engagée</a:t>
            </a:r>
            <a:r>
              <a:rPr lang="fr-FR" sz="1800" dirty="0">
                <a:cs typeface="Abadi MT Condensed Light"/>
              </a:rPr>
              <a:t>, que son entreprise ne cherche pas seulement à satisfaire le portefeuille de ses clients, ni à ses marges de profits n’est pas une mince affaire. Les choses sont étudiées de manière à ce que tout le monde puisse en sortir gagnant. </a:t>
            </a:r>
            <a:endParaRPr lang="fr-FR" sz="1800" dirty="0" smtClean="0">
              <a:cs typeface="Abadi MT Condensed Light"/>
            </a:endParaRPr>
          </a:p>
          <a:p>
            <a:pPr marL="0" indent="0" algn="ctr">
              <a:buNone/>
            </a:pPr>
            <a:r>
              <a:rPr lang="fr-FR" sz="1800" b="1" dirty="0" smtClean="0">
                <a:cs typeface="Abadi MT Condensed Extra Bold"/>
              </a:rPr>
              <a:t>Pour </a:t>
            </a:r>
            <a:r>
              <a:rPr lang="fr-FR" sz="1800" b="1" dirty="0">
                <a:cs typeface="Abadi MT Condensed Extra Bold"/>
              </a:rPr>
              <a:t>assurer une image positive à l’entreprise, il faut réussir son engagement social pour une cause et communiquer intelligemment autour de lui</a:t>
            </a:r>
            <a:r>
              <a:rPr lang="fr-FR" sz="1800" b="1" dirty="0" smtClean="0">
                <a:cs typeface="Abadi MT Condensed Extra Bold"/>
              </a:rPr>
              <a:t>. »</a:t>
            </a:r>
          </a:p>
          <a:p>
            <a:pPr marL="0" indent="0">
              <a:buNone/>
            </a:pPr>
            <a:endParaRPr lang="fr-FR" sz="1800" dirty="0">
              <a:cs typeface="Abadi MT Condensed Light"/>
            </a:endParaRPr>
          </a:p>
          <a:p>
            <a:pPr marL="0" indent="0" algn="ctr">
              <a:buNone/>
            </a:pPr>
            <a:r>
              <a:rPr lang="fr-FR" sz="1800" dirty="0">
                <a:solidFill>
                  <a:srgbClr val="FF6600"/>
                </a:solidFill>
                <a:cs typeface="Abadi MT Condensed Extra Bold"/>
              </a:rPr>
              <a:t>P</a:t>
            </a:r>
            <a:r>
              <a:rPr lang="fr-FR" sz="1800" dirty="0" smtClean="0">
                <a:solidFill>
                  <a:srgbClr val="FF6600"/>
                </a:solidFill>
                <a:cs typeface="Abadi MT Condensed Extra Bold"/>
              </a:rPr>
              <a:t>rouver son engament RSE  !</a:t>
            </a:r>
            <a:endParaRPr lang="fr-FR" sz="1800" dirty="0">
              <a:solidFill>
                <a:srgbClr val="FF6600"/>
              </a:solidFill>
              <a:cs typeface="Abadi MT Condensed Light"/>
            </a:endParaRPr>
          </a:p>
          <a:p>
            <a:pPr marL="0" indent="0" algn="r">
              <a:buNone/>
            </a:pPr>
            <a:r>
              <a:rPr lang="fr-FR" sz="1800" i="1" dirty="0" smtClean="0">
                <a:cs typeface="Abadi MT Condensed Light"/>
              </a:rPr>
              <a:t>Banque Populaire</a:t>
            </a:r>
            <a:endParaRPr lang="fr-FR" sz="1800" i="1" dirty="0">
              <a:cs typeface="Abadi MT Condensed Light"/>
            </a:endParaRPr>
          </a:p>
          <a:p>
            <a:pPr marL="0" indent="0">
              <a:buNone/>
            </a:pPr>
            <a:endParaRPr lang="fr-FR" sz="1800" dirty="0">
              <a:cs typeface="Abadi MT Condensed Light"/>
            </a:endParaRPr>
          </a:p>
        </p:txBody>
      </p:sp>
      <p:pic>
        <p:nvPicPr>
          <p:cNvPr id="5" name="Image 4" descr="OUED Bes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67" y="5693834"/>
            <a:ext cx="876300" cy="1036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956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4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8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2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00"/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9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700"/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437842" y="-98646"/>
            <a:ext cx="2672299" cy="688909"/>
          </a:xfrm>
        </p:spPr>
        <p:txBody>
          <a:bodyPr>
            <a:normAutofit/>
          </a:bodyPr>
          <a:lstStyle/>
          <a:p>
            <a:pPr algn="r"/>
            <a:r>
              <a:rPr lang="fr-FR" sz="3200" dirty="0" smtClean="0">
                <a:solidFill>
                  <a:srgbClr val="F79646"/>
                </a:solidFill>
                <a:latin typeface="+mn-lt"/>
                <a:cs typeface="Abadi MT Condensed Extra Bold"/>
              </a:rPr>
              <a:t>LE CONSTAT</a:t>
            </a:r>
            <a:endParaRPr lang="fr-FR" sz="3200" dirty="0">
              <a:solidFill>
                <a:srgbClr val="F79646"/>
              </a:solidFill>
              <a:latin typeface="+mn-lt"/>
              <a:cs typeface="Abadi MT Condensed Extra Bold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18975" y="225190"/>
            <a:ext cx="46070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solidFill>
                  <a:srgbClr val="558ED5"/>
                </a:solidFill>
                <a:latin typeface="+mj-lt"/>
                <a:cs typeface="Abadi MT Condensed Light"/>
              </a:rPr>
              <a:t>Dans le Nord Maroc, </a:t>
            </a:r>
            <a:r>
              <a:rPr lang="fr-FR" sz="1600" b="1" dirty="0" smtClean="0">
                <a:solidFill>
                  <a:srgbClr val="558ED5"/>
                </a:solidFill>
                <a:latin typeface="+mj-lt"/>
                <a:cs typeface="Abadi MT Condensed Extra Bold"/>
              </a:rPr>
              <a:t>plus de 500 </a:t>
            </a:r>
            <a:r>
              <a:rPr lang="fr-FR" sz="1600" b="1" dirty="0" smtClean="0">
                <a:solidFill>
                  <a:srgbClr val="558ED5"/>
                </a:solidFill>
                <a:latin typeface="+mj-lt"/>
                <a:cs typeface="Abadi MT Condensed Light"/>
              </a:rPr>
              <a:t>Festivals, Moussems, Manifestations Culturels, </a:t>
            </a:r>
          </a:p>
          <a:p>
            <a:pPr algn="ctr"/>
            <a:r>
              <a:rPr lang="fr-FR" sz="1600" b="1" dirty="0" smtClean="0">
                <a:solidFill>
                  <a:srgbClr val="558ED5"/>
                </a:solidFill>
                <a:latin typeface="+mj-lt"/>
                <a:cs typeface="Abadi MT Condensed Light"/>
              </a:rPr>
              <a:t>Sportives ou Sociale et Salons ou Forums</a:t>
            </a:r>
            <a:r>
              <a:rPr lang="is-IS" sz="1600" b="1" dirty="0" smtClean="0">
                <a:solidFill>
                  <a:srgbClr val="558ED5"/>
                </a:solidFill>
                <a:latin typeface="+mj-lt"/>
                <a:cs typeface="Abadi MT Condensed Light"/>
              </a:rPr>
              <a:t>….</a:t>
            </a:r>
            <a:r>
              <a:rPr lang="fr-FR" sz="1600" b="1" dirty="0" smtClean="0">
                <a:solidFill>
                  <a:srgbClr val="558ED5"/>
                </a:solidFill>
                <a:latin typeface="+mj-lt"/>
                <a:cs typeface="Abadi MT Condensed Light"/>
              </a:rPr>
              <a:t>  </a:t>
            </a:r>
          </a:p>
          <a:p>
            <a:pPr algn="ctr"/>
            <a:r>
              <a:rPr lang="fr-FR" sz="1400" b="1" dirty="0" smtClean="0">
                <a:solidFill>
                  <a:srgbClr val="558ED5"/>
                </a:solidFill>
                <a:latin typeface="+mj-lt"/>
                <a:cs typeface="Abadi MT Condensed Extra Bold"/>
              </a:rPr>
              <a:t>pour la population locale, les touristes étrangers, les MRE ou Marocains</a:t>
            </a:r>
          </a:p>
          <a:p>
            <a:pPr algn="ctr"/>
            <a:r>
              <a:rPr lang="fr-FR" sz="1400" b="1" dirty="0" smtClean="0">
                <a:solidFill>
                  <a:srgbClr val="558ED5"/>
                </a:solidFill>
                <a:latin typeface="+mj-lt"/>
                <a:cs typeface="Abadi MT Condensed Extra Bold"/>
              </a:rPr>
              <a:t> (Casablanca, Rabat et Marrakech</a:t>
            </a:r>
            <a:r>
              <a:rPr lang="is-IS" sz="1400" b="1" dirty="0" smtClean="0">
                <a:solidFill>
                  <a:srgbClr val="558ED5"/>
                </a:solidFill>
                <a:latin typeface="+mj-lt"/>
                <a:cs typeface="Abadi MT Condensed Extra Bold"/>
              </a:rPr>
              <a:t>…)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4508500" y="2241753"/>
            <a:ext cx="4508500" cy="2215991"/>
          </a:xfrm>
          <a:prstGeom prst="rect">
            <a:avLst/>
          </a:prstGeom>
          <a:noFill/>
          <a:ln w="9525" cmpd="sng">
            <a:solidFill>
              <a:srgbClr val="F7964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rgbClr val="F79646"/>
                </a:solidFill>
                <a:latin typeface="+mj-lt"/>
                <a:cs typeface="Abadi MT Condensed Extra Bold"/>
              </a:rPr>
              <a:t>AL </a:t>
            </a:r>
            <a:r>
              <a:rPr lang="fr-FR" sz="1400" b="1" dirty="0">
                <a:solidFill>
                  <a:srgbClr val="F79646"/>
                </a:solidFill>
                <a:latin typeface="+mj-lt"/>
                <a:cs typeface="Abadi MT Condensed Extra Bold"/>
              </a:rPr>
              <a:t>HOCEMIA</a:t>
            </a:r>
            <a:r>
              <a:rPr lang="fr-FR" sz="1400" dirty="0">
                <a:latin typeface="+mj-lt"/>
                <a:cs typeface="Abadi MT Condensed Extra Bold"/>
              </a:rPr>
              <a:t> </a:t>
            </a:r>
            <a:endParaRPr lang="fr-FR" sz="1400" b="1" dirty="0">
              <a:latin typeface="+mj-lt"/>
              <a:cs typeface="Abadi MT Condensed Extra Bold"/>
            </a:endParaRPr>
          </a:p>
          <a:p>
            <a:r>
              <a:rPr lang="fr-FR" sz="1200" b="1" dirty="0" smtClean="0">
                <a:latin typeface="+mj-lt"/>
                <a:cs typeface="Abadi MT Condensed Light"/>
              </a:rPr>
              <a:t>11</a:t>
            </a:r>
            <a:r>
              <a:rPr lang="fr-FR" sz="1200" b="1" dirty="0">
                <a:latin typeface="+mj-lt"/>
                <a:cs typeface="Abadi MT Condensed Light"/>
              </a:rPr>
              <a:t>° Festival </a:t>
            </a:r>
            <a:r>
              <a:rPr lang="fr-FR" sz="1200" b="1" dirty="0" smtClean="0">
                <a:latin typeface="+mj-lt"/>
                <a:cs typeface="Abadi MT Condensed Light"/>
              </a:rPr>
              <a:t>Méditerranée </a:t>
            </a:r>
            <a:r>
              <a:rPr lang="fr-FR" sz="1200" dirty="0">
                <a:latin typeface="+mj-lt"/>
                <a:cs typeface="Abadi MT Condensed Light"/>
              </a:rPr>
              <a:t>(</a:t>
            </a:r>
            <a:r>
              <a:rPr lang="fr-FR" sz="1200" dirty="0" smtClean="0">
                <a:latin typeface="+mj-lt"/>
                <a:cs typeface="Abadi MT Condensed Light"/>
              </a:rPr>
              <a:t>Cinéma,</a:t>
            </a:r>
            <a:r>
              <a:rPr lang="fr-FR" sz="1200" b="1" dirty="0">
                <a:latin typeface="+mj-lt"/>
                <a:cs typeface="Abadi MT Condensed Light"/>
              </a:rPr>
              <a:t> </a:t>
            </a:r>
            <a:r>
              <a:rPr lang="fr-FR" sz="1200" dirty="0" smtClean="0">
                <a:latin typeface="+mj-lt"/>
                <a:cs typeface="Abadi MT Condensed Light"/>
              </a:rPr>
              <a:t>Théâtre, Musique), </a:t>
            </a:r>
            <a:r>
              <a:rPr lang="fr-FR" sz="1200" b="1" dirty="0" smtClean="0">
                <a:latin typeface="+mj-lt"/>
                <a:cs typeface="Abadi MT Condensed Light"/>
              </a:rPr>
              <a:t>10</a:t>
            </a:r>
            <a:r>
              <a:rPr lang="fr-FR" sz="1200" b="1" dirty="0">
                <a:latin typeface="+mj-lt"/>
                <a:cs typeface="Abadi MT Condensed Light"/>
              </a:rPr>
              <a:t>° Festival </a:t>
            </a:r>
            <a:r>
              <a:rPr lang="fr-FR" sz="1200" b="1" dirty="0" smtClean="0">
                <a:latin typeface="+mj-lt"/>
                <a:cs typeface="Abadi MT Condensed Light"/>
              </a:rPr>
              <a:t>Anuga, </a:t>
            </a:r>
            <a:r>
              <a:rPr lang="fr-FR" sz="1200" b="1" dirty="0">
                <a:latin typeface="+mj-lt"/>
                <a:cs typeface="Abadi MT Condensed Light"/>
              </a:rPr>
              <a:t>2° Festival ISURA </a:t>
            </a:r>
            <a:r>
              <a:rPr lang="fr-FR" sz="1200" dirty="0">
                <a:latin typeface="+mj-lt"/>
                <a:cs typeface="Abadi MT Condensed Light"/>
              </a:rPr>
              <a:t>(Cinéma) , </a:t>
            </a:r>
            <a:r>
              <a:rPr lang="fr-FR" sz="1200" b="1" dirty="0">
                <a:latin typeface="+mj-lt"/>
                <a:cs typeface="Abadi MT Condensed Light"/>
              </a:rPr>
              <a:t>Festival Nekor </a:t>
            </a:r>
            <a:r>
              <a:rPr lang="fr-FR" sz="1200" dirty="0" smtClean="0">
                <a:latin typeface="+mj-lt"/>
                <a:cs typeface="Abadi MT Condensed Light"/>
              </a:rPr>
              <a:t>(Théâtre)</a:t>
            </a:r>
            <a:r>
              <a:rPr lang="fr-FR" sz="1200" dirty="0">
                <a:latin typeface="+mj-lt"/>
                <a:cs typeface="Abadi MT Condensed Light"/>
              </a:rPr>
              <a:t>, </a:t>
            </a:r>
            <a:r>
              <a:rPr lang="fr-FR" sz="1200" b="1" dirty="0">
                <a:latin typeface="+mj-lt"/>
                <a:cs typeface="Abadi MT Condensed Light"/>
              </a:rPr>
              <a:t>Festival Amazigh pour l’art et le patrimoine dans le Rif, Salon de </a:t>
            </a:r>
            <a:r>
              <a:rPr lang="fr-FR" sz="1200" b="1" dirty="0" smtClean="0">
                <a:latin typeface="+mj-lt"/>
                <a:cs typeface="Abadi MT Condensed Light"/>
              </a:rPr>
              <a:t>l’Artisanat, </a:t>
            </a:r>
            <a:r>
              <a:rPr lang="fr-FR" sz="1200" b="1" dirty="0">
                <a:latin typeface="+mj-lt"/>
                <a:cs typeface="Abadi MT Condensed Light"/>
              </a:rPr>
              <a:t>Moussem des Femmes </a:t>
            </a:r>
            <a:r>
              <a:rPr lang="fr-FR" sz="1200" b="1" dirty="0" smtClean="0">
                <a:latin typeface="+mj-lt"/>
                <a:cs typeface="Abadi MT Condensed Light"/>
              </a:rPr>
              <a:t>Créatrices</a:t>
            </a:r>
            <a:r>
              <a:rPr lang="is-IS" sz="1200" b="1" dirty="0" smtClean="0">
                <a:latin typeface="+mj-lt"/>
                <a:cs typeface="Abadi MT Condensed Light"/>
              </a:rPr>
              <a:t>…</a:t>
            </a:r>
          </a:p>
          <a:p>
            <a:pPr algn="ctr"/>
            <a:r>
              <a:rPr lang="fr-FR" sz="1400" b="1" dirty="0" smtClean="0">
                <a:solidFill>
                  <a:srgbClr val="F79646"/>
                </a:solidFill>
                <a:latin typeface="+mj-lt"/>
                <a:cs typeface="Abadi MT Condensed Extra Bold"/>
              </a:rPr>
              <a:t>CHEFCHAOUEN</a:t>
            </a:r>
            <a:r>
              <a:rPr lang="fr-FR" sz="1400" b="1" dirty="0" smtClean="0">
                <a:latin typeface="+mj-lt"/>
                <a:cs typeface="Abadi MT Condensed Extra Bold"/>
              </a:rPr>
              <a:t> </a:t>
            </a:r>
          </a:p>
          <a:p>
            <a:r>
              <a:rPr lang="fr-FR" sz="1200" b="1" dirty="0" smtClean="0">
                <a:latin typeface="+mj-lt"/>
                <a:cs typeface="Abadi MT Condensed Light"/>
              </a:rPr>
              <a:t>Printemps de Chefchaouen </a:t>
            </a:r>
            <a:r>
              <a:rPr lang="fr-FR" sz="1200" dirty="0" smtClean="0">
                <a:latin typeface="+mj-lt"/>
                <a:cs typeface="Abadi MT Condensed Light"/>
              </a:rPr>
              <a:t>(Alegria)</a:t>
            </a:r>
            <a:r>
              <a:rPr lang="fr-FR" sz="1200" b="1" dirty="0" smtClean="0">
                <a:latin typeface="+mj-lt"/>
                <a:cs typeface="Abadi MT Condensed Light"/>
              </a:rPr>
              <a:t>, </a:t>
            </a:r>
            <a:r>
              <a:rPr lang="fr-FR" sz="1200" b="1" dirty="0">
                <a:latin typeface="+mj-lt"/>
                <a:cs typeface="Abadi MT Condensed Light"/>
              </a:rPr>
              <a:t>Festival International de la Photo Med, Festival </a:t>
            </a:r>
            <a:r>
              <a:rPr lang="fr-FR" sz="1200" b="1" dirty="0" smtClean="0">
                <a:latin typeface="+mj-lt"/>
                <a:cs typeface="Abadi MT Condensed Light"/>
              </a:rPr>
              <a:t>Andaloussiat</a:t>
            </a:r>
            <a:r>
              <a:rPr lang="is-IS" sz="1200" b="1" dirty="0" smtClean="0">
                <a:latin typeface="+mj-lt"/>
                <a:cs typeface="Abadi MT Condensed Light"/>
              </a:rPr>
              <a:t>…</a:t>
            </a:r>
          </a:p>
          <a:p>
            <a:pPr algn="ctr"/>
            <a:r>
              <a:rPr lang="fr-FR" sz="1400" b="1" dirty="0" smtClean="0">
                <a:solidFill>
                  <a:srgbClr val="F79646"/>
                </a:solidFill>
                <a:latin typeface="+mj-lt"/>
                <a:cs typeface="Abadi MT Condensed Extra Bold"/>
              </a:rPr>
              <a:t>ASSILAH </a:t>
            </a:r>
            <a:endParaRPr lang="fr-FR" sz="1400" b="1" dirty="0">
              <a:latin typeface="+mj-lt"/>
              <a:cs typeface="Abadi MT Condensed Extra Bold"/>
            </a:endParaRPr>
          </a:p>
          <a:p>
            <a:r>
              <a:rPr lang="fr-FR" sz="1200" b="1" dirty="0" smtClean="0">
                <a:latin typeface="+mj-lt"/>
                <a:cs typeface="Abadi MT Condensed Light"/>
              </a:rPr>
              <a:t>Moussem </a:t>
            </a:r>
            <a:r>
              <a:rPr lang="fr-FR" sz="1200" b="1" dirty="0">
                <a:latin typeface="+mj-lt"/>
                <a:cs typeface="Abadi MT Condensed Light"/>
              </a:rPr>
              <a:t>Culturel (Arts Plastique et </a:t>
            </a:r>
            <a:r>
              <a:rPr lang="fr-FR" sz="1200" b="1" dirty="0" smtClean="0">
                <a:latin typeface="+mj-lt"/>
                <a:cs typeface="Abadi MT Condensed Light"/>
              </a:rPr>
              <a:t>Folklore)</a:t>
            </a:r>
            <a:r>
              <a:rPr lang="fr-FR" sz="1200" b="1" dirty="0">
                <a:latin typeface="+mj-lt"/>
                <a:cs typeface="Abadi MT Condensed Light"/>
              </a:rPr>
              <a:t>, Festival Europe-Orient du Film </a:t>
            </a:r>
            <a:r>
              <a:rPr lang="fr-FR" sz="1200" b="1" dirty="0" smtClean="0">
                <a:latin typeface="+mj-lt"/>
                <a:cs typeface="Abadi MT Condensed Light"/>
              </a:rPr>
              <a:t>documentaire</a:t>
            </a:r>
          </a:p>
        </p:txBody>
      </p:sp>
      <p:sp>
        <p:nvSpPr>
          <p:cNvPr id="7" name="Rectangle 6"/>
          <p:cNvSpPr/>
          <p:nvPr/>
        </p:nvSpPr>
        <p:spPr>
          <a:xfrm>
            <a:off x="218974" y="2229053"/>
            <a:ext cx="4137126" cy="2923877"/>
          </a:xfrm>
          <a:prstGeom prst="rect">
            <a:avLst/>
          </a:prstGeom>
          <a:ln w="9525" cmpd="sng"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1400" b="1" dirty="0">
                <a:solidFill>
                  <a:schemeClr val="accent6"/>
                </a:solidFill>
                <a:latin typeface="+mj-lt"/>
                <a:cs typeface="Abadi MT Condensed Extra Bold"/>
              </a:rPr>
              <a:t>TANGER </a:t>
            </a:r>
            <a:endParaRPr lang="fr-FR" sz="1400" b="1" dirty="0" smtClean="0">
              <a:solidFill>
                <a:schemeClr val="accent6"/>
              </a:solidFill>
              <a:latin typeface="+mj-lt"/>
              <a:cs typeface="Abadi MT Condensed Extra Bold"/>
            </a:endParaRPr>
          </a:p>
          <a:p>
            <a:r>
              <a:rPr lang="fr-FR" sz="1200" b="1" dirty="0" smtClean="0">
                <a:latin typeface="+mj-lt"/>
                <a:cs typeface="Abadi MT Condensed Light"/>
              </a:rPr>
              <a:t>17</a:t>
            </a:r>
            <a:r>
              <a:rPr lang="fr-FR" sz="1200" b="1" dirty="0">
                <a:latin typeface="+mj-lt"/>
                <a:cs typeface="Abadi MT Condensed Light"/>
              </a:rPr>
              <a:t>° </a:t>
            </a:r>
            <a:r>
              <a:rPr lang="fr-FR" sz="1200" b="1" dirty="0" smtClean="0">
                <a:latin typeface="+mj-lt"/>
                <a:cs typeface="Abadi MT Condensed Light"/>
              </a:rPr>
              <a:t>Tanjazz</a:t>
            </a:r>
            <a:r>
              <a:rPr lang="fr-FR" sz="1200" dirty="0" smtClean="0">
                <a:latin typeface="+mj-lt"/>
                <a:cs typeface="Abadi MT Condensed Light"/>
              </a:rPr>
              <a:t> </a:t>
            </a:r>
            <a:r>
              <a:rPr lang="fr-FR" sz="1200" dirty="0">
                <a:latin typeface="+mj-lt"/>
                <a:cs typeface="Abadi MT Condensed Light"/>
              </a:rPr>
              <a:t>(10 à 20 </a:t>
            </a:r>
            <a:r>
              <a:rPr lang="fr-FR" sz="1200" dirty="0" smtClean="0">
                <a:latin typeface="+mj-lt"/>
                <a:cs typeface="Abadi MT Condensed Light"/>
              </a:rPr>
              <a:t>000 spectateurs gratuits et </a:t>
            </a:r>
            <a:r>
              <a:rPr lang="fr-FR" sz="1200" dirty="0">
                <a:latin typeface="+mj-lt"/>
                <a:cs typeface="Abadi MT Condensed Light"/>
              </a:rPr>
              <a:t>4 000 </a:t>
            </a:r>
            <a:r>
              <a:rPr lang="fr-FR" sz="1200" dirty="0" smtClean="0">
                <a:latin typeface="+mj-lt"/>
                <a:cs typeface="Abadi MT Condensed Light"/>
              </a:rPr>
              <a:t>payants</a:t>
            </a:r>
            <a:r>
              <a:rPr lang="fr-FR" sz="1200" dirty="0">
                <a:latin typeface="+mj-lt"/>
                <a:cs typeface="Abadi MT Condensed Light"/>
              </a:rPr>
              <a:t>), </a:t>
            </a:r>
            <a:r>
              <a:rPr lang="fr-FR" sz="1200" b="1" dirty="0">
                <a:latin typeface="+mj-lt"/>
                <a:cs typeface="Abadi MT Condensed Light"/>
              </a:rPr>
              <a:t>11° </a:t>
            </a:r>
            <a:r>
              <a:rPr lang="fr-FR" sz="1200" b="1" dirty="0" smtClean="0">
                <a:latin typeface="+mj-lt"/>
                <a:cs typeface="Abadi MT Condensed Light"/>
              </a:rPr>
              <a:t>Twiza </a:t>
            </a:r>
            <a:r>
              <a:rPr lang="fr-FR" sz="1200" dirty="0" smtClean="0">
                <a:latin typeface="+mj-lt"/>
                <a:cs typeface="Abadi MT Condensed Light"/>
              </a:rPr>
              <a:t>(100 </a:t>
            </a:r>
            <a:r>
              <a:rPr lang="fr-FR" sz="1200" dirty="0">
                <a:latin typeface="+mj-lt"/>
                <a:cs typeface="Abadi MT Condensed Light"/>
              </a:rPr>
              <a:t>à 200 000 pax)</a:t>
            </a:r>
            <a:r>
              <a:rPr lang="fr-FR" sz="1200" b="1" dirty="0">
                <a:latin typeface="+mj-lt"/>
                <a:cs typeface="Abadi MT Condensed Light"/>
              </a:rPr>
              <a:t>, </a:t>
            </a:r>
            <a:r>
              <a:rPr lang="fr-FR" sz="1200" b="1" dirty="0" smtClean="0">
                <a:latin typeface="+mj-lt"/>
                <a:cs typeface="Abadi MT Condensed Light"/>
              </a:rPr>
              <a:t>3ème </a:t>
            </a:r>
            <a:r>
              <a:rPr lang="fr-FR" sz="1200" b="1" dirty="0">
                <a:latin typeface="+mj-lt"/>
                <a:cs typeface="Abadi MT Condensed Light"/>
              </a:rPr>
              <a:t>édition du Festival du cinéma social, </a:t>
            </a:r>
            <a:r>
              <a:rPr lang="fr-FR" sz="1200" b="1" dirty="0" smtClean="0">
                <a:latin typeface="+mj-lt"/>
                <a:cs typeface="Abadi MT Condensed Light"/>
              </a:rPr>
              <a:t>2 Festival </a:t>
            </a:r>
            <a:r>
              <a:rPr lang="fr-FR" sz="1200" b="1" dirty="0">
                <a:latin typeface="+mj-lt"/>
                <a:cs typeface="Abadi MT Condensed Light"/>
              </a:rPr>
              <a:t>Tarab </a:t>
            </a:r>
            <a:r>
              <a:rPr lang="fr-FR" sz="1200" dirty="0">
                <a:latin typeface="+mj-lt"/>
                <a:cs typeface="Abadi MT Condensed Light"/>
              </a:rPr>
              <a:t>(5 000 pax), </a:t>
            </a:r>
            <a:r>
              <a:rPr lang="fr-FR" sz="1200" b="1" dirty="0" smtClean="0">
                <a:latin typeface="+mj-lt"/>
                <a:cs typeface="Abadi MT Condensed Light"/>
              </a:rPr>
              <a:t>3</a:t>
            </a:r>
            <a:r>
              <a:rPr lang="fr-FR" sz="1200" b="1" dirty="0">
                <a:latin typeface="+mj-lt"/>
                <a:cs typeface="Abadi MT Condensed Light"/>
              </a:rPr>
              <a:t>° Festival </a:t>
            </a:r>
            <a:r>
              <a:rPr lang="fr-FR" sz="1200" b="1" dirty="0" smtClean="0">
                <a:latin typeface="+mj-lt"/>
                <a:cs typeface="Abadi MT Condensed Light"/>
              </a:rPr>
              <a:t>Joujouka </a:t>
            </a:r>
            <a:r>
              <a:rPr lang="fr-FR" sz="1200" b="1" dirty="0">
                <a:latin typeface="+mj-lt"/>
                <a:cs typeface="Abadi MT Condensed Light"/>
              </a:rPr>
              <a:t> </a:t>
            </a:r>
            <a:r>
              <a:rPr lang="fr-FR" sz="1200" dirty="0" smtClean="0">
                <a:latin typeface="+mj-lt"/>
                <a:cs typeface="Abadi MT Condensed Light"/>
              </a:rPr>
              <a:t>(2 </a:t>
            </a:r>
            <a:r>
              <a:rPr lang="fr-FR" sz="1200" dirty="0">
                <a:latin typeface="+mj-lt"/>
                <a:cs typeface="Abadi MT Condensed Light"/>
              </a:rPr>
              <a:t>000 pax)</a:t>
            </a:r>
            <a:r>
              <a:rPr lang="fr-FR" sz="1200" b="1" dirty="0" smtClean="0">
                <a:latin typeface="+mj-lt"/>
                <a:cs typeface="Abadi MT Condensed Light"/>
              </a:rPr>
              <a:t>, </a:t>
            </a:r>
            <a:r>
              <a:rPr lang="fr-FR" sz="1200" b="1" dirty="0">
                <a:latin typeface="+mj-lt"/>
                <a:cs typeface="Abadi MT Condensed Light"/>
              </a:rPr>
              <a:t>3°Nuits Sonores  </a:t>
            </a:r>
            <a:r>
              <a:rPr lang="fr-FR" sz="1200" dirty="0">
                <a:latin typeface="+mj-lt"/>
                <a:cs typeface="Abadi MT Condensed Light"/>
              </a:rPr>
              <a:t>(7 000 </a:t>
            </a:r>
            <a:r>
              <a:rPr lang="fr-FR" sz="1200" dirty="0" smtClean="0">
                <a:latin typeface="+mj-lt"/>
                <a:cs typeface="Abadi MT Condensed Light"/>
              </a:rPr>
              <a:t>pax)</a:t>
            </a:r>
            <a:r>
              <a:rPr lang="fr-FR" sz="1200" b="1" dirty="0" smtClean="0">
                <a:latin typeface="+mj-lt"/>
                <a:cs typeface="Abadi MT Condensed Light"/>
              </a:rPr>
              <a:t>, 10</a:t>
            </a:r>
            <a:r>
              <a:rPr lang="fr-FR" sz="1200" b="1" dirty="0">
                <a:latin typeface="+mj-lt"/>
                <a:cs typeface="Abadi MT Condensed Light"/>
              </a:rPr>
              <a:t>° FITIT </a:t>
            </a:r>
            <a:r>
              <a:rPr lang="fr-FR" sz="1200" dirty="0">
                <a:latin typeface="+mj-lt"/>
                <a:cs typeface="Abadi MT Condensed Light"/>
              </a:rPr>
              <a:t>(10 </a:t>
            </a:r>
            <a:r>
              <a:rPr lang="fr-FR" sz="1200" dirty="0" smtClean="0">
                <a:latin typeface="+mj-lt"/>
                <a:cs typeface="Abadi MT Condensed Light"/>
              </a:rPr>
              <a:t>000 pax)</a:t>
            </a:r>
            <a:r>
              <a:rPr lang="fr-FR" sz="1200" b="1" dirty="0">
                <a:latin typeface="+mj-lt"/>
                <a:cs typeface="Abadi MT Condensed Light"/>
              </a:rPr>
              <a:t>, 1</a:t>
            </a:r>
            <a:r>
              <a:rPr lang="fr-FR" sz="1200" b="1" baseline="30000" dirty="0">
                <a:latin typeface="+mj-lt"/>
                <a:cs typeface="Abadi MT Condensed Light"/>
              </a:rPr>
              <a:t>er</a:t>
            </a:r>
            <a:r>
              <a:rPr lang="fr-FR" sz="1200" b="1" dirty="0">
                <a:latin typeface="+mj-lt"/>
                <a:cs typeface="Abadi MT Condensed Light"/>
              </a:rPr>
              <a:t> Marathon de la photo</a:t>
            </a:r>
            <a:r>
              <a:rPr lang="fr-FR" sz="1200" b="1" dirty="0" smtClean="0">
                <a:latin typeface="+mj-lt"/>
                <a:cs typeface="Abadi MT Condensed Light"/>
              </a:rPr>
              <a:t>, 9°Festival </a:t>
            </a:r>
            <a:r>
              <a:rPr lang="fr-FR" sz="1200" b="1" dirty="0">
                <a:latin typeface="+mj-lt"/>
                <a:cs typeface="Abadi MT Condensed Light"/>
              </a:rPr>
              <a:t>du Court Métrage</a:t>
            </a:r>
            <a:r>
              <a:rPr lang="fr-FR" sz="1200" b="1" dirty="0" smtClean="0">
                <a:latin typeface="+mj-lt"/>
                <a:cs typeface="Abadi MT Condensed Light"/>
              </a:rPr>
              <a:t>, </a:t>
            </a:r>
            <a:r>
              <a:rPr lang="fr-FR" sz="1200" b="1" dirty="0">
                <a:latin typeface="+mj-lt"/>
                <a:cs typeface="Abadi MT Condensed Light"/>
              </a:rPr>
              <a:t>5° Festival des Art de la </a:t>
            </a:r>
            <a:r>
              <a:rPr lang="fr-FR" sz="1200" b="1" dirty="0" smtClean="0">
                <a:latin typeface="+mj-lt"/>
                <a:cs typeface="Abadi MT Condensed Light"/>
              </a:rPr>
              <a:t>Rue </a:t>
            </a:r>
            <a:r>
              <a:rPr lang="fr-FR" sz="1200" dirty="0" smtClean="0">
                <a:latin typeface="+mj-lt"/>
                <a:cs typeface="Abadi MT Condensed Light"/>
              </a:rPr>
              <a:t>(4 </a:t>
            </a:r>
            <a:r>
              <a:rPr lang="fr-FR" sz="1200" dirty="0">
                <a:latin typeface="+mj-lt"/>
                <a:cs typeface="Abadi MT Condensed Light"/>
              </a:rPr>
              <a:t>000 pax)</a:t>
            </a:r>
            <a:r>
              <a:rPr lang="fr-FR" sz="1200" b="1" dirty="0" smtClean="0">
                <a:latin typeface="+mj-lt"/>
                <a:cs typeface="Abadi MT Condensed Light"/>
              </a:rPr>
              <a:t>, 3</a:t>
            </a:r>
            <a:r>
              <a:rPr lang="fr-FR" sz="1200" b="1" dirty="0">
                <a:latin typeface="+mj-lt"/>
                <a:cs typeface="Abadi MT Condensed Light"/>
              </a:rPr>
              <a:t>°TanjaStreet Art, Festival international de Madih et Samaâ, </a:t>
            </a:r>
            <a:r>
              <a:rPr lang="fr-FR" sz="1200" dirty="0">
                <a:latin typeface="+mj-lt"/>
                <a:cs typeface="Abadi MT Condensed Light"/>
              </a:rPr>
              <a:t>(5 000 pax)</a:t>
            </a:r>
            <a:r>
              <a:rPr lang="fr-FR" sz="1200" b="1" dirty="0">
                <a:latin typeface="+mj-lt"/>
                <a:cs typeface="Abadi MT Condensed Light"/>
              </a:rPr>
              <a:t>, Salon International des </a:t>
            </a:r>
            <a:r>
              <a:rPr lang="fr-FR" sz="1200" b="1" dirty="0" smtClean="0">
                <a:latin typeface="+mj-lt"/>
                <a:cs typeface="Abadi MT Condensed Light"/>
              </a:rPr>
              <a:t>Livres </a:t>
            </a:r>
            <a:r>
              <a:rPr lang="fr-FR" sz="1200" b="1" dirty="0">
                <a:latin typeface="+mj-lt"/>
                <a:cs typeface="Abadi MT Condensed Light"/>
              </a:rPr>
              <a:t>et des </a:t>
            </a:r>
            <a:r>
              <a:rPr lang="fr-FR" sz="1200" b="1" dirty="0" smtClean="0">
                <a:latin typeface="+mj-lt"/>
                <a:cs typeface="Abadi MT Condensed Light"/>
              </a:rPr>
              <a:t>Arts </a:t>
            </a:r>
            <a:r>
              <a:rPr lang="fr-FR" sz="1200" dirty="0">
                <a:latin typeface="+mj-lt"/>
                <a:cs typeface="Abadi MT Condensed Light"/>
              </a:rPr>
              <a:t>(3 000 pax),</a:t>
            </a:r>
            <a:r>
              <a:rPr lang="fr-FR" sz="1200" b="1" dirty="0">
                <a:latin typeface="+mj-lt"/>
                <a:cs typeface="Abadi MT Condensed Light"/>
              </a:rPr>
              <a:t> Forum de l’Etudiant, 8° </a:t>
            </a:r>
            <a:r>
              <a:rPr lang="fr-FR" sz="1200" b="1" dirty="0" smtClean="0">
                <a:latin typeface="+mj-lt"/>
                <a:cs typeface="Abadi MT Condensed Light"/>
              </a:rPr>
              <a:t>Forum MedDay</a:t>
            </a:r>
            <a:r>
              <a:rPr lang="fr-FR" sz="1200" dirty="0" smtClean="0">
                <a:latin typeface="+mj-lt"/>
                <a:cs typeface="Abadi MT Condensed Light"/>
              </a:rPr>
              <a:t> (2 </a:t>
            </a:r>
            <a:r>
              <a:rPr lang="fr-FR" sz="1200" dirty="0">
                <a:latin typeface="+mj-lt"/>
                <a:cs typeface="Abadi MT Condensed Light"/>
              </a:rPr>
              <a:t>000 pax</a:t>
            </a:r>
            <a:r>
              <a:rPr lang="fr-FR" sz="1200" dirty="0" smtClean="0">
                <a:latin typeface="+mj-lt"/>
                <a:cs typeface="Abadi MT Condensed Light"/>
              </a:rPr>
              <a:t>)</a:t>
            </a:r>
            <a:r>
              <a:rPr lang="fr-FR" sz="1200" b="1" dirty="0" smtClean="0">
                <a:latin typeface="+mj-lt"/>
                <a:cs typeface="Abadi MT Condensed Light"/>
              </a:rPr>
              <a:t> </a:t>
            </a:r>
            <a:r>
              <a:rPr lang="is-IS" sz="1200" b="1" dirty="0">
                <a:latin typeface="+mj-lt"/>
                <a:cs typeface="Abadi MT Condensed Light"/>
              </a:rPr>
              <a:t>… </a:t>
            </a:r>
            <a:endParaRPr lang="is-IS" sz="1100" b="1" dirty="0" smtClean="0">
              <a:latin typeface="+mj-lt"/>
            </a:endParaRPr>
          </a:p>
          <a:p>
            <a:pPr algn="ctr"/>
            <a:r>
              <a:rPr lang="fr-FR" sz="1400" b="1" dirty="0">
                <a:solidFill>
                  <a:srgbClr val="F79646"/>
                </a:solidFill>
                <a:latin typeface="+mj-lt"/>
                <a:cs typeface="Abadi MT Condensed Extra Bold"/>
              </a:rPr>
              <a:t>TETOUAN</a:t>
            </a:r>
            <a:endParaRPr lang="fr-FR" sz="1400" b="1" dirty="0">
              <a:latin typeface="+mj-lt"/>
              <a:cs typeface="Abadi MT Condensed Extra Bold"/>
            </a:endParaRPr>
          </a:p>
          <a:p>
            <a:r>
              <a:rPr lang="fr-FR" sz="1200" b="1" dirty="0">
                <a:latin typeface="+mj-lt"/>
                <a:cs typeface="Abadi MT Condensed Light"/>
              </a:rPr>
              <a:t>11° Voix de Femmes </a:t>
            </a:r>
            <a:r>
              <a:rPr lang="fr-FR" sz="1200" dirty="0">
                <a:latin typeface="+mj-lt"/>
                <a:cs typeface="Abadi MT Condensed Light"/>
              </a:rPr>
              <a:t>(40 000 pax), </a:t>
            </a:r>
            <a:r>
              <a:rPr lang="fr-FR" sz="1200" b="1" dirty="0">
                <a:latin typeface="+mj-lt"/>
                <a:cs typeface="Abadi MT Condensed Light"/>
              </a:rPr>
              <a:t>18° Festival Internationale  du Luth</a:t>
            </a:r>
            <a:r>
              <a:rPr lang="fr-FR" sz="1200" dirty="0">
                <a:latin typeface="+mj-lt"/>
                <a:cs typeface="Abadi MT Condensed Light"/>
              </a:rPr>
              <a:t> (7 000 pax)</a:t>
            </a:r>
            <a:r>
              <a:rPr lang="fr-FR" sz="1200" b="1" dirty="0">
                <a:latin typeface="+mj-lt"/>
                <a:cs typeface="Abadi MT Condensed Light"/>
              </a:rPr>
              <a:t>, 22° Festival du Film </a:t>
            </a:r>
            <a:r>
              <a:rPr lang="fr-FR" sz="1200" b="1" dirty="0" smtClean="0">
                <a:latin typeface="+mj-lt"/>
                <a:cs typeface="Abadi MT Condensed Light"/>
              </a:rPr>
              <a:t>méditerranée </a:t>
            </a:r>
            <a:r>
              <a:rPr lang="fr-FR" sz="1200" dirty="0" smtClean="0">
                <a:latin typeface="+mj-lt"/>
                <a:cs typeface="Abadi MT Condensed Light"/>
              </a:rPr>
              <a:t>(</a:t>
            </a:r>
            <a:r>
              <a:rPr lang="fr-FR" sz="1200" dirty="0">
                <a:latin typeface="+mj-lt"/>
                <a:cs typeface="Abadi MT Condensed Light"/>
              </a:rPr>
              <a:t>3 000 pax)</a:t>
            </a:r>
            <a:r>
              <a:rPr lang="fr-FR" sz="1200" b="1" dirty="0" smtClean="0">
                <a:latin typeface="+mj-lt"/>
                <a:cs typeface="Abadi MT Condensed Light"/>
              </a:rPr>
              <a:t>, </a:t>
            </a:r>
            <a:r>
              <a:rPr lang="fr-FR" sz="1200" b="1" dirty="0">
                <a:latin typeface="+mj-lt"/>
                <a:cs typeface="Abadi MT Condensed Light"/>
              </a:rPr>
              <a:t>2°Festival de la Bande </a:t>
            </a:r>
            <a:r>
              <a:rPr lang="fr-FR" sz="1200" b="1" dirty="0" smtClean="0">
                <a:latin typeface="+mj-lt"/>
                <a:cs typeface="Abadi MT Condensed Light"/>
              </a:rPr>
              <a:t>Dessinée </a:t>
            </a:r>
            <a:r>
              <a:rPr lang="fr-FR" sz="1200" dirty="0" smtClean="0">
                <a:latin typeface="+mj-lt"/>
                <a:cs typeface="Abadi MT Condensed Light"/>
              </a:rPr>
              <a:t>(1 </a:t>
            </a:r>
            <a:r>
              <a:rPr lang="fr-FR" sz="1200" dirty="0">
                <a:latin typeface="+mj-lt"/>
                <a:cs typeface="Abadi MT Condensed Light"/>
              </a:rPr>
              <a:t>000 pax)</a:t>
            </a:r>
            <a:r>
              <a:rPr lang="fr-FR" sz="1200" b="1" dirty="0" smtClean="0">
                <a:latin typeface="+mj-lt"/>
                <a:cs typeface="Abadi MT Condensed Light"/>
              </a:rPr>
              <a:t>,  </a:t>
            </a:r>
            <a:r>
              <a:rPr lang="fr-FR" sz="1200" b="1" dirty="0">
                <a:latin typeface="+mj-lt"/>
                <a:cs typeface="Abadi MT Condensed Light"/>
              </a:rPr>
              <a:t>5° Foire d’Arts </a:t>
            </a:r>
            <a:r>
              <a:rPr lang="fr-FR" sz="1200" b="1" dirty="0" smtClean="0">
                <a:latin typeface="+mj-lt"/>
                <a:cs typeface="Abadi MT Condensed Light"/>
              </a:rPr>
              <a:t>Contemporains </a:t>
            </a:r>
            <a:r>
              <a:rPr lang="fr-FR" sz="1200" dirty="0" smtClean="0">
                <a:latin typeface="+mj-lt"/>
                <a:cs typeface="Abadi MT Condensed Light"/>
              </a:rPr>
              <a:t>(2 </a:t>
            </a:r>
            <a:r>
              <a:rPr lang="fr-FR" sz="1200" dirty="0">
                <a:latin typeface="+mj-lt"/>
                <a:cs typeface="Abadi MT Condensed Light"/>
              </a:rPr>
              <a:t>000 pax)</a:t>
            </a:r>
            <a:r>
              <a:rPr lang="fr-FR" sz="1200" b="1" dirty="0" smtClean="0">
                <a:latin typeface="+mj-lt"/>
                <a:cs typeface="Abadi MT Condensed Light"/>
              </a:rPr>
              <a:t> </a:t>
            </a:r>
            <a:r>
              <a:rPr lang="is-IS" sz="1200" b="1" dirty="0" smtClean="0">
                <a:latin typeface="+mj-lt"/>
                <a:cs typeface="Abadi MT Condensed Light"/>
              </a:rPr>
              <a:t>…</a:t>
            </a:r>
            <a:endParaRPr lang="is-IS" sz="1200" b="1" dirty="0">
              <a:latin typeface="+mj-lt"/>
              <a:cs typeface="Abadi MT Condensed Light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4508500" y="6150162"/>
            <a:ext cx="4601642" cy="584775"/>
          </a:xfrm>
          <a:prstGeom prst="rect">
            <a:avLst/>
          </a:prstGeom>
          <a:noFill/>
          <a:ln w="9525" cmpd="sng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solidFill>
                  <a:srgbClr val="1F497D"/>
                </a:solidFill>
                <a:latin typeface="+mj-lt"/>
                <a:cs typeface="Abadi MT Condensed Extra Bold"/>
              </a:rPr>
              <a:t>Budget de fonctionnement  </a:t>
            </a:r>
            <a:r>
              <a:rPr lang="fr-FR" sz="1600" b="1" dirty="0">
                <a:solidFill>
                  <a:srgbClr val="1F497D"/>
                </a:solidFill>
                <a:latin typeface="+mj-lt"/>
                <a:cs typeface="Abadi MT Condensed Extra Bold"/>
              </a:rPr>
              <a:t>de 150 0000 </a:t>
            </a:r>
          </a:p>
          <a:p>
            <a:pPr algn="ctr"/>
            <a:r>
              <a:rPr lang="fr-FR" sz="1600" b="1" dirty="0" smtClean="0">
                <a:solidFill>
                  <a:srgbClr val="1F497D"/>
                </a:solidFill>
                <a:latin typeface="+mj-lt"/>
                <a:cs typeface="Abadi MT Condensed Extra Bold"/>
              </a:rPr>
              <a:t>à </a:t>
            </a:r>
            <a:r>
              <a:rPr lang="fr-FR" sz="1600" b="1" dirty="0">
                <a:solidFill>
                  <a:srgbClr val="1F497D"/>
                </a:solidFill>
                <a:latin typeface="+mj-lt"/>
                <a:cs typeface="Abadi MT Condensed Extra Bold"/>
              </a:rPr>
              <a:t>8 000 000 de DH TTC </a:t>
            </a:r>
            <a:r>
              <a:rPr lang="fr-FR" sz="1600" b="1" dirty="0" smtClean="0">
                <a:solidFill>
                  <a:srgbClr val="1F497D"/>
                </a:solidFill>
                <a:latin typeface="+mj-lt"/>
                <a:cs typeface="Abadi MT Condensed Extra Bold"/>
              </a:rPr>
              <a:t>!</a:t>
            </a:r>
            <a:endParaRPr lang="is-IS" sz="1600" b="1" dirty="0">
              <a:solidFill>
                <a:srgbClr val="1F497D"/>
              </a:solidFill>
              <a:latin typeface="+mj-lt"/>
              <a:cs typeface="Abadi MT Condensed Extra Bold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514340" y="576224"/>
            <a:ext cx="3492500" cy="923330"/>
          </a:xfrm>
          <a:prstGeom prst="rect">
            <a:avLst/>
          </a:prstGeom>
          <a:ln>
            <a:solidFill>
              <a:srgbClr val="4F81BD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rgbClr val="558ED5"/>
                </a:solidFill>
                <a:latin typeface="+mj-lt"/>
                <a:cs typeface="Abadi MT Condensed Extra Bold"/>
              </a:rPr>
              <a:t>Les principales manifestations dans la Région </a:t>
            </a:r>
            <a:r>
              <a:rPr lang="fr-FR" b="1" dirty="0" smtClean="0">
                <a:solidFill>
                  <a:srgbClr val="558ED5"/>
                </a:solidFill>
                <a:latin typeface="+mj-lt"/>
                <a:cs typeface="Abadi MT Condensed Extra Bold"/>
              </a:rPr>
              <a:t>Tanger-Tétouan-Al </a:t>
            </a:r>
            <a:r>
              <a:rPr lang="fr-FR" b="1" dirty="0">
                <a:solidFill>
                  <a:srgbClr val="558ED5"/>
                </a:solidFill>
                <a:latin typeface="+mj-lt"/>
                <a:cs typeface="Abadi MT Condensed Extra Bold"/>
              </a:rPr>
              <a:t>Hoceima </a:t>
            </a:r>
          </a:p>
        </p:txBody>
      </p:sp>
      <p:pic>
        <p:nvPicPr>
          <p:cNvPr id="10" name="Image 9" descr="10403292_805266919504060_4604098849884310646_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8" y="5738282"/>
            <a:ext cx="720135" cy="1079999"/>
          </a:xfrm>
          <a:prstGeom prst="rect">
            <a:avLst/>
          </a:prstGeom>
        </p:spPr>
      </p:pic>
      <p:pic>
        <p:nvPicPr>
          <p:cNvPr id="11" name="Image 10" descr="10603245_803076383056447_5895839727939416559_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535" y="5738282"/>
            <a:ext cx="1732311" cy="1079999"/>
          </a:xfrm>
          <a:prstGeom prst="rect">
            <a:avLst/>
          </a:prstGeom>
        </p:spPr>
      </p:pic>
      <p:pic>
        <p:nvPicPr>
          <p:cNvPr id="12" name="Image 11" descr="Manuel_Hermia_Quintet_DSC281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617" y="5742393"/>
            <a:ext cx="1629150" cy="1079998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508500" y="4865173"/>
            <a:ext cx="4508500" cy="1061829"/>
          </a:xfrm>
          <a:prstGeom prst="rect">
            <a:avLst/>
          </a:prstGeom>
          <a:noFill/>
          <a:ln w="952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s-IS" sz="1200" b="1" dirty="0" smtClean="0">
                <a:latin typeface="+mj-lt"/>
                <a:cs typeface="Abadi MT Condensed Light"/>
              </a:rPr>
              <a:t>…</a:t>
            </a:r>
            <a:r>
              <a:rPr lang="is-IS" sz="1200" b="1" dirty="0">
                <a:latin typeface="+mj-lt"/>
                <a:cs typeface="Abadi MT Condensed Light"/>
              </a:rPr>
              <a:t>.</a:t>
            </a:r>
            <a:r>
              <a:rPr lang="fr-FR" sz="1200" b="1" dirty="0">
                <a:latin typeface="+mj-lt"/>
                <a:cs typeface="Abadi MT Condensed Light"/>
              </a:rPr>
              <a:t> </a:t>
            </a:r>
            <a:r>
              <a:rPr lang="fr-FR" sz="1200" dirty="0">
                <a:latin typeface="+mj-lt"/>
                <a:cs typeface="Abadi MT Condensed Light"/>
              </a:rPr>
              <a:t>Festival international du Rai de </a:t>
            </a:r>
            <a:r>
              <a:rPr lang="fr-FR" sz="1200" b="1" dirty="0">
                <a:solidFill>
                  <a:schemeClr val="accent6"/>
                </a:solidFill>
                <a:latin typeface="+mj-lt"/>
                <a:cs typeface="Abadi MT Condensed Light"/>
              </a:rPr>
              <a:t>OUJDA</a:t>
            </a:r>
            <a:r>
              <a:rPr lang="fr-FR" sz="1200" dirty="0">
                <a:latin typeface="+mj-lt"/>
                <a:cs typeface="Abadi MT Condensed Light"/>
              </a:rPr>
              <a:t>, Festival de l’Olive à </a:t>
            </a:r>
            <a:r>
              <a:rPr lang="fr-FR" sz="1200" b="1" dirty="0">
                <a:solidFill>
                  <a:srgbClr val="F79646"/>
                </a:solidFill>
                <a:latin typeface="+mj-lt"/>
                <a:cs typeface="Abadi MT Condensed Light"/>
              </a:rPr>
              <a:t>RHAFSIA</a:t>
            </a:r>
            <a:r>
              <a:rPr lang="fr-FR" sz="1200" b="1" dirty="0">
                <a:latin typeface="+mj-lt"/>
                <a:cs typeface="Abadi MT Condensed Light"/>
              </a:rPr>
              <a:t>, </a:t>
            </a:r>
            <a:r>
              <a:rPr lang="fr-FR" sz="1200" dirty="0">
                <a:latin typeface="+mj-lt"/>
                <a:cs typeface="Abadi MT Condensed Light"/>
              </a:rPr>
              <a:t>L'étoile Amazigh du Rif Oriental </a:t>
            </a:r>
            <a:r>
              <a:rPr lang="fr-FR" sz="1200" b="1" dirty="0">
                <a:latin typeface="+mj-lt"/>
                <a:cs typeface="Abadi MT Condensed Light"/>
              </a:rPr>
              <a:t>à </a:t>
            </a:r>
            <a:r>
              <a:rPr lang="fr-FR" sz="1200" b="1" dirty="0" smtClean="0">
                <a:solidFill>
                  <a:srgbClr val="F79646"/>
                </a:solidFill>
                <a:latin typeface="+mj-lt"/>
                <a:cs typeface="Abadi MT Condensed Light"/>
              </a:rPr>
              <a:t>BERKAME </a:t>
            </a:r>
            <a:r>
              <a:rPr lang="is-IS" sz="1200" b="1" dirty="0" smtClean="0">
                <a:solidFill>
                  <a:srgbClr val="F79646"/>
                </a:solidFill>
                <a:latin typeface="+mj-lt"/>
                <a:cs typeface="Abadi MT Condensed Light"/>
              </a:rPr>
              <a:t>…</a:t>
            </a:r>
            <a:endParaRPr lang="fr-FR" sz="1200" b="1" dirty="0" smtClean="0">
              <a:solidFill>
                <a:srgbClr val="F79646"/>
              </a:solidFill>
              <a:latin typeface="+mj-lt"/>
              <a:cs typeface="Abadi MT Condensed Light"/>
            </a:endParaRPr>
          </a:p>
          <a:p>
            <a:endParaRPr lang="fr-FR" sz="1100" b="1" dirty="0">
              <a:solidFill>
                <a:srgbClr val="F79646"/>
              </a:solidFill>
              <a:latin typeface="+mj-lt"/>
              <a:cs typeface="Abadi MT Condensed Light"/>
            </a:endParaRPr>
          </a:p>
          <a:p>
            <a:pPr algn="ctr"/>
            <a:r>
              <a:rPr lang="fr-FR" sz="1400" b="1" dirty="0" smtClean="0">
                <a:solidFill>
                  <a:schemeClr val="accent6"/>
                </a:solidFill>
                <a:latin typeface="+mj-lt"/>
                <a:cs typeface="Abadi MT Condensed Extra Bold"/>
              </a:rPr>
              <a:t>+ les actions sociales des Associations, Instituts et Fondations</a:t>
            </a:r>
            <a:endParaRPr lang="is-IS" sz="1400" b="1" dirty="0">
              <a:solidFill>
                <a:schemeClr val="accent6"/>
              </a:solidFill>
              <a:latin typeface="+mj-lt"/>
              <a:cs typeface="Abadi MT Condensed Extra Bold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-1270000" y="3894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3" name="Rectangle 12"/>
          <p:cNvSpPr/>
          <p:nvPr/>
        </p:nvSpPr>
        <p:spPr>
          <a:xfrm>
            <a:off x="95048" y="1831357"/>
            <a:ext cx="879918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s-IS" sz="1600" b="1" u="sng" dirty="0">
                <a:latin typeface="+mj-lt"/>
                <a:cs typeface="Abadi MT Condensed Light"/>
              </a:rPr>
              <a:t>Les </a:t>
            </a:r>
            <a:r>
              <a:rPr lang="is-IS" sz="1600" b="1" u="sng" dirty="0" smtClean="0">
                <a:latin typeface="+mj-lt"/>
                <a:cs typeface="Abadi MT Condensed Light"/>
              </a:rPr>
              <a:t>thèmes </a:t>
            </a:r>
            <a:r>
              <a:rPr lang="is-IS" sz="1600" b="1" u="sng" dirty="0">
                <a:latin typeface="+mj-lt"/>
                <a:cs typeface="Abadi MT Condensed Light"/>
              </a:rPr>
              <a:t>principaux </a:t>
            </a:r>
            <a:r>
              <a:rPr lang="is-IS" sz="1600" dirty="0">
                <a:latin typeface="+mj-lt"/>
                <a:cs typeface="Abadi MT Condensed Light"/>
              </a:rPr>
              <a:t>: </a:t>
            </a:r>
            <a:r>
              <a:rPr lang="is-IS" sz="1600" b="1" dirty="0">
                <a:solidFill>
                  <a:schemeClr val="accent6"/>
                </a:solidFill>
                <a:latin typeface="+mj-lt"/>
                <a:cs typeface="Abadi MT Condensed Extra Bold"/>
              </a:rPr>
              <a:t>Musique, Cinéma, Théâtre, Arts plastique, Economie .... Environement</a:t>
            </a:r>
            <a:r>
              <a:rPr lang="is-IS" sz="1600" dirty="0">
                <a:solidFill>
                  <a:schemeClr val="accent6"/>
                </a:solidFill>
                <a:latin typeface="+mj-lt"/>
                <a:cs typeface="Abadi MT Condensed Extra Bold"/>
              </a:rPr>
              <a:t>, </a:t>
            </a:r>
            <a:endParaRPr lang="fr-FR" sz="1600" dirty="0">
              <a:solidFill>
                <a:schemeClr val="accent6"/>
              </a:solidFill>
              <a:latin typeface="+mj-lt"/>
              <a:cs typeface="Abadi MT Condensed Extra Bold"/>
            </a:endParaRPr>
          </a:p>
        </p:txBody>
      </p:sp>
    </p:spTree>
    <p:extLst>
      <p:ext uri="{BB962C8B-B14F-4D97-AF65-F5344CB8AC3E}">
        <p14:creationId xmlns:p14="http://schemas.microsoft.com/office/powerpoint/2010/main" val="472826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animBg="1"/>
      <p:bldP spid="7" grpId="0" animBg="1"/>
      <p:bldP spid="8" grpId="0" animBg="1"/>
      <p:bldP spid="9" grpId="0" animBg="1"/>
      <p:bldP spid="3" grpId="0" animBg="1"/>
      <p:bldP spid="1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437842" y="-98646"/>
            <a:ext cx="2672299" cy="688909"/>
          </a:xfrm>
        </p:spPr>
        <p:txBody>
          <a:bodyPr>
            <a:normAutofit/>
          </a:bodyPr>
          <a:lstStyle/>
          <a:p>
            <a:pPr algn="r"/>
            <a:r>
              <a:rPr lang="fr-FR" sz="3200" dirty="0" smtClean="0">
                <a:solidFill>
                  <a:srgbClr val="F79646"/>
                </a:solidFill>
                <a:latin typeface="+mn-lt"/>
                <a:cs typeface="Abadi MT Condensed Extra Bold"/>
              </a:rPr>
              <a:t>LE CONSTAT</a:t>
            </a:r>
            <a:endParaRPr lang="fr-FR" sz="3200" dirty="0">
              <a:solidFill>
                <a:srgbClr val="F79646"/>
              </a:solidFill>
              <a:latin typeface="+mn-lt"/>
              <a:cs typeface="Abadi MT Condensed Extra Bold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91655" y="533797"/>
            <a:ext cx="90184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b="1" dirty="0">
                <a:solidFill>
                  <a:srgbClr val="558ED5"/>
                </a:solidFill>
                <a:cs typeface="Abadi MT Condensed Extra Bold"/>
              </a:rPr>
              <a:t>DANS LES AUTRES REGIONS </a:t>
            </a:r>
            <a:endParaRPr lang="is-IS" b="1" dirty="0" smtClean="0">
              <a:solidFill>
                <a:srgbClr val="558ED5"/>
              </a:solidFill>
              <a:cs typeface="Abadi MT Condensed Extra Bold"/>
            </a:endParaRPr>
          </a:p>
          <a:p>
            <a:r>
              <a:rPr lang="is-IS" sz="1600" dirty="0" smtClean="0">
                <a:cs typeface="Abadi MT Condensed Light"/>
              </a:rPr>
              <a:t>Les </a:t>
            </a:r>
            <a:r>
              <a:rPr lang="is-IS" sz="1600" dirty="0">
                <a:cs typeface="Abadi MT Condensed Light"/>
              </a:rPr>
              <a:t>plus importants festivals au M</a:t>
            </a:r>
            <a:r>
              <a:rPr lang="fr-FR" sz="1600" dirty="0">
                <a:cs typeface="Abadi MT Condensed Light"/>
              </a:rPr>
              <a:t>a</a:t>
            </a:r>
            <a:r>
              <a:rPr lang="is-IS" sz="1600" dirty="0">
                <a:cs typeface="Abadi MT Condensed Light"/>
              </a:rPr>
              <a:t>roc ; </a:t>
            </a:r>
            <a:r>
              <a:rPr lang="is-IS" sz="1600" b="1" dirty="0" smtClean="0">
                <a:cs typeface="Abadi MT Condensed Light"/>
              </a:rPr>
              <a:t>M</a:t>
            </a:r>
            <a:r>
              <a:rPr lang="fr-FR" sz="1600" b="1" dirty="0" smtClean="0">
                <a:cs typeface="Abadi MT Condensed Light"/>
              </a:rPr>
              <a:t>a</a:t>
            </a:r>
            <a:r>
              <a:rPr lang="is-IS" sz="1600" b="1" dirty="0" smtClean="0">
                <a:cs typeface="Abadi MT Condensed Light"/>
              </a:rPr>
              <a:t>wasin </a:t>
            </a:r>
            <a:r>
              <a:rPr lang="is-IS" sz="1600" b="1" dirty="0">
                <a:cs typeface="Abadi MT Condensed Light"/>
              </a:rPr>
              <a:t>à Rabat, </a:t>
            </a:r>
            <a:r>
              <a:rPr lang="is-IS" sz="1600" b="1" dirty="0" smtClean="0">
                <a:cs typeface="Abadi MT Condensed Light"/>
              </a:rPr>
              <a:t>Festival </a:t>
            </a:r>
            <a:r>
              <a:rPr lang="is-IS" sz="1600" b="1" dirty="0">
                <a:cs typeface="Abadi MT Condensed Light"/>
              </a:rPr>
              <a:t>du Rire à </a:t>
            </a:r>
            <a:r>
              <a:rPr lang="fr-FR" sz="1600" b="1" dirty="0">
                <a:cs typeface="Abadi MT Condensed Light"/>
              </a:rPr>
              <a:t>Marrakech</a:t>
            </a:r>
            <a:r>
              <a:rPr lang="is-IS" sz="1600" b="1" dirty="0">
                <a:cs typeface="Abadi MT Condensed Light"/>
              </a:rPr>
              <a:t>, </a:t>
            </a:r>
            <a:r>
              <a:rPr lang="is-IS" sz="1600" b="1" dirty="0" smtClean="0">
                <a:cs typeface="Abadi MT Condensed Light"/>
              </a:rPr>
              <a:t>Timitar </a:t>
            </a:r>
            <a:r>
              <a:rPr lang="is-IS" sz="1600" b="1" dirty="0">
                <a:cs typeface="Abadi MT Condensed Light"/>
              </a:rPr>
              <a:t>à Agadir, </a:t>
            </a:r>
            <a:r>
              <a:rPr lang="is-IS" sz="1600" b="1" dirty="0" smtClean="0">
                <a:cs typeface="Abadi MT Condensed Light"/>
              </a:rPr>
              <a:t>Festival </a:t>
            </a:r>
            <a:r>
              <a:rPr lang="is-IS" sz="1600" b="1" dirty="0">
                <a:cs typeface="Abadi MT Condensed Light"/>
              </a:rPr>
              <a:t>Gnawa à Essaouira, </a:t>
            </a:r>
            <a:r>
              <a:rPr lang="fr-FR" sz="1600" b="1" dirty="0" smtClean="0">
                <a:cs typeface="Abadi MT Condensed Light"/>
              </a:rPr>
              <a:t>Festival </a:t>
            </a:r>
            <a:r>
              <a:rPr lang="fr-FR" sz="1600" b="1" dirty="0">
                <a:cs typeface="Abadi MT Condensed Light"/>
              </a:rPr>
              <a:t>des Musiques Sacrées de Fès, </a:t>
            </a:r>
            <a:r>
              <a:rPr lang="fr-FR" sz="1600" b="1" dirty="0" smtClean="0">
                <a:cs typeface="Abadi MT Condensed Light"/>
              </a:rPr>
              <a:t>Festival </a:t>
            </a:r>
            <a:r>
              <a:rPr lang="fr-FR" sz="1600" b="1" dirty="0">
                <a:cs typeface="Abadi MT Condensed Light"/>
              </a:rPr>
              <a:t>des Arts Populaires de Marrakech, </a:t>
            </a:r>
            <a:r>
              <a:rPr lang="fr-FR" sz="1600" b="1" dirty="0" smtClean="0">
                <a:cs typeface="Abadi MT Condensed Light"/>
              </a:rPr>
              <a:t>Festival </a:t>
            </a:r>
            <a:r>
              <a:rPr lang="fr-FR" sz="1600" b="1" dirty="0">
                <a:cs typeface="Abadi MT Condensed Light"/>
              </a:rPr>
              <a:t>de Casablanca, </a:t>
            </a:r>
            <a:r>
              <a:rPr lang="fr-FR" sz="1600" b="1" dirty="0" smtClean="0">
                <a:cs typeface="Abadi MT Condensed Light"/>
              </a:rPr>
              <a:t>Festival </a:t>
            </a:r>
            <a:r>
              <a:rPr lang="fr-FR" sz="1600" b="1" dirty="0">
                <a:cs typeface="Abadi MT Condensed Light"/>
              </a:rPr>
              <a:t>de Dakhla, </a:t>
            </a:r>
            <a:r>
              <a:rPr lang="fr-FR" sz="1600" b="1" dirty="0" smtClean="0">
                <a:cs typeface="Abadi MT Condensed Light"/>
              </a:rPr>
              <a:t>L'Boulevard </a:t>
            </a:r>
            <a:r>
              <a:rPr lang="fr-FR" sz="1600" b="1" dirty="0">
                <a:cs typeface="Abadi MT Condensed Light"/>
              </a:rPr>
              <a:t>des jeunes musiciens à  </a:t>
            </a:r>
            <a:r>
              <a:rPr lang="fr-FR" sz="1600" b="1" dirty="0" smtClean="0">
                <a:cs typeface="Abadi MT Condensed Light"/>
              </a:rPr>
              <a:t>Casablanca</a:t>
            </a:r>
            <a:endParaRPr lang="fr-FR" sz="1600" b="1" dirty="0">
              <a:cs typeface="Abadi MT Condensed Light"/>
            </a:endParaRPr>
          </a:p>
          <a:p>
            <a:pPr algn="r"/>
            <a:r>
              <a:rPr lang="fr-FR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Abadi MT Condensed Light"/>
              </a:rPr>
              <a:t>Pour près de </a:t>
            </a:r>
            <a:r>
              <a:rPr lang="fr-FR" sz="1400" b="1" dirty="0">
                <a:solidFill>
                  <a:schemeClr val="tx2">
                    <a:lumMod val="60000"/>
                    <a:lumOff val="40000"/>
                  </a:schemeClr>
                </a:solidFill>
                <a:cs typeface="Abadi MT Condensed Light"/>
              </a:rPr>
              <a:t>8</a:t>
            </a:r>
            <a:r>
              <a:rPr lang="fr-FR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Abadi MT Condensed Light"/>
              </a:rPr>
              <a:t>0%  </a:t>
            </a:r>
            <a:r>
              <a:rPr lang="fr-FR" sz="1400" b="1" dirty="0">
                <a:solidFill>
                  <a:schemeClr val="tx2">
                    <a:lumMod val="60000"/>
                    <a:lumOff val="40000"/>
                  </a:schemeClr>
                </a:solidFill>
                <a:cs typeface="Abadi MT Condensed Light"/>
              </a:rPr>
              <a:t>d</a:t>
            </a:r>
            <a:r>
              <a:rPr lang="fr-FR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Abadi MT Condensed Light"/>
              </a:rPr>
              <a:t>es </a:t>
            </a:r>
            <a:r>
              <a:rPr lang="fr-FR" sz="1400" b="1" dirty="0">
                <a:solidFill>
                  <a:schemeClr val="tx2">
                    <a:lumMod val="60000"/>
                    <a:lumOff val="40000"/>
                  </a:schemeClr>
                </a:solidFill>
                <a:cs typeface="Abadi MT Condensed Light"/>
              </a:rPr>
              <a:t>budgets </a:t>
            </a:r>
            <a:r>
              <a:rPr lang="fr-FR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Abadi MT Condensed Light"/>
              </a:rPr>
              <a:t>sponsoring des entreprises privées !</a:t>
            </a:r>
            <a:endParaRPr lang="is-IS" sz="1400" b="1" dirty="0">
              <a:solidFill>
                <a:schemeClr val="tx2">
                  <a:lumMod val="60000"/>
                  <a:lumOff val="40000"/>
                </a:schemeClr>
              </a:solidFill>
              <a:cs typeface="Abadi MT Condensed Ligh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855" y="1862269"/>
            <a:ext cx="4572000" cy="1415772"/>
          </a:xfrm>
          <a:prstGeom prst="rect">
            <a:avLst/>
          </a:prstGeom>
          <a:ln w="9525" cmpd="sng">
            <a:solidFill>
              <a:schemeClr val="tx2">
                <a:lumMod val="40000"/>
                <a:lumOff val="60000"/>
              </a:schemeClr>
            </a:solidFill>
          </a:ln>
        </p:spPr>
        <p:txBody>
          <a:bodyPr>
            <a:spAutoFit/>
          </a:bodyPr>
          <a:lstStyle/>
          <a:p>
            <a:pPr algn="ctr"/>
            <a:r>
              <a:rPr lang="is-IS" sz="1400" b="1" dirty="0">
                <a:solidFill>
                  <a:schemeClr val="accent6"/>
                </a:solidFill>
                <a:latin typeface="Abadi MT Condensed Extra Bold"/>
                <a:cs typeface="Abadi MT Condensed Extra Bold"/>
              </a:rPr>
              <a:t>Les Principaux sponsor </a:t>
            </a:r>
            <a:r>
              <a:rPr lang="is-IS" sz="1400" b="1" dirty="0" smtClean="0">
                <a:solidFill>
                  <a:schemeClr val="accent6"/>
                </a:solidFill>
                <a:latin typeface="Abadi MT Condensed Extra Bold"/>
                <a:cs typeface="Abadi MT Condensed Extra Bold"/>
              </a:rPr>
              <a:t>privés au Maroc </a:t>
            </a:r>
            <a:endParaRPr lang="is-IS" sz="1200" dirty="0">
              <a:solidFill>
                <a:schemeClr val="accent6"/>
              </a:solidFill>
              <a:latin typeface="Abadi MT Condensed Light"/>
              <a:cs typeface="Abadi MT Condensed Light"/>
            </a:endParaRPr>
          </a:p>
          <a:p>
            <a:pPr algn="just"/>
            <a:r>
              <a:rPr lang="fr-FR" sz="1200" dirty="0" smtClean="0">
                <a:latin typeface="Abadi MT Condensed Light"/>
                <a:cs typeface="Abadi MT Condensed Light"/>
              </a:rPr>
              <a:t>Maroc </a:t>
            </a:r>
            <a:r>
              <a:rPr lang="fr-FR" sz="1200" dirty="0">
                <a:latin typeface="Abadi MT Condensed Light"/>
                <a:cs typeface="Abadi MT Condensed Light"/>
              </a:rPr>
              <a:t>Telecom, Méditel </a:t>
            </a:r>
            <a:r>
              <a:rPr lang="fr-FR" sz="1200" dirty="0" smtClean="0">
                <a:latin typeface="Abadi MT Condensed Light"/>
                <a:cs typeface="Abadi MT Condensed Light"/>
              </a:rPr>
              <a:t>INWI</a:t>
            </a:r>
            <a:r>
              <a:rPr lang="is-IS" sz="1200" dirty="0" smtClean="0">
                <a:solidFill>
                  <a:schemeClr val="accent6"/>
                </a:solidFill>
                <a:latin typeface="Abadi MT Condensed Light"/>
                <a:cs typeface="Abadi MT Condensed Light"/>
              </a:rPr>
              <a:t>, </a:t>
            </a:r>
            <a:r>
              <a:rPr lang="is-IS" sz="1200" dirty="0" smtClean="0">
                <a:latin typeface="Abadi MT Condensed Light"/>
                <a:cs typeface="Abadi MT Condensed Light"/>
              </a:rPr>
              <a:t>R</a:t>
            </a:r>
            <a:r>
              <a:rPr lang="fr-FR" sz="1200" dirty="0" smtClean="0">
                <a:latin typeface="Abadi MT Condensed Light"/>
                <a:cs typeface="Abadi MT Condensed Light"/>
              </a:rPr>
              <a:t>e</a:t>
            </a:r>
            <a:r>
              <a:rPr lang="is-IS" sz="1200" dirty="0" smtClean="0">
                <a:latin typeface="Abadi MT Condensed Light"/>
                <a:cs typeface="Abadi MT Condensed Light"/>
              </a:rPr>
              <a:t>nault, BMW, Audii, </a:t>
            </a:r>
            <a:r>
              <a:rPr lang="fr-FR" sz="1200" dirty="0">
                <a:latin typeface="Abadi MT Condensed Light"/>
                <a:cs typeface="Abadi MT Condensed Light"/>
              </a:rPr>
              <a:t>Total</a:t>
            </a:r>
            <a:r>
              <a:rPr lang="fr-FR" sz="1200" dirty="0" smtClean="0">
                <a:latin typeface="Abadi MT Condensed Light"/>
                <a:cs typeface="Abadi MT Condensed Light"/>
              </a:rPr>
              <a:t>, AKWA Group (Afriquia), Ciment du Maroc, </a:t>
            </a:r>
            <a:r>
              <a:rPr lang="fr-FR" sz="1200" dirty="0">
                <a:latin typeface="Abadi MT Condensed Light"/>
                <a:cs typeface="Abadi MT Condensed Light"/>
              </a:rPr>
              <a:t>BMCI, CIH Bank, BMCE, Société </a:t>
            </a:r>
            <a:r>
              <a:rPr lang="fr-FR" sz="1200" dirty="0" smtClean="0">
                <a:latin typeface="Abadi MT Condensed Light"/>
                <a:cs typeface="Abadi MT Condensed Light"/>
              </a:rPr>
              <a:t>Générale, Fondations </a:t>
            </a:r>
            <a:r>
              <a:rPr lang="fr-FR" sz="1200" dirty="0">
                <a:latin typeface="Abadi MT Condensed Light"/>
                <a:cs typeface="Abadi MT Condensed Light"/>
              </a:rPr>
              <a:t>Banque Populaire, Attijariwafa Bank, OCP, </a:t>
            </a:r>
            <a:r>
              <a:rPr lang="fr-FR" sz="1200" dirty="0" smtClean="0">
                <a:latin typeface="Abadi MT Condensed Light"/>
                <a:cs typeface="Abadi MT Condensed Light"/>
              </a:rPr>
              <a:t>Alliance, CDG</a:t>
            </a:r>
            <a:r>
              <a:rPr lang="is-IS" sz="1200" dirty="0" smtClean="0">
                <a:latin typeface="Abadi MT Condensed Light"/>
                <a:cs typeface="Abadi MT Condensed Light"/>
              </a:rPr>
              <a:t>…</a:t>
            </a:r>
            <a:r>
              <a:rPr lang="fr-FR" sz="1200" dirty="0">
                <a:latin typeface="Abadi MT Condensed Light"/>
                <a:cs typeface="Abadi MT Condensed Light"/>
              </a:rPr>
              <a:t> </a:t>
            </a:r>
            <a:r>
              <a:rPr lang="fr-FR" sz="1200" dirty="0" smtClean="0">
                <a:latin typeface="Abadi MT Condensed Light"/>
                <a:cs typeface="Abadi MT Condensed Light"/>
              </a:rPr>
              <a:t>Al Omrane, Saada, Atlanta,, Royal Air Maroc, ONCF, ONDA,, CDG Développement, Holmarcom, Coca </a:t>
            </a:r>
            <a:r>
              <a:rPr lang="fr-FR" sz="1200" dirty="0">
                <a:latin typeface="Abadi MT Condensed Light"/>
                <a:cs typeface="Abadi MT Condensed Light"/>
              </a:rPr>
              <a:t>Cola, Oulmes</a:t>
            </a:r>
            <a:r>
              <a:rPr lang="fr-FR" sz="1200" dirty="0" smtClean="0">
                <a:latin typeface="Abadi MT Condensed Light"/>
                <a:cs typeface="Abadi MT Condensed Light"/>
              </a:rPr>
              <a:t>, Sidi </a:t>
            </a:r>
            <a:r>
              <a:rPr lang="fr-FR" sz="1200" dirty="0">
                <a:latin typeface="Abadi MT Condensed Light"/>
                <a:cs typeface="Abadi MT Condensed Light"/>
              </a:rPr>
              <a:t>Ali, Nestlé, Centrale </a:t>
            </a:r>
            <a:r>
              <a:rPr lang="fr-FR" sz="1200" dirty="0" smtClean="0">
                <a:latin typeface="Abadi MT Condensed Light"/>
                <a:cs typeface="Abadi MT Condensed Light"/>
              </a:rPr>
              <a:t>Laitière, Aicha, </a:t>
            </a:r>
            <a:r>
              <a:rPr lang="is-IS" sz="1200" dirty="0" smtClean="0">
                <a:latin typeface="Abadi MT Condensed Light"/>
                <a:cs typeface="Abadi MT Condensed Light"/>
              </a:rPr>
              <a:t>… </a:t>
            </a:r>
            <a:endParaRPr lang="fr-FR" sz="1200" dirty="0">
              <a:latin typeface="Abadi MT Condensed Light"/>
              <a:cs typeface="Abadi MT Condensed Ligh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707464" y="1887670"/>
            <a:ext cx="4436537" cy="1631216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s-IS" sz="1600" b="1" dirty="0">
                <a:solidFill>
                  <a:srgbClr val="F79646"/>
                </a:solidFill>
                <a:latin typeface="Abadi MT Condensed Extra Bold"/>
                <a:cs typeface="Abadi MT Condensed Extra Bold"/>
              </a:rPr>
              <a:t>Les Principaux sponsor privés </a:t>
            </a:r>
            <a:r>
              <a:rPr lang="is-IS" sz="1600" b="1" dirty="0" smtClean="0">
                <a:solidFill>
                  <a:srgbClr val="F79646"/>
                </a:solidFill>
                <a:latin typeface="Abadi MT Condensed Extra Bold"/>
                <a:cs typeface="Abadi MT Condensed Extra Bold"/>
              </a:rPr>
              <a:t>dans le Nord</a:t>
            </a:r>
            <a:endParaRPr lang="is-IS" sz="1600" dirty="0" smtClean="0">
              <a:solidFill>
                <a:srgbClr val="F79646"/>
              </a:solidFill>
              <a:latin typeface="Abadi MT Condensed Extra Bold"/>
              <a:cs typeface="Abadi MT Condensed Extra Bold"/>
            </a:endParaRPr>
          </a:p>
          <a:p>
            <a:r>
              <a:rPr lang="is-IS" sz="1400" dirty="0" smtClean="0">
                <a:latin typeface="Abadi MT Condensed Light"/>
                <a:cs typeface="Abadi MT Condensed Light"/>
              </a:rPr>
              <a:t>R</a:t>
            </a:r>
            <a:r>
              <a:rPr lang="fr-FR" sz="1400" dirty="0" smtClean="0">
                <a:latin typeface="Abadi MT Condensed Light"/>
                <a:cs typeface="Abadi MT Condensed Light"/>
              </a:rPr>
              <a:t>e</a:t>
            </a:r>
            <a:r>
              <a:rPr lang="is-IS" sz="1400" dirty="0" smtClean="0">
                <a:latin typeface="Abadi MT Condensed Light"/>
                <a:cs typeface="Abadi MT Condensed Light"/>
              </a:rPr>
              <a:t>nault, Amendis</a:t>
            </a:r>
            <a:r>
              <a:rPr lang="fr-FR" sz="1400" dirty="0" smtClean="0">
                <a:latin typeface="Abadi MT Condensed Light"/>
                <a:cs typeface="Abadi MT Condensed Light"/>
              </a:rPr>
              <a:t>, Aluminium </a:t>
            </a:r>
            <a:r>
              <a:rPr lang="fr-FR" sz="1400" dirty="0">
                <a:latin typeface="Abadi MT Condensed Light"/>
                <a:cs typeface="Abadi MT Condensed Light"/>
              </a:rPr>
              <a:t>du Maroc, Ciments Lafarge, Vache qui rit</a:t>
            </a:r>
            <a:r>
              <a:rPr lang="fr-FR" sz="1400" dirty="0" smtClean="0">
                <a:latin typeface="Abadi MT Condensed Light"/>
                <a:cs typeface="Abadi MT Condensed Light"/>
              </a:rPr>
              <a:t>, TMSA, APM </a:t>
            </a:r>
            <a:r>
              <a:rPr lang="fr-FR" sz="1400" dirty="0">
                <a:latin typeface="Abadi MT Condensed Light"/>
                <a:cs typeface="Abadi MT Condensed Light"/>
              </a:rPr>
              <a:t>Terminal, Tecmed</a:t>
            </a:r>
            <a:r>
              <a:rPr lang="fr-FR" sz="1400" dirty="0" smtClean="0">
                <a:latin typeface="Abadi MT Condensed Light"/>
                <a:cs typeface="Abadi MT Condensed Light"/>
              </a:rPr>
              <a:t>, Banque Populaire, FRS, Les hôtels Mövenpick, César et Royal Tulip, Calypso Voyage, Hyprocol, Instituts Français et Cesvantes</a:t>
            </a:r>
            <a:r>
              <a:rPr lang="is-IS" sz="1400" dirty="0" smtClean="0">
                <a:latin typeface="Abadi MT Condensed Light"/>
                <a:cs typeface="Abadi MT Condensed Light"/>
              </a:rPr>
              <a:t>… Librairies I</a:t>
            </a:r>
            <a:r>
              <a:rPr lang="fr-FR" sz="1400" dirty="0" smtClean="0">
                <a:latin typeface="Abadi MT Condensed Light"/>
                <a:cs typeface="Abadi MT Condensed Light"/>
              </a:rPr>
              <a:t>n</a:t>
            </a:r>
            <a:r>
              <a:rPr lang="is-IS" sz="1400" dirty="0" smtClean="0">
                <a:latin typeface="Abadi MT Condensed Light"/>
                <a:cs typeface="Abadi MT Condensed Light"/>
              </a:rPr>
              <a:t>solite et des Colonnes, NMN…</a:t>
            </a:r>
          </a:p>
          <a:p>
            <a:endParaRPr lang="fr-FR" sz="1400" dirty="0">
              <a:latin typeface="Abadi MT Condensed Light"/>
              <a:cs typeface="Abadi MT Condensed Light"/>
            </a:endParaRPr>
          </a:p>
          <a:p>
            <a:endParaRPr lang="fr-FR" sz="1400" dirty="0">
              <a:latin typeface="Abadi MT Condensed Light"/>
              <a:cs typeface="Abadi MT Condensed Light"/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7305" y="3535539"/>
            <a:ext cx="1213676" cy="1752600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9282" y="5347496"/>
            <a:ext cx="1062286" cy="1502527"/>
          </a:xfrm>
          <a:prstGeom prst="rect">
            <a:avLst/>
          </a:prstGeom>
        </p:spPr>
      </p:pic>
      <p:pic>
        <p:nvPicPr>
          <p:cNvPr id="17" name="Image 16" descr="Affiche TJ 1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751" y="3504060"/>
            <a:ext cx="947319" cy="1339361"/>
          </a:xfrm>
          <a:prstGeom prst="rect">
            <a:avLst/>
          </a:prstGeom>
        </p:spPr>
      </p:pic>
      <p:pic>
        <p:nvPicPr>
          <p:cNvPr id="18" name="Image 17" descr="Twiza 14 Bando Sponsor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841" y="4940787"/>
            <a:ext cx="1336625" cy="18923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222930" y="3841603"/>
            <a:ext cx="4247468" cy="1046440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badi MT Condensed Extra Bold"/>
                <a:cs typeface="Abadi MT Condensed Extra Bold"/>
              </a:rPr>
              <a:t>Les principaux financiers institutionnels </a:t>
            </a:r>
            <a:endParaRPr lang="fr-FR" sz="1400" dirty="0">
              <a:solidFill>
                <a:schemeClr val="tx2">
                  <a:lumMod val="60000"/>
                  <a:lumOff val="40000"/>
                </a:schemeClr>
              </a:solidFill>
              <a:latin typeface="Abadi MT Condensed Extra Bold"/>
              <a:cs typeface="Abadi MT Condensed Extra Bold"/>
            </a:endParaRPr>
          </a:p>
          <a:p>
            <a:r>
              <a:rPr lang="fr-FR" sz="1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badi MT Condensed Light"/>
                <a:cs typeface="Abadi MT Condensed Light"/>
              </a:rPr>
              <a:t> </a:t>
            </a:r>
            <a:r>
              <a:rPr lang="fr-FR" sz="1200" dirty="0">
                <a:latin typeface="Abadi MT Condensed Light"/>
                <a:cs typeface="Abadi MT Condensed Light"/>
              </a:rPr>
              <a:t>l’Agence pour le développement du Nord Maroc, Délégation Régionale du Touriste</a:t>
            </a:r>
            <a:r>
              <a:rPr lang="fr-FR" sz="1200" dirty="0" smtClean="0">
                <a:latin typeface="Abadi MT Condensed Light"/>
                <a:cs typeface="Abadi MT Condensed Light"/>
              </a:rPr>
              <a:t>, ONTM </a:t>
            </a:r>
            <a:r>
              <a:rPr lang="fr-FR" sz="1200" dirty="0">
                <a:latin typeface="Abadi MT Condensed Light"/>
                <a:cs typeface="Abadi MT Condensed Light"/>
              </a:rPr>
              <a:t>Délégation Régionale de la Culture, Les villes, Les Préfectures, Les Régions </a:t>
            </a:r>
            <a:r>
              <a:rPr lang="is-IS" sz="1200" dirty="0" smtClean="0">
                <a:latin typeface="Abadi MT Condensed Light"/>
                <a:cs typeface="Abadi MT Condensed Light"/>
              </a:rPr>
              <a:t>…</a:t>
            </a:r>
            <a:endParaRPr lang="fr-FR" sz="1200" dirty="0">
              <a:latin typeface="Abadi MT Condensed Light"/>
              <a:cs typeface="Abadi MT Condensed Light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91655" y="5015842"/>
            <a:ext cx="4395705" cy="1815882"/>
          </a:xfrm>
          <a:prstGeom prst="rect">
            <a:avLst/>
          </a:prstGeom>
          <a:noFill/>
          <a:ln w="9525" cmpd="sng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solidFill>
                  <a:srgbClr val="558ED5"/>
                </a:solidFill>
                <a:latin typeface="Abadi MT Condensed Extra Bold"/>
                <a:cs typeface="Abadi MT Condensed Extra Bold"/>
              </a:rPr>
              <a:t>Initiatrices </a:t>
            </a:r>
            <a:r>
              <a:rPr lang="fr-FR" sz="1600" b="1" dirty="0">
                <a:solidFill>
                  <a:srgbClr val="558ED5"/>
                </a:solidFill>
                <a:latin typeface="Abadi MT Condensed Extra Bold"/>
                <a:cs typeface="Abadi MT Condensed Extra Bold"/>
              </a:rPr>
              <a:t>et grands financiers au début et pour le lancement des manifestation, les INSTITUTIONS n’ont plus les moyens de prendre en </a:t>
            </a:r>
            <a:r>
              <a:rPr lang="fr-FR" sz="1200" b="1" dirty="0">
                <a:solidFill>
                  <a:srgbClr val="558ED5"/>
                </a:solidFill>
                <a:latin typeface="+mj-lt"/>
                <a:cs typeface="Abadi MT Condensed Extra Bold"/>
              </a:rPr>
              <a:t>charge</a:t>
            </a:r>
            <a:r>
              <a:rPr lang="fr-FR" sz="1600" b="1" dirty="0">
                <a:solidFill>
                  <a:srgbClr val="558ED5"/>
                </a:solidFill>
                <a:latin typeface="Abadi MT Condensed Extra Bold"/>
                <a:cs typeface="Abadi MT Condensed Extra Bold"/>
              </a:rPr>
              <a:t> les multiples initiatives</a:t>
            </a:r>
            <a:r>
              <a:rPr lang="is-IS" sz="1600" b="1" dirty="0">
                <a:solidFill>
                  <a:srgbClr val="558ED5"/>
                </a:solidFill>
                <a:latin typeface="Abadi MT Condensed Extra Bold"/>
                <a:cs typeface="Abadi MT Condensed Extra Bold"/>
              </a:rPr>
              <a:t>…. </a:t>
            </a:r>
            <a:endParaRPr lang="is-IS" sz="1600" b="1" dirty="0" smtClean="0">
              <a:solidFill>
                <a:srgbClr val="558ED5"/>
              </a:solidFill>
              <a:latin typeface="Abadi MT Condensed Extra Bold"/>
              <a:cs typeface="Abadi MT Condensed Extra Bold"/>
            </a:endParaRPr>
          </a:p>
          <a:p>
            <a:pPr algn="ctr"/>
            <a:r>
              <a:rPr lang="fr-FR" sz="1600" b="1" dirty="0" smtClean="0">
                <a:solidFill>
                  <a:srgbClr val="558ED5"/>
                </a:solidFill>
                <a:latin typeface="Abadi MT Condensed Extra Bold"/>
                <a:cs typeface="Abadi MT Condensed Extra Bold"/>
              </a:rPr>
              <a:t>L</a:t>
            </a:r>
            <a:r>
              <a:rPr lang="is-IS" sz="1600" b="1" dirty="0" smtClean="0">
                <a:solidFill>
                  <a:srgbClr val="558ED5"/>
                </a:solidFill>
                <a:latin typeface="Abadi MT Condensed Extra Bold"/>
                <a:cs typeface="Abadi MT Condensed Extra Bold"/>
              </a:rPr>
              <a:t>es </a:t>
            </a:r>
            <a:r>
              <a:rPr lang="is-IS" sz="1400" b="1" dirty="0">
                <a:solidFill>
                  <a:srgbClr val="558ED5"/>
                </a:solidFill>
                <a:cs typeface="Abadi MT Condensed Extra Bold"/>
              </a:rPr>
              <a:t>ENTREPRISES</a:t>
            </a:r>
            <a:r>
              <a:rPr lang="is-IS" sz="1600" b="1" dirty="0">
                <a:solidFill>
                  <a:srgbClr val="558ED5"/>
                </a:solidFill>
                <a:latin typeface="Abadi MT Condensed Extra Bold"/>
                <a:cs typeface="Abadi MT Condensed Extra Bold"/>
              </a:rPr>
              <a:t> PRIVEES doivent prendre le relais pour permettre de dynamiser et de valoriser les territoires.   </a:t>
            </a:r>
          </a:p>
        </p:txBody>
      </p:sp>
      <p:pic>
        <p:nvPicPr>
          <p:cNvPr id="13" name="Image 12" descr="Budget DOSSIER TANJA STREET ART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694" y="3583906"/>
            <a:ext cx="1168400" cy="1653434"/>
          </a:xfrm>
          <a:prstGeom prst="rect">
            <a:avLst/>
          </a:prstGeom>
        </p:spPr>
      </p:pic>
      <p:pic>
        <p:nvPicPr>
          <p:cNvPr id="19" name="Image 18" descr="Affiche 2014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360" y="5278546"/>
            <a:ext cx="956668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644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500"/>
                            </p:stCondLst>
                            <p:childTnLst>
                              <p:par>
                                <p:cTn id="6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3" grpId="0" animBg="1"/>
      <p:bldP spid="14" grpId="0" animBg="1"/>
      <p:bldP spid="4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 txBox="1">
            <a:spLocks/>
          </p:cNvSpPr>
          <p:nvPr/>
        </p:nvSpPr>
        <p:spPr>
          <a:xfrm>
            <a:off x="3664116" y="41054"/>
            <a:ext cx="5446026" cy="8098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2800" b="1" dirty="0">
                <a:solidFill>
                  <a:schemeClr val="accent6">
                    <a:lumMod val="75000"/>
                  </a:schemeClr>
                </a:solidFill>
                <a:latin typeface="Abadi MT Condensed Extra Bold"/>
                <a:cs typeface="Abadi MT Condensed Extra Bold"/>
              </a:rPr>
              <a:t>POURQUOI DES FESTIVALS ? 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168622" y="1243629"/>
            <a:ext cx="4280612" cy="1877437"/>
          </a:xfrm>
          <a:prstGeom prst="rect">
            <a:avLst/>
          </a:prstGeom>
          <a:noFill/>
          <a:ln w="9525" cmpd="sng">
            <a:solidFill>
              <a:srgbClr val="F7964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badi MT Condensed Extra Bold"/>
                <a:cs typeface="Abadi MT Condensed Extra Bold"/>
              </a:rPr>
              <a:t>Pour les Spectateurs</a:t>
            </a:r>
          </a:p>
          <a:p>
            <a:pPr marL="285750" indent="-285750">
              <a:buFont typeface="Wingdings" charset="2"/>
              <a:buChar char="§"/>
            </a:pPr>
            <a:r>
              <a:rPr lang="fr-FR" sz="1200" dirty="0" smtClean="0">
                <a:latin typeface="Abadi MT Condensed Light"/>
                <a:cs typeface="Abadi MT Condensed Light"/>
              </a:rPr>
              <a:t>Faire </a:t>
            </a:r>
            <a:r>
              <a:rPr lang="fr-FR" sz="1200" dirty="0">
                <a:latin typeface="Abadi MT Condensed Light"/>
                <a:cs typeface="Abadi MT Condensed Light"/>
              </a:rPr>
              <a:t>découvrir une culture, une tradition, une </a:t>
            </a:r>
            <a:r>
              <a:rPr lang="fr-FR" sz="1200" dirty="0" smtClean="0">
                <a:latin typeface="Abadi MT Condensed Light"/>
                <a:cs typeface="Abadi MT Condensed Light"/>
              </a:rPr>
              <a:t>musique, une région</a:t>
            </a:r>
            <a:r>
              <a:rPr lang="fr-FR" sz="1200" dirty="0">
                <a:latin typeface="Abadi MT Condensed Light"/>
                <a:cs typeface="Abadi MT Condensed Light"/>
              </a:rPr>
              <a:t> </a:t>
            </a:r>
            <a:r>
              <a:rPr lang="fr-FR" sz="1200" dirty="0" smtClean="0">
                <a:latin typeface="Abadi MT Condensed Light"/>
                <a:cs typeface="Abadi MT Condensed Light"/>
              </a:rPr>
              <a:t>au public.</a:t>
            </a:r>
            <a:endParaRPr lang="fr-FR" sz="1200" dirty="0">
              <a:latin typeface="Abadi MT Condensed Light"/>
              <a:cs typeface="Abadi MT Condensed Light"/>
            </a:endParaRPr>
          </a:p>
          <a:p>
            <a:pPr marL="285750" indent="-285750">
              <a:buFont typeface="Wingdings" charset="2"/>
              <a:buChar char="§"/>
            </a:pPr>
            <a:r>
              <a:rPr lang="fr-FR" sz="1200" dirty="0" smtClean="0">
                <a:latin typeface="Abadi MT Condensed Light"/>
                <a:cs typeface="Abadi MT Condensed Light"/>
              </a:rPr>
              <a:t>Encourager </a:t>
            </a:r>
            <a:r>
              <a:rPr lang="fr-FR" sz="1200" dirty="0">
                <a:latin typeface="Abadi MT Condensed Light"/>
                <a:cs typeface="Abadi MT Condensed Light"/>
              </a:rPr>
              <a:t>le dialogue et l'échange entre les civilisations. </a:t>
            </a:r>
            <a:endParaRPr lang="fr-FR" sz="1200" dirty="0" smtClean="0">
              <a:latin typeface="Abadi MT Condensed Light"/>
              <a:cs typeface="Abadi MT Condensed Light"/>
            </a:endParaRPr>
          </a:p>
          <a:p>
            <a:pPr marL="285750" indent="-285750">
              <a:buFont typeface="Wingdings" charset="2"/>
              <a:buChar char="§"/>
            </a:pPr>
            <a:r>
              <a:rPr lang="fr-FR" sz="1200" dirty="0">
                <a:latin typeface="Abadi MT Condensed Light"/>
                <a:cs typeface="Abadi MT Condensed Light"/>
              </a:rPr>
              <a:t>Créer un lieu </a:t>
            </a:r>
            <a:r>
              <a:rPr lang="fr-FR" sz="1200" dirty="0" smtClean="0">
                <a:latin typeface="Abadi MT Condensed Light"/>
                <a:cs typeface="Abadi MT Condensed Light"/>
              </a:rPr>
              <a:t>d'échange, de rencontre et de réflexion.</a:t>
            </a:r>
          </a:p>
          <a:p>
            <a:pPr marL="285750" indent="-285750">
              <a:buFont typeface="Wingdings" charset="2"/>
              <a:buChar char="§"/>
            </a:pPr>
            <a:r>
              <a:rPr lang="fr-FR" sz="1200" dirty="0" smtClean="0">
                <a:latin typeface="Abadi MT Condensed Light"/>
                <a:cs typeface="Abadi MT Condensed Light"/>
              </a:rPr>
              <a:t>Permettre </a:t>
            </a:r>
            <a:r>
              <a:rPr lang="fr-FR" sz="1200" dirty="0">
                <a:latin typeface="Abadi MT Condensed Light"/>
                <a:cs typeface="Abadi MT Condensed Light"/>
              </a:rPr>
              <a:t>la rencontre des peuples et des cultures pour consolider la culture de la paix. </a:t>
            </a:r>
            <a:endParaRPr lang="fr-FR" sz="1200" dirty="0" smtClean="0">
              <a:latin typeface="Abadi MT Condensed Light"/>
              <a:cs typeface="Abadi MT Condensed Light"/>
            </a:endParaRPr>
          </a:p>
          <a:p>
            <a:pPr algn="ctr"/>
            <a:r>
              <a:rPr lang="fr-FR" sz="1400" dirty="0" smtClean="0">
                <a:solidFill>
                  <a:srgbClr val="558ED5"/>
                </a:solidFill>
                <a:latin typeface="Abadi MT Condensed Extra Bold"/>
                <a:cs typeface="Abadi MT Condensed Extra Bold"/>
              </a:rPr>
              <a:t>La culture ouvre les esprits</a:t>
            </a:r>
            <a:endParaRPr lang="fr-FR" sz="1400" dirty="0">
              <a:solidFill>
                <a:srgbClr val="558ED5"/>
              </a:solidFill>
              <a:latin typeface="Abadi MT Condensed Extra Bold"/>
              <a:cs typeface="Abadi MT Condensed Extra Bold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77110" y="4580007"/>
            <a:ext cx="4405990" cy="1692771"/>
          </a:xfrm>
          <a:prstGeom prst="rect">
            <a:avLst/>
          </a:prstGeom>
          <a:noFill/>
          <a:ln w="9525" cmpd="sng">
            <a:solidFill>
              <a:srgbClr val="F7964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solidFill>
                  <a:srgbClr val="558ED5"/>
                </a:solidFill>
                <a:latin typeface="Abadi MT Condensed Extra Bold"/>
                <a:cs typeface="Abadi MT Condensed Extra Bold"/>
              </a:rPr>
              <a:t>Pour les Artistes</a:t>
            </a:r>
            <a:endParaRPr lang="fr-FR" sz="1600" b="1" dirty="0">
              <a:solidFill>
                <a:srgbClr val="558ED5"/>
              </a:solidFill>
              <a:latin typeface="Abadi MT Condensed Extra Bold"/>
              <a:cs typeface="Abadi MT Condensed Extra Bold"/>
            </a:endParaRPr>
          </a:p>
          <a:p>
            <a:pPr marL="285750" indent="-285750">
              <a:buFont typeface="Wingdings" charset="2"/>
              <a:buChar char="§"/>
            </a:pPr>
            <a:r>
              <a:rPr lang="fr-FR" sz="1200" dirty="0" smtClean="0">
                <a:latin typeface="Abadi MT Condensed Light"/>
                <a:cs typeface="Abadi MT Condensed Light"/>
              </a:rPr>
              <a:t>Créer </a:t>
            </a:r>
            <a:r>
              <a:rPr lang="fr-FR" sz="1200" dirty="0">
                <a:latin typeface="Abadi MT Condensed Light"/>
                <a:cs typeface="Abadi MT Condensed Light"/>
              </a:rPr>
              <a:t>un espace </a:t>
            </a:r>
            <a:r>
              <a:rPr lang="fr-FR" sz="1200" dirty="0" smtClean="0">
                <a:latin typeface="Abadi MT Condensed Light"/>
                <a:cs typeface="Abadi MT Condensed Light"/>
              </a:rPr>
              <a:t>d’expression permettant </a:t>
            </a:r>
            <a:r>
              <a:rPr lang="fr-FR" sz="1200" dirty="0">
                <a:latin typeface="Abadi MT Condensed Light"/>
                <a:cs typeface="Abadi MT Condensed Light"/>
              </a:rPr>
              <a:t>aux musiciens </a:t>
            </a:r>
            <a:r>
              <a:rPr lang="fr-FR" sz="1200" dirty="0" smtClean="0">
                <a:latin typeface="Abadi MT Condensed Light"/>
                <a:cs typeface="Abadi MT Condensed Light"/>
              </a:rPr>
              <a:t>ou </a:t>
            </a:r>
            <a:r>
              <a:rPr lang="fr-FR" sz="1200" dirty="0">
                <a:latin typeface="Abadi MT Condensed Light"/>
                <a:cs typeface="Abadi MT Condensed Light"/>
              </a:rPr>
              <a:t>artisans les plus représentatifs de leur culture de se produire et de se manifester dans le respect de la diversité. </a:t>
            </a:r>
          </a:p>
          <a:p>
            <a:pPr marL="285750" indent="-285750">
              <a:buFont typeface="Wingdings" charset="2"/>
              <a:buChar char="§"/>
            </a:pPr>
            <a:r>
              <a:rPr lang="fr-FR" sz="1200" dirty="0" smtClean="0">
                <a:latin typeface="Abadi MT Condensed Light"/>
                <a:cs typeface="Abadi MT Condensed Light"/>
              </a:rPr>
              <a:t>Créer </a:t>
            </a:r>
            <a:r>
              <a:rPr lang="fr-FR" sz="1200" dirty="0">
                <a:latin typeface="Abadi MT Condensed Light"/>
                <a:cs typeface="Abadi MT Condensed Light"/>
              </a:rPr>
              <a:t>des opportunités de lancement des jeunes artistes ou artisans talentueux</a:t>
            </a:r>
            <a:r>
              <a:rPr lang="fr-FR" sz="1200" dirty="0" smtClean="0">
                <a:latin typeface="Abadi MT Condensed Light"/>
                <a:cs typeface="Abadi MT Condensed Light"/>
              </a:rPr>
              <a:t>.</a:t>
            </a:r>
          </a:p>
          <a:p>
            <a:pPr algn="ctr"/>
            <a:r>
              <a:rPr lang="fr-FR" sz="1400" dirty="0" smtClean="0">
                <a:solidFill>
                  <a:srgbClr val="558ED5"/>
                </a:solidFill>
                <a:latin typeface="Abadi MT Condensed Extra Bold"/>
                <a:cs typeface="Abadi MT Condensed Extra Bold"/>
              </a:rPr>
              <a:t>Des moyens d’expressions ouvert à tous </a:t>
            </a:r>
            <a:endParaRPr lang="fr-FR" sz="1400" dirty="0">
              <a:solidFill>
                <a:srgbClr val="558ED5"/>
              </a:solidFill>
              <a:latin typeface="Abadi MT Condensed Extra Bold"/>
              <a:cs typeface="Abadi MT Condensed Extra Bold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4697834" y="864043"/>
            <a:ext cx="4412307" cy="2246769"/>
          </a:xfrm>
          <a:prstGeom prst="rect">
            <a:avLst/>
          </a:prstGeom>
          <a:noFill/>
          <a:ln w="9525" cmpd="sng">
            <a:solidFill>
              <a:srgbClr val="F7964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solidFill>
                  <a:srgbClr val="558ED5"/>
                </a:solidFill>
                <a:latin typeface="Abadi MT Condensed Extra Bold"/>
                <a:cs typeface="Abadi MT Condensed Extra Bold"/>
              </a:rPr>
              <a:t>Pour les Territoires</a:t>
            </a:r>
            <a:endParaRPr lang="fr-FR" sz="1600" b="1" dirty="0">
              <a:solidFill>
                <a:srgbClr val="558ED5"/>
              </a:solidFill>
              <a:latin typeface="Abadi MT Condensed Extra Bold"/>
              <a:cs typeface="Abadi MT Condensed Extra Bold"/>
            </a:endParaRPr>
          </a:p>
          <a:p>
            <a:pPr marL="285750" indent="-285750">
              <a:buFont typeface="Wingdings" charset="2"/>
              <a:buChar char="§"/>
            </a:pPr>
            <a:r>
              <a:rPr lang="fr-FR" sz="1200" dirty="0">
                <a:latin typeface="Abadi MT Condensed Light"/>
                <a:cs typeface="Abadi MT Condensed Light"/>
              </a:rPr>
              <a:t>Promouvoir </a:t>
            </a:r>
            <a:r>
              <a:rPr lang="fr-FR" sz="1200" dirty="0" smtClean="0">
                <a:latin typeface="Abadi MT Condensed Light"/>
                <a:cs typeface="Abadi MT Condensed Light"/>
              </a:rPr>
              <a:t>une région ou une ville au niveau </a:t>
            </a:r>
            <a:r>
              <a:rPr lang="fr-FR" sz="1200" dirty="0">
                <a:latin typeface="Abadi MT Condensed Light"/>
                <a:cs typeface="Abadi MT Condensed Light"/>
              </a:rPr>
              <a:t>national </a:t>
            </a:r>
            <a:r>
              <a:rPr lang="fr-FR" sz="1200" dirty="0" smtClean="0">
                <a:latin typeface="Abadi MT Condensed Light"/>
                <a:cs typeface="Abadi MT Condensed Light"/>
              </a:rPr>
              <a:t>et/ou international auprès </a:t>
            </a:r>
            <a:r>
              <a:rPr lang="fr-FR" sz="1200" dirty="0">
                <a:latin typeface="Abadi MT Condensed Light"/>
                <a:cs typeface="Abadi MT Condensed Light"/>
              </a:rPr>
              <a:t>du </a:t>
            </a:r>
            <a:r>
              <a:rPr lang="fr-FR" sz="1200" dirty="0" smtClean="0">
                <a:latin typeface="Abadi MT Condensed Light"/>
                <a:cs typeface="Abadi MT Condensed Light"/>
              </a:rPr>
              <a:t>public, des investisseurs </a:t>
            </a:r>
            <a:r>
              <a:rPr lang="fr-FR" sz="1200" dirty="0">
                <a:latin typeface="Abadi MT Condensed Light"/>
                <a:cs typeface="Abadi MT Condensed Light"/>
              </a:rPr>
              <a:t>et des </a:t>
            </a:r>
            <a:r>
              <a:rPr lang="fr-FR" sz="1200" dirty="0" smtClean="0">
                <a:latin typeface="Abadi MT Condensed Light"/>
                <a:cs typeface="Abadi MT Condensed Light"/>
              </a:rPr>
              <a:t>media.</a:t>
            </a:r>
            <a:endParaRPr lang="fr-FR" sz="1200" dirty="0">
              <a:latin typeface="Abadi MT Condensed Light"/>
              <a:cs typeface="Abadi MT Condensed Light"/>
            </a:endParaRPr>
          </a:p>
          <a:p>
            <a:pPr marL="285750" indent="-285750">
              <a:buFont typeface="Wingdings" charset="2"/>
              <a:buChar char="§"/>
            </a:pPr>
            <a:r>
              <a:rPr lang="fr-FR" sz="1200" dirty="0" smtClean="0">
                <a:latin typeface="Abadi MT Condensed Light"/>
                <a:cs typeface="Abadi MT Condensed Light"/>
              </a:rPr>
              <a:t>Consolider </a:t>
            </a:r>
            <a:r>
              <a:rPr lang="fr-FR" sz="1200" dirty="0">
                <a:latin typeface="Abadi MT Condensed Light"/>
                <a:cs typeface="Abadi MT Condensed Light"/>
              </a:rPr>
              <a:t>l’identité et le sentiment d’appartenance de la </a:t>
            </a:r>
            <a:r>
              <a:rPr lang="fr-FR" sz="1200" dirty="0" smtClean="0">
                <a:latin typeface="Abadi MT Condensed Light"/>
                <a:cs typeface="Abadi MT Condensed Light"/>
              </a:rPr>
              <a:t>population à un territoire.</a:t>
            </a:r>
          </a:p>
          <a:p>
            <a:pPr marL="285750" indent="-285750">
              <a:buFont typeface="Wingdings" charset="2"/>
              <a:buChar char="§"/>
            </a:pPr>
            <a:r>
              <a:rPr lang="fr-FR" sz="1200" dirty="0" smtClean="0">
                <a:latin typeface="Abadi MT Condensed Light"/>
                <a:cs typeface="Abadi MT Condensed Light"/>
              </a:rPr>
              <a:t>Travailler </a:t>
            </a:r>
            <a:r>
              <a:rPr lang="fr-FR" sz="1200" dirty="0">
                <a:latin typeface="Abadi MT Condensed Light"/>
                <a:cs typeface="Abadi MT Condensed Light"/>
              </a:rPr>
              <a:t>en partenariat avec les écoles, les associations, les </a:t>
            </a:r>
            <a:r>
              <a:rPr lang="fr-FR" sz="1200" dirty="0" smtClean="0">
                <a:latin typeface="Abadi MT Condensed Light"/>
                <a:cs typeface="Abadi MT Condensed Light"/>
              </a:rPr>
              <a:t>entreprises locales.</a:t>
            </a:r>
            <a:endParaRPr lang="is-IS" sz="1200" dirty="0" smtClean="0">
              <a:latin typeface="Abadi MT Condensed Light"/>
              <a:cs typeface="Abadi MT Condensed Light"/>
            </a:endParaRPr>
          </a:p>
          <a:p>
            <a:pPr marL="285750" indent="-285750">
              <a:buFont typeface="Wingdings" charset="2"/>
              <a:buChar char="§"/>
            </a:pPr>
            <a:r>
              <a:rPr lang="fr-FR" sz="1200" dirty="0">
                <a:latin typeface="Abadi MT Condensed Light"/>
                <a:cs typeface="Abadi MT Condensed Light"/>
              </a:rPr>
              <a:t>Renforcer les capacités et aptitudes professionnelles des acteurs locaux à s’impliquer </a:t>
            </a:r>
            <a:r>
              <a:rPr lang="fr-FR" sz="1200" dirty="0" smtClean="0">
                <a:latin typeface="Abadi MT Condensed Light"/>
                <a:cs typeface="Abadi MT Condensed Light"/>
              </a:rPr>
              <a:t>pour leur région.</a:t>
            </a:r>
          </a:p>
          <a:p>
            <a:pPr algn="ctr"/>
            <a:r>
              <a:rPr lang="fr-FR" sz="1400" dirty="0" smtClean="0">
                <a:solidFill>
                  <a:srgbClr val="558ED5"/>
                </a:solidFill>
                <a:latin typeface="Abadi MT Condensed Extra Bold"/>
                <a:cs typeface="Abadi MT Condensed Extra Bold"/>
              </a:rPr>
              <a:t>Dynamiser le développement régional</a:t>
            </a:r>
            <a:endParaRPr lang="fr-FR" sz="1400" dirty="0">
              <a:solidFill>
                <a:srgbClr val="558ED5"/>
              </a:solidFill>
              <a:latin typeface="Abadi MT Condensed Extra Bold"/>
              <a:cs typeface="Abadi MT Condensed Extra Bold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557867" y="6386468"/>
            <a:ext cx="73032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F79646"/>
                </a:solidFill>
                <a:latin typeface="Abadi MT Condensed Extra Bold"/>
                <a:cs typeface="Abadi MT Condensed Extra Bold"/>
              </a:rPr>
              <a:t>Divertir, Amuser, </a:t>
            </a:r>
            <a:r>
              <a:rPr lang="fr-FR" sz="2000" b="1" dirty="0" smtClean="0">
                <a:solidFill>
                  <a:srgbClr val="F79646"/>
                </a:solidFill>
                <a:latin typeface="Abadi MT Condensed Extra Bold"/>
                <a:cs typeface="Abadi MT Condensed Extra Bold"/>
              </a:rPr>
              <a:t>Découvrir, Apprendre, Développer</a:t>
            </a:r>
            <a:r>
              <a:rPr lang="is-IS" sz="2000" b="1" dirty="0" smtClean="0">
                <a:solidFill>
                  <a:srgbClr val="F79646"/>
                </a:solidFill>
                <a:latin typeface="Abadi MT Condensed Extra Bold"/>
                <a:cs typeface="Abadi MT Condensed Extra Bold"/>
              </a:rPr>
              <a:t>…</a:t>
            </a:r>
            <a:r>
              <a:rPr lang="fr-FR" sz="2000" b="1" dirty="0" smtClean="0">
                <a:solidFill>
                  <a:srgbClr val="F79646"/>
                </a:solidFill>
                <a:latin typeface="Abadi MT Condensed Extra Bold"/>
                <a:cs typeface="Abadi MT Condensed Extra Bold"/>
              </a:rPr>
              <a:t> </a:t>
            </a:r>
            <a:endParaRPr lang="fr-FR" sz="2000" b="1" dirty="0">
              <a:solidFill>
                <a:srgbClr val="F79646"/>
              </a:solidFill>
              <a:latin typeface="Abadi MT Condensed Extra Bold"/>
              <a:cs typeface="Abadi MT Condensed Extra Bold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4697835" y="4592090"/>
            <a:ext cx="4408066" cy="1877437"/>
          </a:xfrm>
          <a:prstGeom prst="rect">
            <a:avLst/>
          </a:prstGeom>
          <a:noFill/>
          <a:ln w="9525" cmpd="sng">
            <a:solidFill>
              <a:srgbClr val="F7964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solidFill>
                  <a:srgbClr val="558ED5"/>
                </a:solidFill>
                <a:latin typeface="Abadi MT Condensed Extra Bold"/>
                <a:cs typeface="Abadi MT Condensed Extra Bold"/>
              </a:rPr>
              <a:t>Pour l’Economie</a:t>
            </a:r>
            <a:endParaRPr lang="fr-FR" sz="1600" b="1" dirty="0">
              <a:solidFill>
                <a:srgbClr val="558ED5"/>
              </a:solidFill>
              <a:latin typeface="Abadi MT Condensed Extra Bold"/>
              <a:cs typeface="Abadi MT Condensed Extra Bold"/>
            </a:endParaRPr>
          </a:p>
          <a:p>
            <a:pPr marL="285750" indent="-285750">
              <a:buFont typeface="Wingdings" charset="2"/>
              <a:buChar char="§"/>
            </a:pPr>
            <a:r>
              <a:rPr lang="fr-FR" sz="1200" dirty="0">
                <a:latin typeface="Abadi MT Condensed Light"/>
                <a:cs typeface="Abadi MT Condensed Light"/>
              </a:rPr>
              <a:t>Participer au développement </a:t>
            </a:r>
            <a:r>
              <a:rPr lang="fr-FR" sz="1200" dirty="0" smtClean="0">
                <a:latin typeface="Abadi MT Condensed Light"/>
                <a:cs typeface="Abadi MT Condensed Light"/>
              </a:rPr>
              <a:t>socio-économique</a:t>
            </a:r>
            <a:endParaRPr lang="fr-FR" sz="1200" dirty="0">
              <a:latin typeface="Abadi MT Condensed Light"/>
              <a:cs typeface="Abadi MT Condensed Light"/>
            </a:endParaRPr>
          </a:p>
          <a:p>
            <a:pPr marL="285750" indent="-285750">
              <a:buFont typeface="Wingdings" charset="2"/>
              <a:buChar char="§"/>
            </a:pPr>
            <a:r>
              <a:rPr lang="fr-FR" sz="1200" dirty="0">
                <a:latin typeface="Abadi MT Condensed Light"/>
                <a:cs typeface="Abadi MT Condensed Light"/>
              </a:rPr>
              <a:t>Ouvrir des espaces aux </a:t>
            </a:r>
            <a:r>
              <a:rPr lang="fr-FR" sz="1200" dirty="0" smtClean="0">
                <a:latin typeface="Abadi MT Condensed Light"/>
                <a:cs typeface="Abadi MT Condensed Light"/>
              </a:rPr>
              <a:t>marchés Nationaux  internationaux</a:t>
            </a:r>
            <a:endParaRPr lang="fr-FR" sz="1200" dirty="0">
              <a:latin typeface="Abadi MT Condensed Light"/>
              <a:cs typeface="Abadi MT Condensed Light"/>
            </a:endParaRPr>
          </a:p>
          <a:p>
            <a:pPr marL="285750" indent="-285750">
              <a:buFont typeface="Wingdings" charset="2"/>
              <a:buChar char="§"/>
            </a:pPr>
            <a:r>
              <a:rPr lang="fr-FR" sz="1200" dirty="0" smtClean="0">
                <a:latin typeface="Abadi MT Condensed Light"/>
                <a:cs typeface="Abadi MT Condensed Light"/>
              </a:rPr>
              <a:t>Accroitre </a:t>
            </a:r>
            <a:r>
              <a:rPr lang="fr-FR" sz="1200" dirty="0">
                <a:latin typeface="Abadi MT Condensed Light"/>
                <a:cs typeface="Abadi MT Condensed Light"/>
              </a:rPr>
              <a:t>les retombées </a:t>
            </a:r>
            <a:r>
              <a:rPr lang="fr-FR" sz="1200" dirty="0" smtClean="0">
                <a:latin typeface="Abadi MT Condensed Light"/>
                <a:cs typeface="Abadi MT Condensed Light"/>
              </a:rPr>
              <a:t>économiques </a:t>
            </a:r>
            <a:r>
              <a:rPr lang="fr-FR" sz="1200" dirty="0">
                <a:latin typeface="Abadi MT Condensed Light"/>
                <a:cs typeface="Abadi MT Condensed Light"/>
              </a:rPr>
              <a:t>(</a:t>
            </a:r>
            <a:r>
              <a:rPr lang="fr-FR" sz="1200" dirty="0" smtClean="0">
                <a:latin typeface="Abadi MT Condensed Light"/>
                <a:cs typeface="Abadi MT Condensed Light"/>
              </a:rPr>
              <a:t>Hôtel, Restaurants</a:t>
            </a:r>
            <a:r>
              <a:rPr lang="fr-FR" sz="1200" dirty="0">
                <a:latin typeface="Abadi MT Condensed Light"/>
                <a:cs typeface="Abadi MT Condensed Light"/>
              </a:rPr>
              <a:t>, Commerce, Transports</a:t>
            </a:r>
            <a:r>
              <a:rPr lang="is-IS" sz="1200" dirty="0" smtClean="0">
                <a:latin typeface="Abadi MT Condensed Light"/>
                <a:cs typeface="Abadi MT Condensed Light"/>
              </a:rPr>
              <a:t>…)</a:t>
            </a:r>
          </a:p>
          <a:p>
            <a:pPr marL="285750" indent="-285750">
              <a:buFont typeface="Wingdings" charset="2"/>
              <a:buChar char="§"/>
            </a:pPr>
            <a:r>
              <a:rPr lang="fr-FR" sz="1200" dirty="0">
                <a:latin typeface="Abadi MT Condensed Light"/>
                <a:cs typeface="Abadi MT Condensed Light"/>
              </a:rPr>
              <a:t>Etre un vecteur de promotion du tourisme </a:t>
            </a:r>
            <a:r>
              <a:rPr lang="fr-FR" sz="1200" dirty="0" smtClean="0">
                <a:latin typeface="Abadi MT Condensed Light"/>
                <a:cs typeface="Abadi MT Condensed Light"/>
              </a:rPr>
              <a:t>à moyen et long terme</a:t>
            </a:r>
          </a:p>
          <a:p>
            <a:pPr algn="ctr"/>
            <a:r>
              <a:rPr lang="fr-FR" sz="1400" dirty="0">
                <a:solidFill>
                  <a:srgbClr val="558ED5"/>
                </a:solidFill>
                <a:latin typeface="Abadi MT Condensed Extra Bold"/>
                <a:cs typeface="Abadi MT Condensed Extra Bold"/>
              </a:rPr>
              <a:t>La culture </a:t>
            </a:r>
            <a:r>
              <a:rPr lang="fr-FR" sz="1400" dirty="0" smtClean="0">
                <a:solidFill>
                  <a:srgbClr val="558ED5"/>
                </a:solidFill>
                <a:latin typeface="Abadi MT Condensed Extra Bold"/>
                <a:cs typeface="Abadi MT Condensed Extra Bold"/>
              </a:rPr>
              <a:t>comme vecteur </a:t>
            </a:r>
            <a:r>
              <a:rPr lang="fr-FR" sz="1400" dirty="0">
                <a:solidFill>
                  <a:srgbClr val="558ED5"/>
                </a:solidFill>
                <a:latin typeface="Abadi MT Condensed Extra Bold"/>
                <a:cs typeface="Abadi MT Condensed Extra Bold"/>
              </a:rPr>
              <a:t>de développement </a:t>
            </a:r>
          </a:p>
        </p:txBody>
      </p:sp>
      <p:pic>
        <p:nvPicPr>
          <p:cNvPr id="4" name="Image 3" descr="547096_372512159520516_153194925_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42" y="3352860"/>
            <a:ext cx="1620000" cy="1080000"/>
          </a:xfrm>
          <a:prstGeom prst="rect">
            <a:avLst/>
          </a:prstGeom>
        </p:spPr>
      </p:pic>
      <p:pic>
        <p:nvPicPr>
          <p:cNvPr id="5" name="Image 4" descr="1237147_295891597217028_806891812_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883" y="3378945"/>
            <a:ext cx="718335" cy="1077300"/>
          </a:xfrm>
          <a:prstGeom prst="rect">
            <a:avLst/>
          </a:prstGeom>
        </p:spPr>
      </p:pic>
      <p:pic>
        <p:nvPicPr>
          <p:cNvPr id="6" name="Image 5" descr="Tranzik_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278" y="3377495"/>
            <a:ext cx="1580475" cy="1052512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32" y="193451"/>
            <a:ext cx="774700" cy="92964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76435" y="3378777"/>
            <a:ext cx="1629657" cy="1043999"/>
          </a:xfrm>
          <a:prstGeom prst="rect">
            <a:avLst/>
          </a:prstGeom>
        </p:spPr>
      </p:pic>
      <p:pic>
        <p:nvPicPr>
          <p:cNvPr id="16" name="Image 15" descr="10481574_772789809446956_7486766063039691552_n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816" y="3390195"/>
            <a:ext cx="702009" cy="1052835"/>
          </a:xfrm>
          <a:prstGeom prst="rect">
            <a:avLst/>
          </a:prstGeom>
        </p:spPr>
      </p:pic>
      <p:pic>
        <p:nvPicPr>
          <p:cNvPr id="17" name="Image 16" descr="10671454_772789692780301_1580247588619802821_n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374" y="3390212"/>
            <a:ext cx="1599862" cy="1066033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1413674" y="48238"/>
            <a:ext cx="28381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558ED5"/>
                </a:solidFill>
                <a:latin typeface="Abadi MT Condensed Extra Bold"/>
                <a:cs typeface="Abadi MT Condensed Extra Bold"/>
              </a:rPr>
              <a:t>Pour les </a:t>
            </a:r>
            <a:r>
              <a:rPr lang="fr-FR" sz="1600" b="1" dirty="0" smtClean="0">
                <a:solidFill>
                  <a:srgbClr val="558ED5"/>
                </a:solidFill>
                <a:latin typeface="Abadi MT Condensed Extra Bold"/>
                <a:cs typeface="Abadi MT Condensed Extra Bold"/>
              </a:rPr>
              <a:t>Territoires</a:t>
            </a:r>
          </a:p>
          <a:p>
            <a:pPr algn="ctr"/>
            <a:r>
              <a:rPr lang="fr-FR" sz="1600" b="1" dirty="0">
                <a:solidFill>
                  <a:srgbClr val="558ED5"/>
                </a:solidFill>
                <a:latin typeface="Abadi MT Condensed Extra Bold"/>
                <a:cs typeface="Abadi MT Condensed Extra Bold"/>
              </a:rPr>
              <a:t>Pour </a:t>
            </a:r>
            <a:r>
              <a:rPr lang="fr-FR" sz="1600" b="1" dirty="0" smtClean="0">
                <a:solidFill>
                  <a:srgbClr val="558ED5"/>
                </a:solidFill>
                <a:latin typeface="Abadi MT Condensed Extra Bold"/>
                <a:cs typeface="Abadi MT Condensed Extra Bold"/>
              </a:rPr>
              <a:t>l’Economie</a:t>
            </a:r>
          </a:p>
          <a:p>
            <a:pPr algn="ctr"/>
            <a:r>
              <a:rPr lang="fr-FR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badi MT Condensed Extra Bold"/>
                <a:cs typeface="Abadi MT Condensed Extra Bold"/>
              </a:rPr>
              <a:t>Pour les </a:t>
            </a:r>
            <a:r>
              <a:rPr lang="fr-FR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badi MT Condensed Extra Bold"/>
                <a:cs typeface="Abadi MT Condensed Extra Bold"/>
              </a:rPr>
              <a:t>Spectateurs</a:t>
            </a:r>
          </a:p>
          <a:p>
            <a:pPr algn="ctr"/>
            <a:r>
              <a:rPr lang="fr-FR" sz="1600" b="1" dirty="0">
                <a:solidFill>
                  <a:srgbClr val="558ED5"/>
                </a:solidFill>
                <a:latin typeface="Abadi MT Condensed Extra Bold"/>
                <a:cs typeface="Abadi MT Condensed Extra Bold"/>
              </a:rPr>
              <a:t>Pour les </a:t>
            </a:r>
            <a:r>
              <a:rPr lang="fr-FR" sz="1600" b="1" dirty="0" smtClean="0">
                <a:solidFill>
                  <a:srgbClr val="558ED5"/>
                </a:solidFill>
                <a:latin typeface="Abadi MT Condensed Extra Bold"/>
                <a:cs typeface="Abadi MT Condensed Extra Bold"/>
              </a:rPr>
              <a:t>Artistes</a:t>
            </a:r>
            <a:endParaRPr lang="fr-FR" sz="1600" b="1" dirty="0">
              <a:solidFill>
                <a:srgbClr val="558ED5"/>
              </a:solidFill>
              <a:latin typeface="Abadi MT Condensed Extra Bold"/>
              <a:cs typeface="Abadi MT Condensed Extra Bold"/>
            </a:endParaRPr>
          </a:p>
        </p:txBody>
      </p:sp>
    </p:spTree>
    <p:extLst>
      <p:ext uri="{BB962C8B-B14F-4D97-AF65-F5344CB8AC3E}">
        <p14:creationId xmlns:p14="http://schemas.microsoft.com/office/powerpoint/2010/main" val="1573364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1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1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1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09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1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00"/>
                            </p:stCondLst>
                            <p:childTnLst>
                              <p:par>
                                <p:cTn id="1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500"/>
                            </p:stCondLst>
                            <p:childTnLst>
                              <p:par>
                                <p:cTn id="1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19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animBg="1"/>
      <p:bldP spid="9" grpId="0" build="p" animBg="1"/>
      <p:bldP spid="10" grpId="0" build="p" animBg="1"/>
      <p:bldP spid="11" grpId="0"/>
      <p:bldP spid="13" grpId="0" build="p" animBg="1"/>
      <p:bldP spid="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216838" y="890350"/>
            <a:ext cx="4342462" cy="1908215"/>
          </a:xfrm>
          <a:prstGeom prst="rect">
            <a:avLst/>
          </a:prstGeom>
          <a:noFill/>
          <a:ln w="6350" cmpd="sng">
            <a:solidFill>
              <a:srgbClr val="3366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558ED5"/>
                </a:solidFill>
                <a:cs typeface="Abadi MT Condensed Extra Bold"/>
              </a:rPr>
              <a:t>LE MECENAT</a:t>
            </a:r>
            <a:r>
              <a:rPr lang="fr-FR" dirty="0" smtClean="0">
                <a:solidFill>
                  <a:srgbClr val="558ED5"/>
                </a:solidFill>
                <a:cs typeface="Abadi MT Condensed Extra Bold"/>
              </a:rPr>
              <a:t> </a:t>
            </a:r>
          </a:p>
          <a:p>
            <a:r>
              <a:rPr lang="fr-FR" sz="1600" dirty="0" smtClean="0">
                <a:cs typeface="Abadi MT Condensed Light"/>
              </a:rPr>
              <a:t>Acte </a:t>
            </a:r>
            <a:r>
              <a:rPr lang="fr-FR" sz="1600" dirty="0">
                <a:cs typeface="Abadi MT Condensed Light"/>
              </a:rPr>
              <a:t>philanthropique qui se traduit par le versement d’un don à une</a:t>
            </a:r>
            <a:r>
              <a:rPr lang="fr-FR" sz="1600" dirty="0" smtClean="0">
                <a:cs typeface="Abadi MT Condensed Light"/>
              </a:rPr>
              <a:t> </a:t>
            </a:r>
            <a:r>
              <a:rPr lang="fr-FR" sz="1600" dirty="0">
                <a:cs typeface="Abadi MT Condensed Light"/>
              </a:rPr>
              <a:t>œ</a:t>
            </a:r>
            <a:r>
              <a:rPr lang="fr-FR" sz="1600" dirty="0" smtClean="0">
                <a:cs typeface="Abadi MT Condensed Light"/>
              </a:rPr>
              <a:t>uvre </a:t>
            </a:r>
            <a:r>
              <a:rPr lang="fr-FR" sz="1600" dirty="0">
                <a:cs typeface="Abadi MT Condensed Light"/>
              </a:rPr>
              <a:t>ou à un organisme, pour une </a:t>
            </a:r>
            <a:r>
              <a:rPr lang="fr-FR" sz="1600" dirty="0" smtClean="0">
                <a:cs typeface="Abadi MT Condensed Light"/>
              </a:rPr>
              <a:t>des </a:t>
            </a:r>
            <a:r>
              <a:rPr lang="fr-FR" sz="1600" dirty="0">
                <a:cs typeface="Abadi MT Condensed Light"/>
              </a:rPr>
              <a:t>actions d’intérêt </a:t>
            </a:r>
            <a:r>
              <a:rPr lang="fr-FR" sz="1600" dirty="0" smtClean="0">
                <a:cs typeface="Abadi MT Condensed Light"/>
              </a:rPr>
              <a:t>général….</a:t>
            </a:r>
          </a:p>
          <a:p>
            <a:pPr algn="ctr"/>
            <a:r>
              <a:rPr lang="fr-FR" sz="1600" b="1" dirty="0">
                <a:solidFill>
                  <a:schemeClr val="accent6"/>
                </a:solidFill>
                <a:cs typeface="Abadi MT Condensed Extra Bold"/>
              </a:rPr>
              <a:t>U</a:t>
            </a:r>
            <a:r>
              <a:rPr lang="fr-FR" sz="1600" b="1" dirty="0" smtClean="0">
                <a:solidFill>
                  <a:schemeClr val="accent6"/>
                </a:solidFill>
                <a:cs typeface="Abadi MT Condensed Extra Bold"/>
              </a:rPr>
              <a:t>n </a:t>
            </a:r>
            <a:r>
              <a:rPr lang="fr-FR" sz="1600" b="1" dirty="0">
                <a:solidFill>
                  <a:schemeClr val="accent6"/>
                </a:solidFill>
                <a:cs typeface="Abadi MT Condensed Extra Bold"/>
              </a:rPr>
              <a:t>vecteur de </a:t>
            </a:r>
            <a:r>
              <a:rPr lang="fr-FR" sz="1600" b="1" dirty="0" smtClean="0">
                <a:solidFill>
                  <a:schemeClr val="accent6"/>
                </a:solidFill>
                <a:cs typeface="Abadi MT Condensed Extra Bold"/>
              </a:rPr>
              <a:t>communication purement  institutionnelle</a:t>
            </a:r>
            <a:endParaRPr lang="fr-FR" sz="1600" b="1" dirty="0">
              <a:solidFill>
                <a:schemeClr val="accent6"/>
              </a:solidFill>
              <a:cs typeface="Abadi MT Condensed Extra Bold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50066" y="3341121"/>
            <a:ext cx="4233333" cy="461665"/>
          </a:xfrm>
          <a:prstGeom prst="rect">
            <a:avLst/>
          </a:prstGeom>
          <a:ln w="9525" cmpd="sng">
            <a:solidFill>
              <a:srgbClr val="558ED5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F79646"/>
                </a:solidFill>
                <a:cs typeface="Abadi MT Condensed Extra Bold"/>
              </a:rPr>
              <a:t>MOYENS DE PARTICIPATION </a:t>
            </a:r>
            <a:endParaRPr lang="fr-FR" sz="2400" dirty="0" smtClean="0">
              <a:solidFill>
                <a:srgbClr val="F79646"/>
              </a:solidFill>
              <a:cs typeface="Abadi MT Condensed Extra Bold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62500" y="876975"/>
            <a:ext cx="4140200" cy="1631216"/>
          </a:xfrm>
          <a:prstGeom prst="rect">
            <a:avLst/>
          </a:prstGeom>
          <a:ln w="9525" cmpd="sng">
            <a:solidFill>
              <a:srgbClr val="3366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Abadi MT Condensed Extra Bold"/>
              </a:rPr>
              <a:t>LE SPONSORING (ou </a:t>
            </a:r>
            <a:r>
              <a:rPr lang="fr-FR" sz="1600" b="1" dirty="0">
                <a:solidFill>
                  <a:schemeClr val="tx2">
                    <a:lumMod val="60000"/>
                    <a:lumOff val="40000"/>
                  </a:schemeClr>
                </a:solidFill>
                <a:cs typeface="Abadi MT Condensed Extra Bold"/>
              </a:rPr>
              <a:t>P</a:t>
            </a:r>
            <a:r>
              <a:rPr lang="fr-FR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Abadi MT Condensed Extra Bold"/>
              </a:rPr>
              <a:t>arrainage)</a:t>
            </a:r>
          </a:p>
          <a:p>
            <a:r>
              <a:rPr lang="fr-FR" sz="1600" i="1" dirty="0">
                <a:cs typeface="Abadi MT Condensed Light"/>
              </a:rPr>
              <a:t>A</a:t>
            </a:r>
            <a:r>
              <a:rPr lang="fr-FR" sz="1600" i="1" dirty="0" smtClean="0">
                <a:cs typeface="Abadi MT Condensed Light"/>
              </a:rPr>
              <a:t>cte de commercial, qui permet de promouvoir une marque ou des produits pour accroître la notoriété et l'image de l'entreprise.</a:t>
            </a:r>
          </a:p>
          <a:p>
            <a:pPr algn="ctr"/>
            <a:r>
              <a:rPr lang="fr-FR" sz="1600" b="1" dirty="0" smtClean="0">
                <a:solidFill>
                  <a:srgbClr val="F79646"/>
                </a:solidFill>
                <a:cs typeface="Abadi MT Condensed Extra Bold"/>
              </a:rPr>
              <a:t>C’est une action commerciale et de communication originale</a:t>
            </a:r>
            <a:endParaRPr lang="fr-FR" sz="1600" b="1" dirty="0">
              <a:solidFill>
                <a:srgbClr val="F79646"/>
              </a:solidFill>
              <a:cs typeface="Abadi MT Condensed Extra Bold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19200" y="4656662"/>
            <a:ext cx="7696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Symbol" charset="2"/>
              <a:buChar char=""/>
            </a:pPr>
            <a:r>
              <a:rPr lang="fr-FR" sz="1600" dirty="0" smtClean="0">
                <a:cs typeface="Abadi MT Condensed Extra Bold"/>
              </a:rPr>
              <a:t> </a:t>
            </a:r>
            <a:r>
              <a:rPr lang="fr-FR" sz="1600" dirty="0">
                <a:solidFill>
                  <a:srgbClr val="558ED5"/>
                </a:solidFill>
                <a:cs typeface="Abadi MT Condensed Extra Bold"/>
              </a:rPr>
              <a:t>N</a:t>
            </a:r>
            <a:r>
              <a:rPr lang="fr-FR" sz="1600" dirty="0" smtClean="0">
                <a:solidFill>
                  <a:srgbClr val="558ED5"/>
                </a:solidFill>
                <a:cs typeface="Abadi MT Condensed Extra Bold"/>
              </a:rPr>
              <a:t>ature </a:t>
            </a:r>
            <a:r>
              <a:rPr lang="fr-FR" sz="1600" dirty="0" smtClean="0">
                <a:cs typeface="Abadi MT Condensed Light"/>
              </a:rPr>
              <a:t>: mise à disposition de marchandises, de prestations de services, de moyens matériels, humains ou techniques.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200" y="5273699"/>
            <a:ext cx="7696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Symbol" charset="2"/>
              <a:buChar char=""/>
            </a:pPr>
            <a:r>
              <a:rPr lang="fr-FR" sz="1600" dirty="0" smtClean="0">
                <a:cs typeface="Abadi MT Condensed Extra Bold"/>
              </a:rPr>
              <a:t> </a:t>
            </a:r>
            <a:r>
              <a:rPr lang="fr-FR" sz="1600" dirty="0" smtClean="0">
                <a:solidFill>
                  <a:srgbClr val="558ED5"/>
                </a:solidFill>
                <a:cs typeface="Abadi MT Condensed Extra Bold"/>
              </a:rPr>
              <a:t>Technologique</a:t>
            </a:r>
            <a:r>
              <a:rPr lang="fr-FR" sz="1600" dirty="0" smtClean="0">
                <a:solidFill>
                  <a:srgbClr val="3366FF"/>
                </a:solidFill>
                <a:cs typeface="Abadi MT Condensed Extra Bold"/>
              </a:rPr>
              <a:t> </a:t>
            </a:r>
            <a:r>
              <a:rPr lang="fr-FR" sz="1600" dirty="0" smtClean="0">
                <a:cs typeface="Abadi MT Condensed Light"/>
              </a:rPr>
              <a:t>: mise à disposition d’un des savoir-faire de l'entreprise.</a:t>
            </a:r>
          </a:p>
        </p:txBody>
      </p:sp>
      <p:sp>
        <p:nvSpPr>
          <p:cNvPr id="9" name="Rectangle 8"/>
          <p:cNvSpPr/>
          <p:nvPr/>
        </p:nvSpPr>
        <p:spPr>
          <a:xfrm>
            <a:off x="1219200" y="5646232"/>
            <a:ext cx="7543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Symbol" charset="2"/>
              <a:buChar char=""/>
            </a:pPr>
            <a:r>
              <a:rPr lang="fr-FR" sz="1600" dirty="0" smtClean="0">
                <a:cs typeface="Abadi MT Condensed Light"/>
              </a:rPr>
              <a:t> </a:t>
            </a:r>
            <a:r>
              <a:rPr lang="fr-FR" sz="1600" dirty="0">
                <a:solidFill>
                  <a:srgbClr val="558ED5"/>
                </a:solidFill>
                <a:cs typeface="Abadi MT Condensed Extra Bold"/>
              </a:rPr>
              <a:t>C</a:t>
            </a:r>
            <a:r>
              <a:rPr lang="fr-FR" sz="1600" dirty="0" smtClean="0">
                <a:solidFill>
                  <a:srgbClr val="558ED5"/>
                </a:solidFill>
                <a:cs typeface="Abadi MT Condensed Extra Bold"/>
              </a:rPr>
              <a:t>ompétences </a:t>
            </a:r>
            <a:r>
              <a:rPr lang="fr-FR" sz="1600" dirty="0" smtClean="0">
                <a:cs typeface="Abadi MT Condensed Light"/>
              </a:rPr>
              <a:t>: mise à disposition des compétences de salariés de l'entreprise </a:t>
            </a:r>
            <a:endParaRPr lang="fr-FR" sz="1600" dirty="0">
              <a:cs typeface="Abadi MT Condensed Ligh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7200" y="4244997"/>
            <a:ext cx="8153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Symbol" charset="2"/>
              <a:buChar char=""/>
            </a:pPr>
            <a:r>
              <a:rPr lang="fr-FR" sz="1600" dirty="0">
                <a:cs typeface="Abadi MT Condensed Light"/>
              </a:rPr>
              <a:t> </a:t>
            </a:r>
            <a:r>
              <a:rPr lang="fr-FR" sz="1600" dirty="0" smtClean="0">
                <a:solidFill>
                  <a:srgbClr val="558ED5"/>
                </a:solidFill>
                <a:cs typeface="Abadi MT Condensed Extra Bold"/>
              </a:rPr>
              <a:t>Financièrement  </a:t>
            </a:r>
            <a:r>
              <a:rPr lang="fr-FR" sz="1600" dirty="0" smtClean="0">
                <a:cs typeface="Abadi MT Condensed Light"/>
              </a:rPr>
              <a:t>: cotisations, subventions, apports en numéraire, dons, …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15900" y="6131232"/>
            <a:ext cx="8686800" cy="584775"/>
          </a:xfrm>
          <a:prstGeom prst="rect">
            <a:avLst/>
          </a:prstGeom>
          <a:ln w="9525" cmpd="sng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1600" b="1" i="1" dirty="0" smtClean="0">
                <a:solidFill>
                  <a:srgbClr val="F79646"/>
                </a:solidFill>
                <a:cs typeface="Abadi MT Condensed Extra Bold"/>
              </a:rPr>
              <a:t>Des actions de communications (externes et internes) doivent être menées en parallèle, afin de faire connaître cet engagement à la clientèle, aux salariés et partenaires de l'entreprise.</a:t>
            </a:r>
            <a:endParaRPr lang="fr-FR" sz="1600" b="1" i="1" dirty="0">
              <a:solidFill>
                <a:srgbClr val="F79646"/>
              </a:solidFill>
              <a:cs typeface="Abadi MT Condensed Extra Bold"/>
            </a:endParaRPr>
          </a:p>
        </p:txBody>
      </p:sp>
      <p:sp>
        <p:nvSpPr>
          <p:cNvPr id="14" name="Titre 1"/>
          <p:cNvSpPr txBox="1">
            <a:spLocks/>
          </p:cNvSpPr>
          <p:nvPr/>
        </p:nvSpPr>
        <p:spPr>
          <a:xfrm>
            <a:off x="4368800" y="41054"/>
            <a:ext cx="4741341" cy="6889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3200" b="1" dirty="0" smtClean="0">
                <a:solidFill>
                  <a:schemeClr val="accent6">
                    <a:lumMod val="75000"/>
                  </a:schemeClr>
                </a:solidFill>
                <a:latin typeface="Abadi MT Condensed Extra Bold"/>
                <a:cs typeface="Abadi MT Condensed Extra Bold"/>
              </a:rPr>
              <a:t>COMMENT PARTICIPER ? </a:t>
            </a:r>
            <a:endParaRPr lang="fr-FR" sz="3200" b="1" dirty="0">
              <a:solidFill>
                <a:schemeClr val="accent6">
                  <a:lumMod val="75000"/>
                </a:schemeClr>
              </a:solidFill>
              <a:latin typeface="Abadi MT Condensed Extra Bold"/>
              <a:cs typeface="Abadi MT Condensed Extra Bold"/>
            </a:endParaRPr>
          </a:p>
        </p:txBody>
      </p:sp>
      <p:pic>
        <p:nvPicPr>
          <p:cNvPr id="2" name="Image 1" descr="Couv sponsoring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4900" y="2683963"/>
            <a:ext cx="1397000" cy="1976932"/>
          </a:xfrm>
          <a:prstGeom prst="rect">
            <a:avLst/>
          </a:prstGeom>
        </p:spPr>
      </p:pic>
      <p:pic>
        <p:nvPicPr>
          <p:cNvPr id="16" name="Image 15" descr="Dossier_Partenariat_2013 - copi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39" y="2781031"/>
            <a:ext cx="2035294" cy="1434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807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build="allAtOnce" animBg="1"/>
      <p:bldP spid="5" grpId="0" animBg="1"/>
      <p:bldP spid="6" grpId="0" build="p" animBg="1"/>
      <p:bldP spid="7" grpId="0"/>
      <p:bldP spid="8" grpId="0"/>
      <p:bldP spid="9" grpId="0"/>
      <p:bldP spid="10" grpId="0"/>
      <p:bldP spid="11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>
          <a:xfrm>
            <a:off x="2857500" y="41054"/>
            <a:ext cx="6252641" cy="6889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2400" b="1" dirty="0" smtClean="0">
                <a:solidFill>
                  <a:schemeClr val="accent6">
                    <a:lumMod val="75000"/>
                  </a:schemeClr>
                </a:solidFill>
                <a:latin typeface="Abadi MT Condensed Extra Bold"/>
                <a:cs typeface="Abadi MT Condensed Extra Bold"/>
              </a:rPr>
              <a:t>POURQUOI APPORTER SON SOUTIEN ? </a:t>
            </a:r>
            <a:endParaRPr lang="fr-FR" sz="2400" b="1" dirty="0">
              <a:solidFill>
                <a:schemeClr val="accent6">
                  <a:lumMod val="75000"/>
                </a:schemeClr>
              </a:solidFill>
              <a:latin typeface="Abadi MT Condensed Extra Bold"/>
              <a:cs typeface="Abadi MT Condensed Extra Bold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35200" y="774703"/>
            <a:ext cx="6663267" cy="2739211"/>
          </a:xfrm>
          <a:prstGeom prst="rect">
            <a:avLst/>
          </a:prstGeom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1600" b="1" dirty="0" smtClean="0">
                <a:solidFill>
                  <a:srgbClr val="FF0000"/>
                </a:solidFill>
                <a:cs typeface="Abadi MT Condensed Extra Bold"/>
              </a:rPr>
              <a:t>En terme d’image</a:t>
            </a:r>
          </a:p>
          <a:p>
            <a:pPr algn="ctr"/>
            <a:r>
              <a:rPr lang="fr-FR" sz="1200" b="1" dirty="0" smtClean="0">
                <a:cs typeface="Abadi MT Condensed Light"/>
              </a:rPr>
              <a:t>ACCROITRE votre VISBILITE et donc votre NOTORIETE</a:t>
            </a:r>
          </a:p>
          <a:p>
            <a:pPr algn="ctr"/>
            <a:r>
              <a:rPr lang="fr-FR" sz="1200" b="1" dirty="0" smtClean="0">
                <a:cs typeface="Abadi MT Condensed Light"/>
              </a:rPr>
              <a:t>BENEFICIER de la COUVERTURE MEDIATIQUE du FESTIVAL</a:t>
            </a:r>
            <a:endParaRPr lang="fr-FR" sz="1200" b="1" dirty="0">
              <a:cs typeface="Abadi MT Condensed Light"/>
            </a:endParaRPr>
          </a:p>
          <a:p>
            <a:pPr algn="ctr"/>
            <a:r>
              <a:rPr lang="fr-FR" sz="1200" b="1" dirty="0" smtClean="0">
                <a:cs typeface="Abadi MT Condensed Light"/>
              </a:rPr>
              <a:t>ETRE ASSOCIER au PLUS GRANDES ENTREPRISES du MAROC </a:t>
            </a:r>
          </a:p>
          <a:p>
            <a:pPr algn="ctr"/>
            <a:endParaRPr lang="fr-FR" sz="1200" b="1" dirty="0" smtClean="0">
              <a:cs typeface="Abadi MT Condensed Light"/>
            </a:endParaRPr>
          </a:p>
          <a:p>
            <a:pPr algn="ctr"/>
            <a:r>
              <a:rPr lang="fr-FR" sz="1200" i="1" dirty="0">
                <a:cs typeface="Abadi MT Condensed Extra Bold"/>
              </a:rPr>
              <a:t>Les exemples de moyens </a:t>
            </a:r>
          </a:p>
          <a:p>
            <a:pPr marL="285750" indent="-285750">
              <a:buFont typeface="Wingdings" charset="2"/>
              <a:buChar char="§"/>
            </a:pPr>
            <a:r>
              <a:rPr lang="fr-FR" sz="1200" dirty="0" smtClean="0">
                <a:cs typeface="Abadi MT Condensed Light"/>
              </a:rPr>
              <a:t>Présence de votre marque dans le plan de communication global du festival ;  </a:t>
            </a:r>
            <a:r>
              <a:rPr lang="fr-FR" sz="1200" b="1" dirty="0" smtClean="0">
                <a:cs typeface="Abadi MT Condensed Light"/>
              </a:rPr>
              <a:t>votre logo </a:t>
            </a:r>
            <a:r>
              <a:rPr lang="fr-FR" sz="1200" dirty="0" smtClean="0">
                <a:cs typeface="Abadi MT Condensed Light"/>
              </a:rPr>
              <a:t>sur l’ensemble de la communication visuelle ; </a:t>
            </a:r>
            <a:r>
              <a:rPr lang="fr-FR" sz="1200" i="1" dirty="0" smtClean="0">
                <a:cs typeface="Abadi MT Condensed Light"/>
              </a:rPr>
              <a:t>Affiches, Panneaux publicitaires, Flyers, Catalogues, Programmes, Dossiers de presse, Street actions, Newsletters …</a:t>
            </a:r>
          </a:p>
          <a:p>
            <a:pPr marL="285750" indent="-285750">
              <a:buFont typeface="Wingdings" charset="2"/>
              <a:buChar char="§"/>
            </a:pPr>
            <a:r>
              <a:rPr lang="fr-FR" sz="1200" dirty="0" smtClean="0">
                <a:cs typeface="Abadi MT Condensed Light"/>
              </a:rPr>
              <a:t>Présence publicitaire sur les lieux même des manifestation ; Alentours des scènes, Coursives, Village… </a:t>
            </a:r>
            <a:r>
              <a:rPr lang="fr-FR" sz="1200" i="1" dirty="0" smtClean="0">
                <a:cs typeface="Abadi MT Condensed Light"/>
              </a:rPr>
              <a:t>Bandeaux, Stands, Roll up …</a:t>
            </a:r>
          </a:p>
          <a:p>
            <a:pPr marL="285750" indent="-285750">
              <a:buFont typeface="Wingdings" charset="2"/>
              <a:buChar char="§"/>
            </a:pPr>
            <a:r>
              <a:rPr lang="fr-FR" sz="1200" i="1" dirty="0" smtClean="0">
                <a:cs typeface="Abadi MT Condensed Light"/>
              </a:rPr>
              <a:t>Mise en place d’actions avec les partenaires media du festival </a:t>
            </a:r>
          </a:p>
          <a:p>
            <a:pPr marL="285750" indent="-285750">
              <a:buFont typeface="Wingdings" charset="2"/>
              <a:buChar char="§"/>
            </a:pPr>
            <a:r>
              <a:rPr lang="fr-FR" sz="1200" dirty="0">
                <a:cs typeface="Abadi MT Condensed Light"/>
              </a:rPr>
              <a:t>Organiser des rencontres avec les responsable des plus grandes marques et institutions du Royaume</a:t>
            </a:r>
            <a:r>
              <a:rPr lang="fr-FR" sz="1200" dirty="0" smtClean="0">
                <a:cs typeface="Abadi MT Condensed Light"/>
              </a:rPr>
              <a:t>.</a:t>
            </a:r>
            <a:endParaRPr lang="fr-FR" sz="1200" dirty="0">
              <a:cs typeface="Abadi MT Condensed Ligh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200" y="4001815"/>
            <a:ext cx="4453468" cy="2369880"/>
          </a:xfrm>
          <a:prstGeom prst="rect">
            <a:avLst/>
          </a:prstGeom>
          <a:ln w="9525" cmpd="sng">
            <a:solidFill>
              <a:srgbClr val="3366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1600" b="1" dirty="0" smtClean="0">
                <a:solidFill>
                  <a:srgbClr val="0000FF"/>
                </a:solidFill>
                <a:cs typeface="Abadi MT Condensed Extra Bold"/>
              </a:rPr>
              <a:t>En termes de notoriété</a:t>
            </a:r>
          </a:p>
          <a:p>
            <a:pPr algn="ctr"/>
            <a:r>
              <a:rPr lang="fr-FR" sz="1200" b="1" dirty="0" smtClean="0">
                <a:cs typeface="Abadi MT Condensed Light"/>
              </a:rPr>
              <a:t>CREDIBILIER votre POSITION sur le MARCHE</a:t>
            </a:r>
          </a:p>
          <a:p>
            <a:pPr algn="ctr"/>
            <a:r>
              <a:rPr lang="fr-FR" sz="1200" b="1" dirty="0" smtClean="0">
                <a:cs typeface="Abadi MT Condensed Light"/>
              </a:rPr>
              <a:t>PROUVER la QUALITE de vos PRODUITS ou de ses SERVICES</a:t>
            </a:r>
          </a:p>
          <a:p>
            <a:pPr algn="ctr"/>
            <a:r>
              <a:rPr lang="fr-FR" sz="1200" b="1" dirty="0" smtClean="0">
                <a:cs typeface="Abadi MT Condensed Light"/>
              </a:rPr>
              <a:t>DEVELLOPER un SENTIMENT d’APPARTENANCE pour vos SALARIERS</a:t>
            </a:r>
          </a:p>
          <a:p>
            <a:pPr algn="ctr"/>
            <a:r>
              <a:rPr lang="fr-FR" sz="1200" b="1" dirty="0">
                <a:cs typeface="Abadi MT Condensed Light"/>
              </a:rPr>
              <a:t>STIMULER vos AFFAIRES par du MARKETING BtoB ou BtoC</a:t>
            </a:r>
          </a:p>
          <a:p>
            <a:pPr algn="ctr"/>
            <a:endParaRPr lang="fr-FR" sz="1200" b="1" dirty="0" smtClean="0">
              <a:cs typeface="Abadi MT Condensed Light"/>
            </a:endParaRPr>
          </a:p>
          <a:p>
            <a:pPr algn="ctr"/>
            <a:r>
              <a:rPr lang="fr-FR" sz="1200" i="1" dirty="0">
                <a:cs typeface="Abadi MT Condensed Extra Bold"/>
              </a:rPr>
              <a:t>Les exemples de moyens </a:t>
            </a:r>
          </a:p>
          <a:p>
            <a:pPr marL="285750" indent="-285750">
              <a:buFont typeface="Wingdings" charset="2"/>
              <a:buChar char="§"/>
            </a:pPr>
            <a:r>
              <a:rPr lang="fr-FR" sz="1200" dirty="0" smtClean="0">
                <a:cs typeface="Abadi MT Condensed Light"/>
              </a:rPr>
              <a:t>Utiliser </a:t>
            </a:r>
            <a:r>
              <a:rPr lang="fr-FR" sz="1200" dirty="0">
                <a:cs typeface="Abadi MT Condensed Light"/>
              </a:rPr>
              <a:t>le logo ou les visuels du festival pour vos actions </a:t>
            </a:r>
            <a:r>
              <a:rPr lang="fr-FR" sz="1200" dirty="0" smtClean="0">
                <a:cs typeface="Abadi MT Condensed Light"/>
              </a:rPr>
              <a:t>commerciales </a:t>
            </a:r>
            <a:r>
              <a:rPr lang="fr-FR" sz="1200" dirty="0">
                <a:cs typeface="Abadi MT Condensed Light"/>
              </a:rPr>
              <a:t>ou </a:t>
            </a:r>
            <a:r>
              <a:rPr lang="fr-FR" sz="1200" dirty="0" smtClean="0">
                <a:cs typeface="Abadi MT Condensed Light"/>
              </a:rPr>
              <a:t>publicitaires</a:t>
            </a:r>
          </a:p>
          <a:p>
            <a:pPr marL="285750" indent="-285750">
              <a:buFont typeface="Wingdings" charset="2"/>
              <a:buChar char="§"/>
            </a:pPr>
            <a:r>
              <a:rPr lang="fr-FR" sz="1200" i="1" dirty="0" smtClean="0">
                <a:cs typeface="Abadi MT Condensed Light"/>
              </a:rPr>
              <a:t>Informer de vos actions sur les réseaux sociaux.</a:t>
            </a:r>
          </a:p>
          <a:p>
            <a:pPr marL="285750" indent="-285750">
              <a:buFont typeface="Wingdings" charset="2"/>
              <a:buChar char="§"/>
            </a:pPr>
            <a:r>
              <a:rPr lang="fr-FR" sz="1200" dirty="0" smtClean="0">
                <a:cs typeface="Abadi MT Condensed Light"/>
              </a:rPr>
              <a:t>Affirmer </a:t>
            </a:r>
            <a:r>
              <a:rPr lang="fr-FR" sz="1200" dirty="0">
                <a:cs typeface="Abadi MT Condensed Light"/>
              </a:rPr>
              <a:t>votre engagement auprès de vos </a:t>
            </a:r>
            <a:r>
              <a:rPr lang="fr-FR" sz="1200" dirty="0" smtClean="0">
                <a:cs typeface="Abadi MT Condensed Light"/>
              </a:rPr>
              <a:t>clients</a:t>
            </a:r>
            <a:r>
              <a:rPr lang="fr-FR" sz="1200" dirty="0">
                <a:cs typeface="Abadi MT Condensed Light"/>
              </a:rPr>
              <a:t> -</a:t>
            </a:r>
            <a:r>
              <a:rPr lang="fr-FR" sz="1200" dirty="0" smtClean="0">
                <a:cs typeface="Abadi MT Condensed Light"/>
              </a:rPr>
              <a:t> Politique RSE </a:t>
            </a:r>
          </a:p>
          <a:p>
            <a:pPr marL="285750" indent="-285750">
              <a:buFont typeface="Wingdings" charset="2"/>
              <a:buChar char="§"/>
            </a:pPr>
            <a:r>
              <a:rPr lang="is-IS" sz="1200" dirty="0" smtClean="0">
                <a:cs typeface="Abadi MT Condensed Light"/>
              </a:rPr>
              <a:t>….</a:t>
            </a:r>
            <a:endParaRPr lang="fr-FR" sz="1200" dirty="0">
              <a:cs typeface="Abadi MT Condensed Ligh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31268" y="3989115"/>
            <a:ext cx="4487332" cy="2369880"/>
          </a:xfrm>
          <a:prstGeom prst="rect">
            <a:avLst/>
          </a:prstGeom>
          <a:ln>
            <a:solidFill>
              <a:srgbClr val="3366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1600" b="1" dirty="0" smtClean="0">
                <a:solidFill>
                  <a:schemeClr val="accent6">
                    <a:lumMod val="75000"/>
                  </a:schemeClr>
                </a:solidFill>
                <a:cs typeface="Abadi MT Condensed Extra Bold"/>
              </a:rPr>
              <a:t>En terme Commercial</a:t>
            </a:r>
            <a:endParaRPr lang="fr-FR" sz="1600" dirty="0" smtClean="0">
              <a:cs typeface="Abadi MT Condensed Extra Bold"/>
            </a:endParaRPr>
          </a:p>
          <a:p>
            <a:pPr algn="ctr"/>
            <a:r>
              <a:rPr lang="fr-FR" sz="1200" b="1" dirty="0" smtClean="0">
                <a:cs typeface="Abadi MT Condensed Light"/>
              </a:rPr>
              <a:t>MISE en AVANT de vos PRODUITS </a:t>
            </a:r>
          </a:p>
          <a:p>
            <a:pPr algn="ctr"/>
            <a:r>
              <a:rPr lang="fr-FR" sz="1200" b="1" dirty="0" smtClean="0">
                <a:cs typeface="Abadi MT Condensed Light"/>
              </a:rPr>
              <a:t>ACCROITRE les VALEURS de vos MARQUES</a:t>
            </a:r>
          </a:p>
          <a:p>
            <a:pPr algn="ctr"/>
            <a:r>
              <a:rPr lang="fr-FR" sz="1200" b="1" dirty="0" smtClean="0">
                <a:cs typeface="Abadi MT Condensed Light"/>
              </a:rPr>
              <a:t>RENFORCER vos RELATIONS CLIENT</a:t>
            </a:r>
          </a:p>
          <a:p>
            <a:pPr algn="ctr"/>
            <a:r>
              <a:rPr lang="fr-FR" sz="1200" b="1" dirty="0" smtClean="0">
                <a:cs typeface="Abadi MT Condensed Light"/>
              </a:rPr>
              <a:t>PROSPECTER de NOUVEAUX CLIENTS</a:t>
            </a:r>
          </a:p>
          <a:p>
            <a:pPr algn="ctr"/>
            <a:endParaRPr lang="fr-FR" sz="1200" b="1" dirty="0" smtClean="0">
              <a:cs typeface="Abadi MT Condensed Light"/>
            </a:endParaRPr>
          </a:p>
          <a:p>
            <a:pPr algn="ctr"/>
            <a:r>
              <a:rPr lang="fr-FR" sz="1200" i="1" dirty="0">
                <a:cs typeface="Abadi MT Condensed Extra Bold"/>
              </a:rPr>
              <a:t>Les exemples de moyens </a:t>
            </a:r>
          </a:p>
          <a:p>
            <a:pPr marL="285750" indent="-285750">
              <a:buFont typeface="Wingdings" charset="2"/>
              <a:buChar char="§"/>
            </a:pPr>
            <a:r>
              <a:rPr lang="fr-FR" sz="1200" dirty="0" smtClean="0">
                <a:cs typeface="Abadi MT Condensed Light"/>
              </a:rPr>
              <a:t>Organisation de jeux concours ou d’offres spéciales pendant la manifestation</a:t>
            </a:r>
          </a:p>
          <a:p>
            <a:pPr marL="285750" indent="-285750">
              <a:buFont typeface="Wingdings" charset="2"/>
              <a:buChar char="§"/>
            </a:pPr>
            <a:r>
              <a:rPr lang="fr-FR" sz="1200" dirty="0" smtClean="0">
                <a:cs typeface="Abadi MT Condensed Light"/>
              </a:rPr>
              <a:t>Créer des séries limitées aux couleurs du festival(</a:t>
            </a:r>
            <a:r>
              <a:rPr lang="fr-FR" sz="1200" dirty="0">
                <a:cs typeface="Abadi MT Condensed Light"/>
              </a:rPr>
              <a:t>Merchandising</a:t>
            </a:r>
            <a:r>
              <a:rPr lang="fr-FR" sz="1200" dirty="0" smtClean="0">
                <a:cs typeface="Abadi MT Condensed Light"/>
              </a:rPr>
              <a:t>)</a:t>
            </a:r>
          </a:p>
          <a:p>
            <a:pPr marL="285750" indent="-285750">
              <a:buFont typeface="Wingdings" charset="2"/>
              <a:buChar char="§"/>
            </a:pPr>
            <a:r>
              <a:rPr lang="fr-FR" sz="1200" dirty="0" smtClean="0">
                <a:cs typeface="Abadi MT Condensed Light"/>
              </a:rPr>
              <a:t>Mise en place de stand de dégustation et d’information </a:t>
            </a:r>
          </a:p>
          <a:p>
            <a:pPr marL="285750" indent="-285750">
              <a:buFont typeface="Wingdings" charset="2"/>
              <a:buChar char="§"/>
            </a:pPr>
            <a:r>
              <a:rPr lang="fr-FR" sz="1200" dirty="0" smtClean="0">
                <a:cs typeface="Abadi MT Condensed Light"/>
              </a:rPr>
              <a:t>Organiser des rencontres BtoB</a:t>
            </a:r>
          </a:p>
        </p:txBody>
      </p:sp>
      <p:pic>
        <p:nvPicPr>
          <p:cNvPr id="2" name="Image 1" descr="Scene BMCI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42" y="495300"/>
            <a:ext cx="1850086" cy="1384300"/>
          </a:xfrm>
          <a:prstGeom prst="rect">
            <a:avLst/>
          </a:prstGeom>
        </p:spPr>
      </p:pic>
      <p:pic>
        <p:nvPicPr>
          <p:cNvPr id="3" name="Image 2" descr="Tabar_Tag_L_dsc1264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42"/>
          <a:stretch/>
        </p:blipFill>
        <p:spPr>
          <a:xfrm>
            <a:off x="177802" y="2159001"/>
            <a:ext cx="1835999" cy="1375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494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8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 build="p" animBg="1"/>
      <p:bldP spid="8" grpId="0" build="p" animBg="1"/>
      <p:bldP spid="10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>
          <a:xfrm>
            <a:off x="4025900" y="41054"/>
            <a:ext cx="5084241" cy="6889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2000" b="1" dirty="0" smtClean="0">
                <a:solidFill>
                  <a:schemeClr val="accent6">
                    <a:lumMod val="75000"/>
                  </a:schemeClr>
                </a:solidFill>
                <a:latin typeface="Abadi MT Condensed Extra Bold"/>
                <a:cs typeface="Abadi MT Condensed Extra Bold"/>
              </a:rPr>
              <a:t>POURQUOI APPORTER SON SOUTIEN ? </a:t>
            </a:r>
            <a:endParaRPr lang="fr-FR" sz="2000" b="1" dirty="0">
              <a:solidFill>
                <a:schemeClr val="accent6">
                  <a:lumMod val="75000"/>
                </a:schemeClr>
              </a:solidFill>
              <a:latin typeface="Abadi MT Condensed Extra Bold"/>
              <a:cs typeface="Abadi MT Condensed Extra Bold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971046" y="4769294"/>
            <a:ext cx="5118100" cy="1815882"/>
          </a:xfrm>
          <a:prstGeom prst="rect">
            <a:avLst/>
          </a:prstGeom>
          <a:noFill/>
          <a:ln w="9525" cmpd="sng">
            <a:solidFill>
              <a:srgbClr val="3366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solidFill>
                  <a:srgbClr val="008000"/>
                </a:solidFill>
                <a:cs typeface="Abadi MT Condensed Extra Bold"/>
              </a:rPr>
              <a:t>Sur mesure… Les OPS</a:t>
            </a:r>
          </a:p>
          <a:p>
            <a:pPr algn="ctr"/>
            <a:r>
              <a:rPr lang="fr-FR" sz="1200" dirty="0" smtClean="0">
                <a:cs typeface="Abadi MT Condensed Light"/>
              </a:rPr>
              <a:t>CRÉER des ACTIONS ORIGINALES</a:t>
            </a:r>
          </a:p>
          <a:p>
            <a:pPr algn="ctr"/>
            <a:endParaRPr lang="fr-FR" sz="1200" dirty="0" smtClean="0">
              <a:cs typeface="Abadi MT Condensed Light"/>
            </a:endParaRPr>
          </a:p>
          <a:p>
            <a:pPr algn="ctr"/>
            <a:r>
              <a:rPr lang="fr-FR" sz="1200" i="1" dirty="0">
                <a:cs typeface="Abadi MT Condensed Extra Bold"/>
              </a:rPr>
              <a:t>Les exemples de moyens </a:t>
            </a:r>
          </a:p>
          <a:p>
            <a:pPr marL="182563" indent="-182563">
              <a:buFont typeface="Wingdings" charset="2"/>
              <a:buChar char="§"/>
            </a:pPr>
            <a:r>
              <a:rPr lang="fr-FR" sz="1200" dirty="0" smtClean="0">
                <a:cs typeface="Abadi MT Condensed Light"/>
              </a:rPr>
              <a:t>Créer un mini show room ou stand démonstration pour mettre en avant vos produit ou services</a:t>
            </a:r>
          </a:p>
          <a:p>
            <a:pPr marL="182563" indent="-182563">
              <a:buFont typeface="Wingdings" charset="2"/>
              <a:buChar char="§"/>
            </a:pPr>
            <a:r>
              <a:rPr lang="fr-FR" sz="1200" dirty="0" smtClean="0">
                <a:cs typeface="Abadi MT Condensed Light"/>
              </a:rPr>
              <a:t>Mise ne place d’une campagne d’échantillonnage ou de dégustation pour le public</a:t>
            </a:r>
          </a:p>
          <a:p>
            <a:pPr marL="182563" indent="-182563">
              <a:buFont typeface="Wingdings" charset="2"/>
              <a:buChar char="§"/>
            </a:pPr>
            <a:r>
              <a:rPr lang="fr-FR" sz="1200" dirty="0" smtClean="0">
                <a:cs typeface="Abadi MT Condensed Light"/>
              </a:rPr>
              <a:t>Mise en place d’une exposition de vos actions ou produits</a:t>
            </a:r>
          </a:p>
        </p:txBody>
      </p:sp>
      <p:sp>
        <p:nvSpPr>
          <p:cNvPr id="7" name="Rectangle 6"/>
          <p:cNvSpPr/>
          <p:nvPr/>
        </p:nvSpPr>
        <p:spPr>
          <a:xfrm>
            <a:off x="4127500" y="761762"/>
            <a:ext cx="4864100" cy="2739211"/>
          </a:xfrm>
          <a:prstGeom prst="rect">
            <a:avLst/>
          </a:prstGeom>
          <a:ln w="9525" cmpd="sng">
            <a:solidFill>
              <a:srgbClr val="558ED5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1600" b="1" dirty="0" smtClean="0">
                <a:solidFill>
                  <a:schemeClr val="accent6">
                    <a:lumMod val="75000"/>
                  </a:schemeClr>
                </a:solidFill>
                <a:cs typeface="Abadi MT Condensed Extra Bold"/>
              </a:rPr>
              <a:t>En terme de communication</a:t>
            </a:r>
            <a:r>
              <a:rPr lang="fr-FR" sz="1600" dirty="0" smtClean="0">
                <a:cs typeface="Abadi MT Condensed Extra Bold"/>
              </a:rPr>
              <a:t> </a:t>
            </a:r>
          </a:p>
          <a:p>
            <a:pPr algn="ctr"/>
            <a:r>
              <a:rPr lang="fr-FR" sz="1200" b="1" dirty="0" smtClean="0">
                <a:cs typeface="Abadi MT Condensed Light"/>
              </a:rPr>
              <a:t>PROFITER de l’IMAGE de la NOTORIETE et du PUBLIC du FESTIVAL. </a:t>
            </a:r>
          </a:p>
          <a:p>
            <a:pPr algn="ctr"/>
            <a:r>
              <a:rPr lang="fr-FR" sz="1200" b="1" dirty="0" smtClean="0">
                <a:cs typeface="Abadi MT Condensed Light"/>
              </a:rPr>
              <a:t>ORGANISER des ACTIONS de COMMUNICATION à FORTE VALEURS AJOUTEES</a:t>
            </a:r>
          </a:p>
          <a:p>
            <a:pPr algn="ctr"/>
            <a:r>
              <a:rPr lang="fr-FR" sz="1200" b="1" dirty="0">
                <a:cs typeface="Abadi MT Condensed Light"/>
              </a:rPr>
              <a:t>FAIRE VIVRE vos RESEAUX SOCIAUX</a:t>
            </a:r>
          </a:p>
          <a:p>
            <a:pPr algn="ctr"/>
            <a:endParaRPr lang="fr-FR" sz="1200" b="1" dirty="0" smtClean="0">
              <a:cs typeface="Abadi MT Condensed Light"/>
            </a:endParaRPr>
          </a:p>
          <a:p>
            <a:pPr algn="ctr"/>
            <a:r>
              <a:rPr lang="fr-FR" sz="1200" i="1" dirty="0">
                <a:cs typeface="Abadi MT Condensed Extra Bold"/>
              </a:rPr>
              <a:t>Les exemples de moyens </a:t>
            </a:r>
          </a:p>
          <a:p>
            <a:pPr marL="182563" indent="-182563">
              <a:buFont typeface="Wingdings" charset="2"/>
              <a:buChar char="§"/>
            </a:pPr>
            <a:r>
              <a:rPr lang="fr-FR" sz="1200" dirty="0" smtClean="0">
                <a:cs typeface="Abadi MT Condensed Light"/>
              </a:rPr>
              <a:t>Profiter de l’exclusivité sectoriel pour communiquer sans concurrence</a:t>
            </a:r>
            <a:endParaRPr lang="fr-FR" sz="1200" dirty="0">
              <a:cs typeface="Abadi MT Condensed Light"/>
            </a:endParaRPr>
          </a:p>
          <a:p>
            <a:pPr marL="182563" indent="-182563">
              <a:buFont typeface="Wingdings" charset="2"/>
              <a:buChar char="§"/>
            </a:pPr>
            <a:r>
              <a:rPr lang="fr-FR" sz="1200" dirty="0" smtClean="0">
                <a:cs typeface="Abadi MT Condensed Light"/>
              </a:rPr>
              <a:t>Faire connaître vos produits ou service auprès d’un public captif</a:t>
            </a:r>
          </a:p>
          <a:p>
            <a:pPr marL="182563" indent="-182563">
              <a:buFont typeface="Wingdings" charset="2"/>
              <a:buChar char="§"/>
            </a:pPr>
            <a:r>
              <a:rPr lang="fr-FR" sz="1200" dirty="0" smtClean="0">
                <a:cs typeface="Abadi MT Condensed Light"/>
              </a:rPr>
              <a:t>Utiliser le logo ou les visuels du festival pour vos actions commerciales ou de communication</a:t>
            </a:r>
          </a:p>
          <a:p>
            <a:pPr marL="182563" indent="-182563">
              <a:buFont typeface="Wingdings" charset="2"/>
              <a:buChar char="§"/>
            </a:pPr>
            <a:r>
              <a:rPr lang="fr-FR" sz="1200" i="1" dirty="0" smtClean="0">
                <a:cs typeface="Abadi MT Condensed Light"/>
              </a:rPr>
              <a:t>Mise en place de campagne de publicité avec rappel de votre engagement</a:t>
            </a:r>
          </a:p>
          <a:p>
            <a:pPr marL="182563" indent="-182563">
              <a:buFont typeface="Wingdings" charset="2"/>
              <a:buChar char="§"/>
            </a:pPr>
            <a:r>
              <a:rPr lang="fr-FR" sz="1200" i="1" dirty="0" smtClean="0">
                <a:cs typeface="Abadi MT Condensed Light"/>
              </a:rPr>
              <a:t>Utiliser les informations et photos exclusives pour vos réseaux sociaux</a:t>
            </a:r>
          </a:p>
        </p:txBody>
      </p:sp>
      <p:sp>
        <p:nvSpPr>
          <p:cNvPr id="9" name="Rectangle 8"/>
          <p:cNvSpPr/>
          <p:nvPr/>
        </p:nvSpPr>
        <p:spPr>
          <a:xfrm>
            <a:off x="82238" y="2263938"/>
            <a:ext cx="3845738" cy="2923877"/>
          </a:xfrm>
          <a:prstGeom prst="rect">
            <a:avLst/>
          </a:prstGeom>
          <a:ln w="9525" cmpd="sng"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1600" b="1" dirty="0" smtClean="0">
                <a:solidFill>
                  <a:srgbClr val="660066"/>
                </a:solidFill>
                <a:cs typeface="Abadi MT Condensed Extra Bold"/>
              </a:rPr>
              <a:t>Au plan des relations publiques</a:t>
            </a:r>
          </a:p>
          <a:p>
            <a:pPr algn="ctr"/>
            <a:r>
              <a:rPr lang="fr-FR" sz="1200" b="1" dirty="0">
                <a:cs typeface="Abadi MT Condensed Light"/>
              </a:rPr>
              <a:t>DIVERTIR </a:t>
            </a:r>
            <a:r>
              <a:rPr lang="fr-FR" sz="1200" b="1" dirty="0" smtClean="0">
                <a:cs typeface="Abadi MT Condensed Light"/>
              </a:rPr>
              <a:t>vos CLIENTS ou PROSPECTS </a:t>
            </a:r>
          </a:p>
          <a:p>
            <a:pPr algn="ctr"/>
            <a:r>
              <a:rPr lang="fr-FR" sz="1200" b="1" dirty="0" smtClean="0">
                <a:cs typeface="Abadi MT Condensed Light"/>
              </a:rPr>
              <a:t>RENCONTRER les AUTRES SPONORS et RESPONSABLES INSTITUTIONNELS</a:t>
            </a:r>
          </a:p>
          <a:p>
            <a:pPr algn="ctr"/>
            <a:r>
              <a:rPr lang="fr-FR" sz="1200" b="1" dirty="0">
                <a:cs typeface="Abadi MT Condensed Light"/>
              </a:rPr>
              <a:t>RENFORCER vos RELATIONS </a:t>
            </a:r>
            <a:r>
              <a:rPr lang="fr-FR" sz="1200" b="1" dirty="0" smtClean="0">
                <a:cs typeface="Abadi MT Condensed Light"/>
              </a:rPr>
              <a:t>COMMERCIALES</a:t>
            </a:r>
          </a:p>
          <a:p>
            <a:pPr algn="ctr"/>
            <a:endParaRPr lang="fr-FR" sz="1200" b="1" dirty="0">
              <a:cs typeface="Abadi MT Condensed Light"/>
            </a:endParaRPr>
          </a:p>
          <a:p>
            <a:pPr algn="ctr"/>
            <a:r>
              <a:rPr lang="fr-FR" sz="1200" i="1" dirty="0">
                <a:cs typeface="Abadi MT Condensed Extra Bold"/>
              </a:rPr>
              <a:t>Les exemples de moyens </a:t>
            </a:r>
          </a:p>
          <a:p>
            <a:pPr marL="182563" indent="-182563">
              <a:buFont typeface="Arial"/>
              <a:buChar char="•"/>
            </a:pPr>
            <a:r>
              <a:rPr lang="fr-FR" sz="1200" dirty="0" smtClean="0">
                <a:cs typeface="Abadi MT Condensed Light"/>
              </a:rPr>
              <a:t>De simples invitations données à vos clients ou membre du personnel… à l’organisation d’une soirée spéciale avant, pendant ou après le festival…</a:t>
            </a:r>
          </a:p>
          <a:p>
            <a:pPr marL="182563" indent="-182563">
              <a:buFont typeface="Arial"/>
              <a:buChar char="•"/>
            </a:pPr>
            <a:r>
              <a:rPr lang="fr-FR" sz="1200" dirty="0" smtClean="0">
                <a:cs typeface="Abadi MT Condensed Light"/>
              </a:rPr>
              <a:t>Organiser un séminaire ou un un show case pendant la manifestation</a:t>
            </a:r>
          </a:p>
          <a:p>
            <a:pPr marL="182563" indent="-182563">
              <a:buFont typeface="Arial"/>
              <a:buChar char="•"/>
            </a:pPr>
            <a:r>
              <a:rPr lang="fr-FR" sz="1200" i="1" dirty="0" smtClean="0">
                <a:cs typeface="Abadi MT Condensed Light"/>
              </a:rPr>
              <a:t>Rencontrer la presse nationale  voir internationale.</a:t>
            </a:r>
          </a:p>
          <a:p>
            <a:pPr marL="182563" indent="-182563">
              <a:buFont typeface="Arial"/>
              <a:buChar char="•"/>
            </a:pPr>
            <a:r>
              <a:rPr lang="fr-FR" sz="1200" dirty="0">
                <a:cs typeface="Abadi MT Condensed Light"/>
              </a:rPr>
              <a:t>Créer un challenge interne pour motiver vos commerciaux</a:t>
            </a:r>
            <a:r>
              <a:rPr lang="fr-FR" sz="1200" i="1" dirty="0">
                <a:cs typeface="Abadi MT Condensed Light"/>
              </a:rPr>
              <a:t> et </a:t>
            </a:r>
            <a:r>
              <a:rPr lang="fr-FR" sz="1200" i="1" dirty="0" smtClean="0">
                <a:cs typeface="Abadi MT Condensed Light"/>
              </a:rPr>
              <a:t>salariés</a:t>
            </a:r>
            <a:endParaRPr lang="fr-FR" sz="1200" dirty="0">
              <a:cs typeface="Abadi MT Condensed Light"/>
            </a:endParaRPr>
          </a:p>
        </p:txBody>
      </p:sp>
      <p:pic>
        <p:nvPicPr>
          <p:cNvPr id="12" name="Image 11" descr="IMG_826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538" y="310862"/>
            <a:ext cx="1269062" cy="1699075"/>
          </a:xfrm>
          <a:prstGeom prst="rect">
            <a:avLst/>
          </a:prstGeom>
        </p:spPr>
      </p:pic>
      <p:pic>
        <p:nvPicPr>
          <p:cNvPr id="13" name="Image 12" descr="994312_295483053924549_1454862719_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46" y="526763"/>
            <a:ext cx="1952691" cy="1302037"/>
          </a:xfrm>
          <a:prstGeom prst="rect">
            <a:avLst/>
          </a:prstGeom>
        </p:spPr>
      </p:pic>
      <p:pic>
        <p:nvPicPr>
          <p:cNvPr id="14" name="Image 13" descr="1000-samedi-palais.jpg"/>
          <p:cNvPicPr>
            <a:picLocks noChangeAspect="1"/>
          </p:cNvPicPr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>
            <a:off x="6290758" y="3577168"/>
            <a:ext cx="2548442" cy="1083336"/>
          </a:xfrm>
          <a:prstGeom prst="rect">
            <a:avLst/>
          </a:prstGeom>
          <a:ln w="3175" cmpd="sng">
            <a:solidFill>
              <a:schemeClr val="tx1"/>
            </a:solidFill>
          </a:ln>
        </p:spPr>
      </p:pic>
      <p:pic>
        <p:nvPicPr>
          <p:cNvPr id="15" name="Image 14" descr="993370_616468251717262_333167213_n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785" y="3577168"/>
            <a:ext cx="162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916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9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9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9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9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9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9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9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9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9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9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9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9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00"/>
                            </p:stCondLst>
                            <p:childTnLst>
                              <p:par>
                                <p:cTn id="5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400"/>
                            </p:stCondLst>
                            <p:childTnLst>
                              <p:par>
                                <p:cTn id="6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4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4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4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00"/>
                            </p:stCondLst>
                            <p:childTnLst>
                              <p:par>
                                <p:cTn id="1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1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" presetClass="entr" presetSubtype="1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2" presetClass="entr" presetSubtype="1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ntr" presetSubtype="1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" presetClass="entr" presetSubtype="1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" presetClass="entr" presetSubtype="1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" presetClass="entr" presetSubtype="1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7" grpId="0" build="p" animBg="1"/>
      <p:bldP spid="9" grpId="1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012267" y="677340"/>
            <a:ext cx="4097874" cy="2726267"/>
          </a:xfrm>
          <a:ln w="9525" cmpd="sng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2000" b="1" dirty="0" smtClean="0">
                <a:solidFill>
                  <a:srgbClr val="558ED5"/>
                </a:solidFill>
                <a:cs typeface="Abadi MT Condensed Extra Bold"/>
              </a:rPr>
              <a:t>Partenaire </a:t>
            </a:r>
            <a:r>
              <a:rPr lang="fr-FR" sz="2000" b="1" dirty="0">
                <a:solidFill>
                  <a:srgbClr val="558ED5"/>
                </a:solidFill>
                <a:cs typeface="Abadi MT Condensed Extra Bold"/>
              </a:rPr>
              <a:t>Institutionnel Public</a:t>
            </a:r>
          </a:p>
          <a:p>
            <a:pPr marL="0" indent="0" algn="ctr">
              <a:buNone/>
            </a:pPr>
            <a:r>
              <a:rPr lang="fr-FR" sz="2000" b="1" dirty="0" smtClean="0">
                <a:solidFill>
                  <a:srgbClr val="558ED5"/>
                </a:solidFill>
                <a:cs typeface="Abadi MT Condensed Extra Bold"/>
              </a:rPr>
              <a:t>Sponsor Officiel </a:t>
            </a:r>
            <a:r>
              <a:rPr lang="fr-FR" sz="1800" b="1" dirty="0" smtClean="0">
                <a:solidFill>
                  <a:srgbClr val="558ED5"/>
                </a:solidFill>
                <a:cs typeface="Abadi MT Condensed Extra Bold"/>
              </a:rPr>
              <a:t>(Gold, Silver, Bronze</a:t>
            </a:r>
            <a:r>
              <a:rPr lang="is-IS" sz="1800" b="1" dirty="0" smtClean="0">
                <a:solidFill>
                  <a:srgbClr val="558ED5"/>
                </a:solidFill>
                <a:cs typeface="Abadi MT Condensed Extra Bold"/>
              </a:rPr>
              <a:t>…)</a:t>
            </a:r>
            <a:endParaRPr lang="fr-FR" sz="1800" b="1" dirty="0">
              <a:solidFill>
                <a:srgbClr val="558ED5"/>
              </a:solidFill>
              <a:cs typeface="Abadi MT Condensed Extra Bold"/>
            </a:endParaRPr>
          </a:p>
          <a:p>
            <a:pPr marL="0" indent="0" algn="ctr">
              <a:buNone/>
            </a:pPr>
            <a:r>
              <a:rPr lang="fr-FR" sz="2000" b="1" dirty="0" smtClean="0">
                <a:solidFill>
                  <a:srgbClr val="558ED5"/>
                </a:solidFill>
                <a:cs typeface="Abadi MT Condensed Extra Bold"/>
              </a:rPr>
              <a:t>Partenaire </a:t>
            </a:r>
            <a:r>
              <a:rPr lang="fr-FR" sz="2000" b="1" dirty="0">
                <a:solidFill>
                  <a:srgbClr val="558ED5"/>
                </a:solidFill>
                <a:cs typeface="Abadi MT Condensed Extra Bold"/>
              </a:rPr>
              <a:t>du Festival</a:t>
            </a:r>
          </a:p>
          <a:p>
            <a:pPr marL="0" indent="0" algn="ctr">
              <a:buNone/>
            </a:pPr>
            <a:r>
              <a:rPr lang="fr-FR" sz="2000" b="1" dirty="0" smtClean="0">
                <a:solidFill>
                  <a:srgbClr val="558ED5"/>
                </a:solidFill>
                <a:cs typeface="Abadi MT Condensed Extra Bold"/>
              </a:rPr>
              <a:t>Partenaire </a:t>
            </a:r>
            <a:r>
              <a:rPr lang="fr-FR" sz="2000" b="1" dirty="0">
                <a:solidFill>
                  <a:srgbClr val="558ED5"/>
                </a:solidFill>
                <a:cs typeface="Abadi MT Condensed Extra Bold"/>
              </a:rPr>
              <a:t>Spectacle</a:t>
            </a:r>
          </a:p>
          <a:p>
            <a:pPr marL="0" indent="0" algn="ctr">
              <a:buNone/>
            </a:pPr>
            <a:r>
              <a:rPr lang="fr-FR" sz="2000" b="1" dirty="0" smtClean="0">
                <a:solidFill>
                  <a:srgbClr val="558ED5"/>
                </a:solidFill>
                <a:cs typeface="Abadi MT Condensed Extra Bold"/>
              </a:rPr>
              <a:t>Partenaire junior</a:t>
            </a:r>
            <a:endParaRPr lang="fr-FR" sz="2000" b="1" dirty="0">
              <a:solidFill>
                <a:srgbClr val="558ED5"/>
              </a:solidFill>
              <a:cs typeface="Abadi MT Condensed Extra Bold"/>
            </a:endParaRPr>
          </a:p>
          <a:p>
            <a:pPr marL="0" indent="0" algn="ctr">
              <a:buNone/>
            </a:pPr>
            <a:r>
              <a:rPr lang="fr-FR" sz="2000" b="1" dirty="0" smtClean="0">
                <a:solidFill>
                  <a:srgbClr val="558ED5"/>
                </a:solidFill>
                <a:cs typeface="Abadi MT Condensed Extra Bold"/>
              </a:rPr>
              <a:t>Mécène</a:t>
            </a:r>
          </a:p>
          <a:p>
            <a:pPr marL="0" indent="0" algn="ctr">
              <a:buNone/>
            </a:pPr>
            <a:r>
              <a:rPr lang="fr-FR" sz="2000" b="1" dirty="0">
                <a:solidFill>
                  <a:srgbClr val="558ED5"/>
                </a:solidFill>
                <a:cs typeface="Abadi MT Condensed Extra Bold"/>
              </a:rPr>
              <a:t>Partenaire </a:t>
            </a:r>
            <a:r>
              <a:rPr lang="fr-FR" sz="2000" b="1" dirty="0" smtClean="0">
                <a:solidFill>
                  <a:srgbClr val="558ED5"/>
                </a:solidFill>
                <a:cs typeface="Abadi MT Condensed Extra Bold"/>
              </a:rPr>
              <a:t>Média</a:t>
            </a:r>
            <a:endParaRPr lang="fr-FR" sz="2000" b="1" dirty="0">
              <a:solidFill>
                <a:srgbClr val="558ED5"/>
              </a:solidFill>
              <a:cs typeface="Abadi MT Condensed Extra Bold"/>
            </a:endParaRPr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4368800" y="41054"/>
            <a:ext cx="4741341" cy="6889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2800" b="1" dirty="0" smtClean="0">
                <a:solidFill>
                  <a:schemeClr val="accent6">
                    <a:lumMod val="75000"/>
                  </a:schemeClr>
                </a:solidFill>
                <a:latin typeface="+mn-lt"/>
                <a:cs typeface="Abadi MT Condensed Extra Bold"/>
              </a:rPr>
              <a:t>La HIERACHIE des PARTENAIRES</a:t>
            </a:r>
            <a:endParaRPr lang="fr-FR" sz="2800" b="1" dirty="0">
              <a:solidFill>
                <a:schemeClr val="accent6">
                  <a:lumMod val="75000"/>
                </a:schemeClr>
              </a:solidFill>
              <a:latin typeface="+mn-lt"/>
              <a:cs typeface="Abadi MT Condensed Extra Bold"/>
            </a:endParaRPr>
          </a:p>
        </p:txBody>
      </p:sp>
      <p:pic>
        <p:nvPicPr>
          <p:cNvPr id="5" name="Image 4" descr="10616088_438539042952282_3626757758397351805_n.jpg"/>
          <p:cNvPicPr>
            <a:picLocks noChangeAspect="1"/>
          </p:cNvPicPr>
          <p:nvPr/>
        </p:nvPicPr>
        <p:blipFill>
          <a:blip r:embed="rId2">
            <a:alphaModFix amt="7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362" y="3899109"/>
            <a:ext cx="5358358" cy="1485692"/>
          </a:xfrm>
          <a:prstGeom prst="rect">
            <a:avLst/>
          </a:prstGeom>
          <a:ln>
            <a:solidFill>
              <a:srgbClr val="3366FF"/>
            </a:solidFill>
          </a:ln>
        </p:spPr>
      </p:pic>
      <p:pic>
        <p:nvPicPr>
          <p:cNvPr id="6" name="Image 5" descr="Bando sponsors twiza 2014.jpg"/>
          <p:cNvPicPr>
            <a:picLocks noChangeAspect="1"/>
          </p:cNvPicPr>
          <p:nvPr/>
        </p:nvPicPr>
        <p:blipFill>
          <a:blip r:embed="rId3">
            <a:alphaModFix amt="8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377" y="5749438"/>
            <a:ext cx="7231764" cy="1094652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7" name="Image 6" descr="Couv Fes df.pdf"/>
          <p:cNvPicPr>
            <a:picLocks noChangeAspect="1"/>
          </p:cNvPicPr>
          <p:nvPr/>
        </p:nvPicPr>
        <p:blipFill rotWithShape="1">
          <a:blip r:embed="rId4">
            <a:alphaModFix amt="8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4" r="16195"/>
          <a:stretch/>
        </p:blipFill>
        <p:spPr>
          <a:xfrm>
            <a:off x="202704" y="1143142"/>
            <a:ext cx="3844363" cy="4113045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20" y="41055"/>
            <a:ext cx="2292348" cy="133513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2353" y="41054"/>
            <a:ext cx="1333604" cy="1867046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318" y="3899109"/>
            <a:ext cx="1963321" cy="294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413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>
          <a:xfrm>
            <a:off x="4334927" y="-6889"/>
            <a:ext cx="4741341" cy="6889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2400" b="1" dirty="0" smtClean="0">
                <a:solidFill>
                  <a:schemeClr val="accent6">
                    <a:lumMod val="75000"/>
                  </a:schemeClr>
                </a:solidFill>
                <a:latin typeface="+mn-lt"/>
                <a:cs typeface="Abadi MT Condensed Extra Bold"/>
              </a:rPr>
              <a:t>LES OUTILS A DISPOSITION </a:t>
            </a:r>
            <a:endParaRPr lang="fr-FR" sz="2400" b="1" dirty="0">
              <a:solidFill>
                <a:schemeClr val="accent6">
                  <a:lumMod val="75000"/>
                </a:schemeClr>
              </a:solidFill>
              <a:latin typeface="+mn-lt"/>
              <a:cs typeface="Abadi MT Condensed Extra Bold"/>
            </a:endParaRPr>
          </a:p>
        </p:txBody>
      </p:sp>
      <p:pic>
        <p:nvPicPr>
          <p:cNvPr id="4" name="Image 3" descr="_DSC109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933" y="5147733"/>
            <a:ext cx="2488355" cy="1656000"/>
          </a:xfrm>
          <a:prstGeom prst="rect">
            <a:avLst/>
          </a:prstGeom>
        </p:spPr>
      </p:pic>
      <p:pic>
        <p:nvPicPr>
          <p:cNvPr id="6" name="Image 5" descr="_DSC11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201" y="5264320"/>
            <a:ext cx="2269067" cy="1525948"/>
          </a:xfrm>
          <a:prstGeom prst="rect">
            <a:avLst/>
          </a:prstGeom>
        </p:spPr>
      </p:pic>
      <p:pic>
        <p:nvPicPr>
          <p:cNvPr id="8" name="Image 7" descr="2014 4x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205" y="745072"/>
            <a:ext cx="2991994" cy="2235196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25256" y="84668"/>
            <a:ext cx="5427277" cy="4832092"/>
          </a:xfrm>
          <a:prstGeom prst="rect">
            <a:avLst/>
          </a:prstGeom>
          <a:noFill/>
          <a:ln w="9525" cmpd="sng">
            <a:solidFill>
              <a:srgbClr val="F7964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solidFill>
                  <a:srgbClr val="558ED5"/>
                </a:solidFill>
                <a:cs typeface="Abadi MT Condensed Extra Bold"/>
              </a:rPr>
              <a:t>EDITIONS</a:t>
            </a:r>
            <a:endParaRPr lang="fr-FR" sz="1600" b="1" dirty="0" smtClean="0">
              <a:cs typeface="Abadi MT Condensed Extra Bold"/>
            </a:endParaRPr>
          </a:p>
          <a:p>
            <a:pPr algn="ctr"/>
            <a:r>
              <a:rPr lang="fr-FR" sz="1600" b="1" dirty="0" smtClean="0">
                <a:cs typeface="Abadi MT Condensed Light"/>
              </a:rPr>
              <a:t>Catalogues et Programme du festival, Dépliants et Flyers, </a:t>
            </a:r>
          </a:p>
          <a:p>
            <a:pPr algn="ctr"/>
            <a:r>
              <a:rPr lang="fr-FR" sz="1600" b="1" dirty="0" smtClean="0">
                <a:cs typeface="Abadi MT Condensed Light"/>
              </a:rPr>
              <a:t>Affiche, Cartes postales, Invitation, Billetterie, Affichages urbains</a:t>
            </a:r>
            <a:r>
              <a:rPr lang="is-IS" sz="1600" b="1" dirty="0" smtClean="0">
                <a:cs typeface="Abadi MT Condensed Light"/>
              </a:rPr>
              <a:t>…</a:t>
            </a:r>
            <a:endParaRPr lang="fr-FR" sz="1600" b="1" dirty="0" smtClean="0">
              <a:cs typeface="Abadi MT Condensed Light"/>
            </a:endParaRPr>
          </a:p>
          <a:p>
            <a:pPr algn="ctr"/>
            <a:r>
              <a:rPr lang="fr-FR" sz="1600" b="1" dirty="0" smtClean="0">
                <a:solidFill>
                  <a:srgbClr val="558ED5"/>
                </a:solidFill>
                <a:cs typeface="Abadi MT Condensed Extra Bold"/>
              </a:rPr>
              <a:t>PLV</a:t>
            </a:r>
            <a:endParaRPr lang="fr-FR" sz="1600" b="1" dirty="0" smtClean="0">
              <a:cs typeface="Abadi MT Condensed Extra Bold"/>
            </a:endParaRPr>
          </a:p>
          <a:p>
            <a:pPr algn="ctr"/>
            <a:r>
              <a:rPr lang="fr-FR" sz="1600" b="1" dirty="0" smtClean="0">
                <a:cs typeface="Abadi MT Condensed Light"/>
              </a:rPr>
              <a:t>Affiches, Bâches, Ballon Flyer banner, Oriflamme</a:t>
            </a:r>
            <a:r>
              <a:rPr lang="is-IS" sz="1600" b="1" dirty="0" smtClean="0">
                <a:cs typeface="Abadi MT Condensed Light"/>
              </a:rPr>
              <a:t>…</a:t>
            </a:r>
            <a:endParaRPr lang="fr-FR" sz="1600" b="1" dirty="0" smtClean="0">
              <a:cs typeface="Abadi MT Condensed Light"/>
            </a:endParaRPr>
          </a:p>
          <a:p>
            <a:pPr algn="ctr"/>
            <a:r>
              <a:rPr lang="fr-FR" sz="1600" b="1" dirty="0" smtClean="0">
                <a:solidFill>
                  <a:srgbClr val="558ED5"/>
                </a:solidFill>
                <a:cs typeface="Abadi MT Condensed Extra Bold"/>
              </a:rPr>
              <a:t>PRESSE</a:t>
            </a:r>
            <a:r>
              <a:rPr lang="fr-FR" sz="1600" b="1" dirty="0" smtClean="0">
                <a:cs typeface="Abadi MT Condensed Extra Bold"/>
              </a:rPr>
              <a:t> </a:t>
            </a:r>
          </a:p>
          <a:p>
            <a:pPr algn="ctr"/>
            <a:r>
              <a:rPr lang="fr-FR" sz="1600" b="1" dirty="0" smtClean="0">
                <a:cs typeface="Abadi MT Condensed Light"/>
              </a:rPr>
              <a:t>Annonces publicitaire et articles dans la presse écrite (Quotidienne, Hebdo et mensuel)</a:t>
            </a:r>
          </a:p>
          <a:p>
            <a:pPr algn="ctr"/>
            <a:r>
              <a:rPr lang="fr-FR" sz="1600" b="1" dirty="0">
                <a:solidFill>
                  <a:srgbClr val="558ED5"/>
                </a:solidFill>
                <a:cs typeface="Abadi MT Condensed Extra Bold"/>
              </a:rPr>
              <a:t>PROMOTION</a:t>
            </a:r>
            <a:r>
              <a:rPr lang="fr-FR" sz="1600" b="1" dirty="0">
                <a:cs typeface="Abadi MT Condensed Extra Bold"/>
              </a:rPr>
              <a:t> </a:t>
            </a:r>
          </a:p>
          <a:p>
            <a:pPr algn="ctr"/>
            <a:r>
              <a:rPr lang="fr-FR" sz="1600" b="1" dirty="0">
                <a:cs typeface="Abadi MT Condensed Light"/>
              </a:rPr>
              <a:t>Stands pour démonstration de produits sur les lieux de </a:t>
            </a:r>
            <a:r>
              <a:rPr lang="fr-FR" sz="1600" b="1" dirty="0" smtClean="0">
                <a:cs typeface="Abadi MT Condensed Light"/>
              </a:rPr>
              <a:t>spectacle</a:t>
            </a:r>
          </a:p>
          <a:p>
            <a:pPr algn="ctr"/>
            <a:r>
              <a:rPr lang="fr-FR" sz="1600" b="1" dirty="0">
                <a:solidFill>
                  <a:srgbClr val="558ED5"/>
                </a:solidFill>
                <a:cs typeface="Abadi MT Condensed Extra Bold"/>
              </a:rPr>
              <a:t>AUDIOVISUEL</a:t>
            </a:r>
            <a:endParaRPr lang="fr-FR" sz="1600" b="1" dirty="0">
              <a:cs typeface="Abadi MT Condensed Extra Bold"/>
            </a:endParaRPr>
          </a:p>
          <a:p>
            <a:pPr algn="ctr"/>
            <a:r>
              <a:rPr lang="fr-FR" sz="1600" b="1" dirty="0">
                <a:cs typeface="Abadi MT Condensed Light"/>
              </a:rPr>
              <a:t>Bandes annonces TV, Capsules radio et reportage</a:t>
            </a:r>
            <a:endParaRPr lang="fr-FR" sz="1600" b="1" dirty="0" smtClean="0">
              <a:cs typeface="Abadi MT Condensed Light"/>
            </a:endParaRPr>
          </a:p>
          <a:p>
            <a:pPr algn="ctr"/>
            <a:r>
              <a:rPr lang="fr-FR" sz="1600" b="1" dirty="0" smtClean="0">
                <a:solidFill>
                  <a:srgbClr val="558ED5"/>
                </a:solidFill>
                <a:cs typeface="Abadi MT Condensed Extra Bold"/>
              </a:rPr>
              <a:t>INTERNET</a:t>
            </a:r>
            <a:r>
              <a:rPr lang="fr-FR" sz="1600" b="1" dirty="0" smtClean="0">
                <a:cs typeface="Abadi MT Condensed Extra Bold"/>
              </a:rPr>
              <a:t> </a:t>
            </a:r>
          </a:p>
          <a:p>
            <a:pPr algn="ctr"/>
            <a:r>
              <a:rPr lang="fr-FR" sz="1600" b="1" dirty="0" smtClean="0">
                <a:cs typeface="Abadi MT Condensed Light"/>
              </a:rPr>
              <a:t>Site web et réseaux sociaux (Facebook, Instagram, Google plus, Linkeding...) Emailling, Newletters</a:t>
            </a:r>
            <a:r>
              <a:rPr lang="is-IS" sz="1600" b="1" dirty="0" smtClean="0">
                <a:cs typeface="Abadi MT Condensed Light"/>
              </a:rPr>
              <a:t>…</a:t>
            </a:r>
            <a:endParaRPr lang="fr-FR" sz="1600" b="1" dirty="0" smtClean="0">
              <a:cs typeface="Abadi MT Condensed Light"/>
            </a:endParaRPr>
          </a:p>
          <a:p>
            <a:pPr algn="ctr"/>
            <a:r>
              <a:rPr lang="fr-FR" sz="1600" b="1" dirty="0" smtClean="0">
                <a:solidFill>
                  <a:srgbClr val="558ED5"/>
                </a:solidFill>
                <a:cs typeface="Abadi MT Condensed Extra Bold"/>
              </a:rPr>
              <a:t>OPS</a:t>
            </a:r>
            <a:endParaRPr lang="fr-FR" sz="1600" b="1" dirty="0">
              <a:cs typeface="Abadi MT Condensed Extra Bold"/>
            </a:endParaRPr>
          </a:p>
          <a:p>
            <a:pPr algn="ctr"/>
            <a:r>
              <a:rPr lang="fr-FR" sz="1600" b="1" dirty="0" smtClean="0">
                <a:cs typeface="Abadi MT Condensed Light"/>
              </a:rPr>
              <a:t>A vous d’imaginer </a:t>
            </a:r>
            <a:r>
              <a:rPr lang="is-IS" sz="1600" b="1" dirty="0" smtClean="0">
                <a:cs typeface="Abadi MT Condensed Light"/>
              </a:rPr>
              <a:t>…..</a:t>
            </a:r>
            <a:endParaRPr lang="fr-FR" sz="1600" b="1" dirty="0" smtClean="0">
              <a:cs typeface="Abadi MT Condensed Light"/>
            </a:endParaRPr>
          </a:p>
        </p:txBody>
      </p:sp>
      <p:pic>
        <p:nvPicPr>
          <p:cNvPr id="11" name="Image 10" descr="Entrée Palais PUB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3120208"/>
            <a:ext cx="2438399" cy="182127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988" y="5060858"/>
            <a:ext cx="2379279" cy="1822533"/>
          </a:xfrm>
          <a:prstGeom prst="rect">
            <a:avLst/>
          </a:prstGeom>
        </p:spPr>
      </p:pic>
      <p:pic>
        <p:nvPicPr>
          <p:cNvPr id="12" name="Image 11" descr="_DSC1316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001" y="3881189"/>
            <a:ext cx="1637053" cy="1089459"/>
          </a:xfrm>
          <a:prstGeom prst="rect">
            <a:avLst/>
          </a:prstGeom>
        </p:spPr>
      </p:pic>
      <p:pic>
        <p:nvPicPr>
          <p:cNvPr id="13" name="Image 12" descr="_DSC1129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511" y="4696202"/>
            <a:ext cx="1433950" cy="215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342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3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"/>
                            </p:stCondLst>
                            <p:childTnLst>
                              <p:par>
                                <p:cTn id="3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3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3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7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7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7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7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00"/>
                            </p:stCondLst>
                            <p:childTnLst>
                              <p:par>
                                <p:cTn id="7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animBg="1"/>
    </p:bld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1887</TotalTime>
  <Words>1787</Words>
  <Application>Microsoft Office PowerPoint</Application>
  <PresentationFormat>Affichage à l'écran (4:3)</PresentationFormat>
  <Paragraphs>181</Paragraphs>
  <Slides>11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8" baseType="lpstr">
      <vt:lpstr>Abadi MT Condensed Extra Bold</vt:lpstr>
      <vt:lpstr>Abadi MT Condensed Light</vt:lpstr>
      <vt:lpstr>Arial</vt:lpstr>
      <vt:lpstr>Calibri</vt:lpstr>
      <vt:lpstr>Symbol</vt:lpstr>
      <vt:lpstr>Wingdings</vt:lpstr>
      <vt:lpstr>Thème Office</vt:lpstr>
      <vt:lpstr>Sponsoring et le Mécénat  dans le Nord Maroc Devenir Sponsor d’une manifestation      Comment réussir sa communication grâce aux manifestations culturelles ? </vt:lpstr>
      <vt:lpstr>LE CONSTAT</vt:lpstr>
      <vt:lpstr>LE CONSTAT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Apple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Sponsoring et le mècénat</dc:title>
  <dc:creator>MacBook Pro</dc:creator>
  <cp:lastModifiedBy>Samya SABER</cp:lastModifiedBy>
  <cp:revision>217</cp:revision>
  <cp:lastPrinted>2015-11-12T14:36:04Z</cp:lastPrinted>
  <dcterms:created xsi:type="dcterms:W3CDTF">2015-11-02T13:05:30Z</dcterms:created>
  <dcterms:modified xsi:type="dcterms:W3CDTF">2015-12-01T08:58:12Z</dcterms:modified>
</cp:coreProperties>
</file>