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9"/>
  </p:handoutMasterIdLst>
  <p:sldIdLst>
    <p:sldId id="256" r:id="rId2"/>
    <p:sldId id="263" r:id="rId3"/>
    <p:sldId id="264" r:id="rId4"/>
    <p:sldId id="259" r:id="rId5"/>
    <p:sldId id="258" r:id="rId6"/>
    <p:sldId id="265" r:id="rId7"/>
    <p:sldId id="261" r:id="rId8"/>
  </p:sldIdLst>
  <p:sldSz cx="6858000" cy="7524750"/>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7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2988" y="-414"/>
      </p:cViewPr>
      <p:guideLst>
        <p:guide orient="horz" pos="237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D3F5FF26-D0ED-4F8B-86AE-C99CC9372B5A}" type="datetimeFigureOut">
              <a:rPr lang="fr-FR" smtClean="0"/>
              <a:pPr/>
              <a:t>25/04/2017</a:t>
            </a:fld>
            <a:endParaRPr lang="fr-FR"/>
          </a:p>
        </p:txBody>
      </p:sp>
      <p:sp>
        <p:nvSpPr>
          <p:cNvPr id="4" name="Espace réservé du pied de page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08FD6847-0109-4B17-BDBF-486275625709}" type="slidenum">
              <a:rPr lang="fr-FR" smtClean="0"/>
              <a:pPr/>
              <a:t>‹N°›</a:t>
            </a:fld>
            <a:endParaRPr lang="fr-FR"/>
          </a:p>
        </p:txBody>
      </p:sp>
    </p:spTree>
    <p:extLst>
      <p:ext uri="{BB962C8B-B14F-4D97-AF65-F5344CB8AC3E}">
        <p14:creationId xmlns:p14="http://schemas.microsoft.com/office/powerpoint/2010/main" val="5264037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231482"/>
            <a:ext cx="5829300" cy="2619728"/>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3952236"/>
            <a:ext cx="5143500" cy="181673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190630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1758543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00623"/>
            <a:ext cx="1478756" cy="637687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400623"/>
            <a:ext cx="4350544" cy="637687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1756101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1437232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1875964"/>
            <a:ext cx="5915025" cy="3130086"/>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5035662"/>
            <a:ext cx="5915025" cy="164603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100546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2003116"/>
            <a:ext cx="2914650" cy="477438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2003116"/>
            <a:ext cx="2914650" cy="477438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366193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00625"/>
            <a:ext cx="5915025" cy="14544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1844609"/>
            <a:ext cx="2901255" cy="90401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472381" y="2748624"/>
            <a:ext cx="2901255" cy="40428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1844609"/>
            <a:ext cx="2915543" cy="90401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3471863" y="2748624"/>
            <a:ext cx="2915543" cy="40428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229687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84506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43139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501650"/>
            <a:ext cx="2211884" cy="1755775"/>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083426"/>
            <a:ext cx="3471863" cy="534745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2257425"/>
            <a:ext cx="2211884" cy="418215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24653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501650"/>
            <a:ext cx="2211884" cy="1755775"/>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083426"/>
            <a:ext cx="3471863" cy="5347450"/>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2257425"/>
            <a:ext cx="2211884" cy="418215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13D9221-4C72-4DDE-9369-06B7F8D9F892}" type="datetimeFigureOut">
              <a:rPr lang="fr-FR" smtClean="0"/>
              <a:pPr/>
              <a:t>25/04/2017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FACB92A-C289-4C07-9CC1-ECAA059F82AD}" type="slidenum">
              <a:rPr lang="fr-FR" smtClean="0"/>
              <a:pPr/>
              <a:t>‹N°›</a:t>
            </a:fld>
            <a:endParaRPr lang="fr-FR"/>
          </a:p>
        </p:txBody>
      </p:sp>
    </p:spTree>
    <p:extLst>
      <p:ext uri="{BB962C8B-B14F-4D97-AF65-F5344CB8AC3E}">
        <p14:creationId xmlns:p14="http://schemas.microsoft.com/office/powerpoint/2010/main" val="2036697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00625"/>
            <a:ext cx="5915025" cy="1454437"/>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2003116"/>
            <a:ext cx="5915025" cy="4774385"/>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6974330"/>
            <a:ext cx="1543050" cy="400623"/>
          </a:xfrm>
          <a:prstGeom prst="rect">
            <a:avLst/>
          </a:prstGeom>
        </p:spPr>
        <p:txBody>
          <a:bodyPr vert="horz" lIns="91440" tIns="45720" rIns="91440" bIns="45720" rtlCol="0" anchor="ctr"/>
          <a:lstStyle>
            <a:lvl1pPr algn="l">
              <a:defRPr sz="900">
                <a:solidFill>
                  <a:schemeClr val="tx1">
                    <a:tint val="75000"/>
                  </a:schemeClr>
                </a:solidFill>
              </a:defRPr>
            </a:lvl1pPr>
          </a:lstStyle>
          <a:p>
            <a:fld id="{913D9221-4C72-4DDE-9369-06B7F8D9F892}" type="datetimeFigureOut">
              <a:rPr lang="fr-FR" smtClean="0"/>
              <a:pPr/>
              <a:t>25/04/2017</a:t>
            </a:fld>
            <a:endParaRPr lang="fr-FR"/>
          </a:p>
        </p:txBody>
      </p:sp>
      <p:sp>
        <p:nvSpPr>
          <p:cNvPr id="5" name="Footer Placeholder 4"/>
          <p:cNvSpPr>
            <a:spLocks noGrp="1"/>
          </p:cNvSpPr>
          <p:nvPr>
            <p:ph type="ftr" sz="quarter" idx="3"/>
          </p:nvPr>
        </p:nvSpPr>
        <p:spPr>
          <a:xfrm>
            <a:off x="2271713" y="6974330"/>
            <a:ext cx="2314575" cy="40062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6974330"/>
            <a:ext cx="1543050" cy="400623"/>
          </a:xfrm>
          <a:prstGeom prst="rect">
            <a:avLst/>
          </a:prstGeom>
        </p:spPr>
        <p:txBody>
          <a:bodyPr vert="horz" lIns="91440" tIns="45720" rIns="91440" bIns="45720" rtlCol="0" anchor="ctr"/>
          <a:lstStyle>
            <a:lvl1pPr algn="r">
              <a:defRPr sz="900">
                <a:solidFill>
                  <a:schemeClr val="tx1">
                    <a:tint val="75000"/>
                  </a:schemeClr>
                </a:solidFill>
              </a:defRPr>
            </a:lvl1pPr>
          </a:lstStyle>
          <a:p>
            <a:fld id="{1FACB92A-C289-4C07-9CC1-ECAA059F82AD}" type="slidenum">
              <a:rPr lang="fr-FR" smtClean="0"/>
              <a:pPr/>
              <a:t>‹N°›</a:t>
            </a:fld>
            <a:endParaRPr lang="fr-FR"/>
          </a:p>
        </p:txBody>
      </p:sp>
    </p:spTree>
    <p:extLst>
      <p:ext uri="{BB962C8B-B14F-4D97-AF65-F5344CB8AC3E}">
        <p14:creationId xmlns:p14="http://schemas.microsoft.com/office/powerpoint/2010/main" val="4417549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797901" y="2320919"/>
            <a:ext cx="5143500" cy="273491"/>
          </a:xfrm>
        </p:spPr>
        <p:txBody>
          <a:bodyPr>
            <a:noAutofit/>
          </a:bodyPr>
          <a:lstStyle/>
          <a:p>
            <a:r>
              <a:rPr lang="fr-FR" sz="2000" dirty="0">
                <a:latin typeface="Century Gothic"/>
                <a:cs typeface="Century Gothic"/>
              </a:rPr>
              <a:t>8</a:t>
            </a:r>
            <a:r>
              <a:rPr lang="fr-FR" sz="2000" baseline="30000" dirty="0" smtClean="0">
                <a:latin typeface="Century Gothic"/>
                <a:cs typeface="Century Gothic"/>
              </a:rPr>
              <a:t>ème</a:t>
            </a:r>
            <a:r>
              <a:rPr lang="fr-FR" sz="2000" dirty="0" smtClean="0">
                <a:latin typeface="Century Gothic"/>
                <a:cs typeface="Century Gothic"/>
              </a:rPr>
              <a:t> </a:t>
            </a:r>
            <a:r>
              <a:rPr lang="fr-FR" sz="2000" dirty="0">
                <a:latin typeface="Century Gothic"/>
                <a:cs typeface="Century Gothic"/>
              </a:rPr>
              <a:t>Edition des Morocco Awards </a:t>
            </a:r>
          </a:p>
        </p:txBody>
      </p:sp>
      <p:sp>
        <p:nvSpPr>
          <p:cNvPr id="6" name="Titre 1"/>
          <p:cNvSpPr txBox="1">
            <a:spLocks/>
          </p:cNvSpPr>
          <p:nvPr/>
        </p:nvSpPr>
        <p:spPr>
          <a:xfrm>
            <a:off x="-1" y="1674036"/>
            <a:ext cx="6858000" cy="604049"/>
          </a:xfrm>
          <a:prstGeom prst="rect">
            <a:avLst/>
          </a:prstGeom>
          <a:solidFill>
            <a:srgbClr val="C00000"/>
          </a:solidFill>
        </p:spPr>
        <p:txBody>
          <a:bodyPr vert="horz" lIns="91440" tIns="45720" rIns="91440" bIns="45720" rtlCol="0" anchor="b">
            <a:normAutofit fontScale="92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fr-FR" sz="3600" dirty="0" smtClean="0">
                <a:solidFill>
                  <a:schemeClr val="bg1"/>
                </a:solidFill>
                <a:latin typeface="Century Gothic"/>
                <a:cs typeface="Century Gothic"/>
              </a:rPr>
              <a:t>DOSSIER DE CANDIDATURE 2017 </a:t>
            </a:r>
            <a:endParaRPr lang="fr-FR" sz="3600" dirty="0">
              <a:solidFill>
                <a:schemeClr val="bg1"/>
              </a:solidFill>
              <a:latin typeface="Century Gothic"/>
              <a:cs typeface="Century Gothic"/>
            </a:endParaRPr>
          </a:p>
        </p:txBody>
      </p:sp>
      <p:sp>
        <p:nvSpPr>
          <p:cNvPr id="8" name="Rectangle 7"/>
          <p:cNvSpPr/>
          <p:nvPr/>
        </p:nvSpPr>
        <p:spPr>
          <a:xfrm>
            <a:off x="3070023" y="5056908"/>
            <a:ext cx="3787977" cy="2074414"/>
          </a:xfrm>
          <a:prstGeom prst="rect">
            <a:avLst/>
          </a:prstGeom>
        </p:spPr>
        <p:txBody>
          <a:bodyPr wrap="square">
            <a:spAutoFit/>
          </a:bodyPr>
          <a:lstStyle/>
          <a:p>
            <a:pPr>
              <a:lnSpc>
                <a:spcPct val="115000"/>
              </a:lnSpc>
            </a:pPr>
            <a:r>
              <a:rPr lang="fr-FR" sz="1400" dirty="0">
                <a:latin typeface="Century Gothic"/>
                <a:ea typeface="Times New Roman" panose="02020603050405020304" pitchFamily="18" charset="0"/>
                <a:cs typeface="Century Gothic"/>
              </a:rPr>
              <a:t>Numéro et Date de dépôt </a:t>
            </a:r>
            <a:r>
              <a:rPr lang="fr-FR" sz="1400" dirty="0" smtClean="0">
                <a:latin typeface="Century Gothic"/>
                <a:ea typeface="Times New Roman" panose="02020603050405020304" pitchFamily="18" charset="0"/>
                <a:cs typeface="Century Gothic"/>
              </a:rPr>
              <a:t>de </a:t>
            </a:r>
            <a:r>
              <a:rPr lang="fr-FR" sz="1400" dirty="0">
                <a:latin typeface="Century Gothic"/>
                <a:ea typeface="Times New Roman" panose="02020603050405020304" pitchFamily="18" charset="0"/>
                <a:cs typeface="Century Gothic"/>
              </a:rPr>
              <a:t>la marque </a:t>
            </a:r>
            <a:r>
              <a:rPr lang="fr-FR" sz="1400" dirty="0" smtClean="0">
                <a:latin typeface="Century Gothic"/>
                <a:ea typeface="Times New Roman" panose="02020603050405020304" pitchFamily="18" charset="0"/>
                <a:cs typeface="Century Gothic"/>
              </a:rPr>
              <a:t>candidate</a:t>
            </a:r>
            <a:r>
              <a:rPr lang="fr-FR" sz="1400" dirty="0">
                <a:latin typeface="Century Gothic"/>
                <a:ea typeface="Times New Roman" panose="02020603050405020304" pitchFamily="18" charset="0"/>
                <a:cs typeface="Century Gothic"/>
              </a:rPr>
              <a:t> : </a:t>
            </a:r>
          </a:p>
          <a:p>
            <a:pPr>
              <a:lnSpc>
                <a:spcPct val="115000"/>
              </a:lnSpc>
            </a:pPr>
            <a:r>
              <a:rPr lang="fr-FR" sz="1400" dirty="0" smtClean="0">
                <a:latin typeface="Century Gothic"/>
                <a:ea typeface="Times New Roman" panose="02020603050405020304" pitchFamily="18" charset="0"/>
                <a:cs typeface="Century Gothic"/>
              </a:rPr>
              <a:t>__________________________</a:t>
            </a:r>
            <a:r>
              <a:rPr lang="fr-FR" sz="1400" dirty="0">
                <a:latin typeface="Century Gothic"/>
                <a:ea typeface="Times New Roman" panose="02020603050405020304" pitchFamily="18" charset="0"/>
                <a:cs typeface="Century Gothic"/>
              </a:rPr>
              <a:t>__</a:t>
            </a:r>
            <a:r>
              <a:rPr lang="fr-FR" sz="1400" dirty="0" smtClean="0">
                <a:latin typeface="Century Gothic"/>
                <a:ea typeface="Times New Roman" panose="02020603050405020304" pitchFamily="18" charset="0"/>
                <a:cs typeface="Century Gothic"/>
              </a:rPr>
              <a:t>___________</a:t>
            </a:r>
          </a:p>
          <a:p>
            <a:pPr>
              <a:lnSpc>
                <a:spcPct val="115000"/>
              </a:lnSpc>
            </a:pPr>
            <a:endParaRPr lang="fr-FR" sz="1400" dirty="0">
              <a:latin typeface="Century Gothic"/>
              <a:ea typeface="Times New Roman" panose="02020603050405020304" pitchFamily="18" charset="0"/>
              <a:cs typeface="Century Gothic"/>
            </a:endParaRPr>
          </a:p>
          <a:p>
            <a:pPr>
              <a:lnSpc>
                <a:spcPct val="115000"/>
              </a:lnSpc>
            </a:pPr>
            <a:r>
              <a:rPr lang="fr-FR" sz="1400" dirty="0">
                <a:latin typeface="Century Gothic"/>
                <a:ea typeface="Times New Roman" panose="02020603050405020304" pitchFamily="18" charset="0"/>
                <a:cs typeface="Century Gothic"/>
              </a:rPr>
              <a:t>Le(s) produit (s)/ Service (s) exploités sous cette marque : </a:t>
            </a:r>
            <a:endParaRPr lang="fr-FR" sz="1400" dirty="0" smtClean="0">
              <a:latin typeface="Century Gothic"/>
              <a:ea typeface="Times New Roman" panose="02020603050405020304" pitchFamily="18" charset="0"/>
              <a:cs typeface="Century Gothic"/>
            </a:endParaRPr>
          </a:p>
          <a:p>
            <a:pPr>
              <a:lnSpc>
                <a:spcPct val="115000"/>
              </a:lnSpc>
            </a:pPr>
            <a:r>
              <a:rPr lang="fr-FR" sz="1400" dirty="0" smtClean="0">
                <a:latin typeface="Century Gothic"/>
                <a:ea typeface="Times New Roman" panose="02020603050405020304" pitchFamily="18" charset="0"/>
                <a:cs typeface="Century Gothic"/>
              </a:rPr>
              <a:t>______________________________________________________________</a:t>
            </a:r>
            <a:endParaRPr lang="fr-FR" sz="1400" dirty="0">
              <a:latin typeface="Century Gothic"/>
              <a:ea typeface="Times New Roman" panose="02020603050405020304" pitchFamily="18" charset="0"/>
              <a:cs typeface="Century Gothic"/>
            </a:endParaRPr>
          </a:p>
        </p:txBody>
      </p:sp>
      <p:sp>
        <p:nvSpPr>
          <p:cNvPr id="9" name="Rectangle 8"/>
          <p:cNvSpPr/>
          <p:nvPr/>
        </p:nvSpPr>
        <p:spPr>
          <a:xfrm>
            <a:off x="126396" y="4585126"/>
            <a:ext cx="2842908" cy="307777"/>
          </a:xfrm>
          <a:prstGeom prst="rect">
            <a:avLst/>
          </a:prstGeom>
        </p:spPr>
        <p:txBody>
          <a:bodyPr wrap="none">
            <a:spAutoFit/>
          </a:bodyPr>
          <a:lstStyle/>
          <a:p>
            <a:r>
              <a:rPr lang="fr-FR" sz="1400" dirty="0">
                <a:latin typeface="Century Gothic"/>
                <a:ea typeface="Times New Roman" panose="02020603050405020304" pitchFamily="18" charset="0"/>
                <a:cs typeface="Century Gothic"/>
              </a:rPr>
              <a:t>Logo de la marque candidate </a:t>
            </a:r>
          </a:p>
        </p:txBody>
      </p:sp>
      <p:sp>
        <p:nvSpPr>
          <p:cNvPr id="10" name="Rectangle à coins arrondis 9"/>
          <p:cNvSpPr/>
          <p:nvPr/>
        </p:nvSpPr>
        <p:spPr>
          <a:xfrm>
            <a:off x="381985" y="5008375"/>
            <a:ext cx="1999445" cy="1666181"/>
          </a:xfrm>
          <a:prstGeom prst="roundRect">
            <a:avLst/>
          </a:prstGeom>
          <a:solidFill>
            <a:schemeClr val="bg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FR" sz="1350"/>
          </a:p>
        </p:txBody>
      </p:sp>
      <p:sp>
        <p:nvSpPr>
          <p:cNvPr id="11" name="Rectangle à coins arrondis 10"/>
          <p:cNvSpPr/>
          <p:nvPr/>
        </p:nvSpPr>
        <p:spPr>
          <a:xfrm>
            <a:off x="2157842" y="3159088"/>
            <a:ext cx="1979555" cy="408623"/>
          </a:xfrm>
          <a:prstGeom prst="roundRect">
            <a:avLst/>
          </a:prstGeom>
          <a:noFill/>
        </p:spPr>
        <p:txBody>
          <a:bodyPr wrap="square" rtlCol="0">
            <a:spAutoFit/>
          </a:bodyPr>
          <a:lstStyle/>
          <a:p>
            <a:pPr algn="ctr"/>
            <a:r>
              <a:rPr lang="fr-FR" b="1" dirty="0">
                <a:solidFill>
                  <a:schemeClr val="tx1"/>
                </a:solidFill>
                <a:latin typeface="Century Gothic"/>
                <a:cs typeface="Century Gothic"/>
              </a:rPr>
              <a:t>CATEGORIE </a:t>
            </a:r>
          </a:p>
        </p:txBody>
      </p:sp>
      <p:sp>
        <p:nvSpPr>
          <p:cNvPr id="12" name="ZoneTexte 11"/>
          <p:cNvSpPr txBox="1"/>
          <p:nvPr/>
        </p:nvSpPr>
        <p:spPr>
          <a:xfrm>
            <a:off x="322842" y="3731360"/>
            <a:ext cx="6309380" cy="369332"/>
          </a:xfrm>
          <a:prstGeom prst="rect">
            <a:avLst/>
          </a:prstGeom>
          <a:solidFill>
            <a:schemeClr val="bg1"/>
          </a:solidFill>
        </p:spPr>
        <p:txBody>
          <a:bodyPr wrap="square" rtlCol="0">
            <a:spAutoFit/>
          </a:bodyPr>
          <a:lstStyle>
            <a:defPPr>
              <a:defRPr lang="fr-FR"/>
            </a:defPPr>
            <a:lvl1pPr algn="ctr">
              <a:defRPr sz="2400" u="sng">
                <a:solidFill>
                  <a:srgbClr val="C00000"/>
                </a:solidFill>
              </a:defRPr>
            </a:lvl1pPr>
          </a:lstStyle>
          <a:p>
            <a:r>
              <a:rPr lang="fr-FR" sz="1800" dirty="0">
                <a:latin typeface="Century Gothic"/>
                <a:cs typeface="Century Gothic"/>
              </a:rPr>
              <a:t>PRIX </a:t>
            </a:r>
            <a:r>
              <a:rPr lang="fr-FR" sz="1800" dirty="0" smtClean="0">
                <a:latin typeface="Century Gothic"/>
                <a:cs typeface="Century Gothic"/>
              </a:rPr>
              <a:t>DE </a:t>
            </a:r>
            <a:r>
              <a:rPr lang="fr-FR" sz="1800" smtClean="0">
                <a:latin typeface="Century Gothic"/>
                <a:cs typeface="Century Gothic"/>
              </a:rPr>
              <a:t>LA MARQUE  </a:t>
            </a:r>
            <a:r>
              <a:rPr lang="fr-FR" sz="1800" dirty="0" smtClean="0">
                <a:latin typeface="Century Gothic"/>
                <a:cs typeface="Century Gothic"/>
              </a:rPr>
              <a:t>LOCALE</a:t>
            </a:r>
            <a:endParaRPr lang="fr-FR" sz="1800" dirty="0">
              <a:latin typeface="Century Gothic"/>
              <a:cs typeface="Century Gothic"/>
            </a:endParaRPr>
          </a:p>
        </p:txBody>
      </p:sp>
      <p:sp>
        <p:nvSpPr>
          <p:cNvPr id="13" name="ZoneTexte 12"/>
          <p:cNvSpPr txBox="1"/>
          <p:nvPr/>
        </p:nvSpPr>
        <p:spPr>
          <a:xfrm>
            <a:off x="2617374" y="7189318"/>
            <a:ext cx="4240626" cy="276999"/>
          </a:xfrm>
          <a:prstGeom prst="rect">
            <a:avLst/>
          </a:prstGeom>
          <a:solidFill>
            <a:schemeClr val="bg1"/>
          </a:solidFill>
        </p:spPr>
        <p:txBody>
          <a:bodyPr wrap="square" rtlCol="0">
            <a:spAutoFit/>
          </a:bodyPr>
          <a:lstStyle/>
          <a:p>
            <a:pPr algn="ctr"/>
            <a:endParaRPr lang="fr-FR" sz="1200" dirty="0"/>
          </a:p>
        </p:txBody>
      </p:sp>
      <p:pic>
        <p:nvPicPr>
          <p:cNvPr id="2" name="Image 1"/>
          <p:cNvPicPr>
            <a:picLocks noChangeAspect="1"/>
          </p:cNvPicPr>
          <p:nvPr/>
        </p:nvPicPr>
        <p:blipFill>
          <a:blip r:embed="rId2"/>
          <a:stretch>
            <a:fillRect/>
          </a:stretch>
        </p:blipFill>
        <p:spPr>
          <a:xfrm>
            <a:off x="1941689" y="0"/>
            <a:ext cx="3251200" cy="1227667"/>
          </a:xfrm>
          <a:prstGeom prst="rect">
            <a:avLst/>
          </a:prstGeom>
        </p:spPr>
      </p:pic>
    </p:spTree>
    <p:extLst>
      <p:ext uri="{BB962C8B-B14F-4D97-AF65-F5344CB8AC3E}">
        <p14:creationId xmlns:p14="http://schemas.microsoft.com/office/powerpoint/2010/main" val="1417770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0" y="2467113"/>
            <a:ext cx="6386733" cy="442674"/>
          </a:xfrm>
          <a:prstGeom prst="roundRect">
            <a:avLst/>
          </a:prstGeom>
          <a:solidFill>
            <a:schemeClr val="bg1"/>
          </a:solidFill>
        </p:spPr>
        <p:txBody>
          <a:bodyPr wrap="square" rtlCol="0">
            <a:spAutoFit/>
          </a:bodyPr>
          <a:lstStyle/>
          <a:p>
            <a:r>
              <a:rPr lang="fr-FR" sz="2000" b="1" u="sng" dirty="0">
                <a:solidFill>
                  <a:srgbClr val="C00000"/>
                </a:solidFill>
                <a:latin typeface="Century Gothic"/>
                <a:cs typeface="Century Gothic"/>
              </a:rPr>
              <a:t>STRATEGIE DEVELOPPEMENT DE LA MARQUE </a:t>
            </a:r>
          </a:p>
        </p:txBody>
      </p:sp>
      <p:sp>
        <p:nvSpPr>
          <p:cNvPr id="3" name="Rectangle 2"/>
          <p:cNvSpPr/>
          <p:nvPr/>
        </p:nvSpPr>
        <p:spPr>
          <a:xfrm>
            <a:off x="0" y="3414646"/>
            <a:ext cx="6632285" cy="340093"/>
          </a:xfrm>
          <a:prstGeom prst="rect">
            <a:avLst/>
          </a:prstGeom>
        </p:spPr>
        <p:txBody>
          <a:bodyPr wrap="square">
            <a:spAutoFit/>
          </a:bodyPr>
          <a:lstStyle/>
          <a:p>
            <a:pPr marL="285750" indent="-285750">
              <a:lnSpc>
                <a:spcPct val="115000"/>
              </a:lnSpc>
              <a:spcAft>
                <a:spcPts val="0"/>
              </a:spcAft>
              <a:buFont typeface="Arial" panose="020B0604020202020204" pitchFamily="34" charset="0"/>
              <a:buChar char="•"/>
            </a:pPr>
            <a:r>
              <a:rPr lang="fr-FR" sz="1400" dirty="0" smtClean="0">
                <a:latin typeface="Century Gothic"/>
                <a:cs typeface="Century Gothic"/>
              </a:rPr>
              <a:t>Date </a:t>
            </a:r>
            <a:r>
              <a:rPr lang="fr-FR" sz="1400" dirty="0">
                <a:latin typeface="Century Gothic"/>
                <a:cs typeface="Century Gothic"/>
              </a:rPr>
              <a:t>du 1er </a:t>
            </a:r>
            <a:r>
              <a:rPr lang="fr-FR" sz="1400" dirty="0" smtClean="0">
                <a:latin typeface="Century Gothic"/>
                <a:cs typeface="Century Gothic"/>
              </a:rPr>
              <a:t>dépôt   ________________________________________</a:t>
            </a:r>
            <a:r>
              <a:rPr lang="fr-FR" sz="1400" dirty="0">
                <a:latin typeface="Century Gothic"/>
                <a:cs typeface="Century Gothic"/>
              </a:rPr>
              <a:t> </a:t>
            </a:r>
            <a:endParaRPr lang="fr-FR" sz="1400" dirty="0">
              <a:latin typeface="Century Gothic"/>
              <a:ea typeface="Times New Roman" panose="02020603050405020304" pitchFamily="18" charset="0"/>
              <a:cs typeface="Century Gothic"/>
            </a:endParaRPr>
          </a:p>
        </p:txBody>
      </p:sp>
      <p:sp>
        <p:nvSpPr>
          <p:cNvPr id="4" name="Rectangle 3"/>
          <p:cNvSpPr/>
          <p:nvPr/>
        </p:nvSpPr>
        <p:spPr>
          <a:xfrm>
            <a:off x="0" y="3839668"/>
            <a:ext cx="6632284" cy="835613"/>
          </a:xfrm>
          <a:prstGeom prst="rect">
            <a:avLst/>
          </a:prstGeom>
        </p:spPr>
        <p:txBody>
          <a:bodyPr wrap="square">
            <a:spAutoFit/>
          </a:bodyPr>
          <a:lstStyle/>
          <a:p>
            <a:pPr marL="285750" indent="-285750">
              <a:lnSpc>
                <a:spcPct val="115000"/>
              </a:lnSpc>
              <a:spcAft>
                <a:spcPts val="0"/>
              </a:spcAft>
              <a:buFont typeface="Arial" panose="020B0604020202020204" pitchFamily="34" charset="0"/>
              <a:buChar char="•"/>
            </a:pPr>
            <a:r>
              <a:rPr lang="fr-FR" sz="1400" dirty="0">
                <a:latin typeface="Century Gothic"/>
                <a:cs typeface="Century Gothic"/>
              </a:rPr>
              <a:t>Nombre de dépôt </a:t>
            </a:r>
            <a:r>
              <a:rPr lang="fr-FR" sz="1400" dirty="0" smtClean="0">
                <a:latin typeface="Century Gothic"/>
                <a:cs typeface="Century Gothic"/>
              </a:rPr>
              <a:t> relatif </a:t>
            </a:r>
            <a:r>
              <a:rPr lang="fr-FR" sz="1400" dirty="0">
                <a:latin typeface="Century Gothic"/>
                <a:cs typeface="Century Gothic"/>
              </a:rPr>
              <a:t>à la marque </a:t>
            </a:r>
            <a:r>
              <a:rPr lang="fr-FR" sz="1400" dirty="0" smtClean="0">
                <a:latin typeface="Century Gothic"/>
                <a:cs typeface="Century Gothic"/>
              </a:rPr>
              <a:t>ombrelle*  ____________________</a:t>
            </a:r>
            <a:endParaRPr lang="fr-FR" sz="1400" dirty="0">
              <a:latin typeface="Century Gothic"/>
              <a:cs typeface="Century Gothic"/>
            </a:endParaRPr>
          </a:p>
          <a:p>
            <a:pPr marL="285750" indent="-285750">
              <a:lnSpc>
                <a:spcPct val="115000"/>
              </a:lnSpc>
              <a:spcAft>
                <a:spcPts val="0"/>
              </a:spcAft>
              <a:buFont typeface="Arial" panose="020B0604020202020204" pitchFamily="34" charset="0"/>
              <a:buChar char="•"/>
            </a:pPr>
            <a:endParaRPr lang="fr-FR" sz="1400" dirty="0" smtClean="0">
              <a:latin typeface="Century Gothic"/>
              <a:cs typeface="Century Gothic"/>
            </a:endParaRPr>
          </a:p>
          <a:p>
            <a:pPr marL="285750" indent="-285750">
              <a:lnSpc>
                <a:spcPct val="115000"/>
              </a:lnSpc>
              <a:spcAft>
                <a:spcPts val="0"/>
              </a:spcAft>
              <a:buFont typeface="Arial" panose="020B0604020202020204" pitchFamily="34" charset="0"/>
              <a:buChar char="•"/>
            </a:pPr>
            <a:r>
              <a:rPr lang="fr-FR" sz="1400" dirty="0" smtClean="0">
                <a:latin typeface="Century Gothic"/>
                <a:cs typeface="Century Gothic"/>
              </a:rPr>
              <a:t>N</a:t>
            </a:r>
            <a:r>
              <a:rPr lang="fr-FR" sz="1400" dirty="0">
                <a:latin typeface="Century Gothic"/>
                <a:cs typeface="Century Gothic"/>
              </a:rPr>
              <a:t>° et date (s) de dépôt(s</a:t>
            </a:r>
            <a:r>
              <a:rPr lang="fr-FR" sz="1400" dirty="0" smtClean="0">
                <a:latin typeface="Century Gothic"/>
                <a:cs typeface="Century Gothic"/>
              </a:rPr>
              <a:t>) ____________________________________</a:t>
            </a:r>
          </a:p>
        </p:txBody>
      </p:sp>
      <p:sp>
        <p:nvSpPr>
          <p:cNvPr id="5" name="Rectangle 4"/>
          <p:cNvSpPr/>
          <p:nvPr/>
        </p:nvSpPr>
        <p:spPr>
          <a:xfrm>
            <a:off x="0" y="4483337"/>
            <a:ext cx="6657134" cy="835613"/>
          </a:xfrm>
          <a:prstGeom prst="rect">
            <a:avLst/>
          </a:prstGeom>
        </p:spPr>
        <p:txBody>
          <a:bodyPr wrap="square">
            <a:spAutoFit/>
          </a:bodyPr>
          <a:lstStyle/>
          <a:p>
            <a:pPr>
              <a:lnSpc>
                <a:spcPct val="115000"/>
              </a:lnSpc>
              <a:spcAft>
                <a:spcPts val="0"/>
              </a:spcAft>
            </a:pPr>
            <a:endParaRPr lang="fr-FR" sz="1400" dirty="0">
              <a:latin typeface="Century Gothic"/>
              <a:cs typeface="Century Gothic"/>
            </a:endParaRPr>
          </a:p>
          <a:p>
            <a:pPr marL="285750" indent="-285750">
              <a:lnSpc>
                <a:spcPct val="115000"/>
              </a:lnSpc>
              <a:spcAft>
                <a:spcPts val="0"/>
              </a:spcAft>
              <a:buFont typeface="Arial" panose="020B0604020202020204" pitchFamily="34" charset="0"/>
              <a:buChar char="•"/>
            </a:pPr>
            <a:r>
              <a:rPr lang="fr-FR" sz="1400" dirty="0" smtClean="0">
                <a:latin typeface="Century Gothic"/>
                <a:cs typeface="Century Gothic"/>
              </a:rPr>
              <a:t>Dépôt(s</a:t>
            </a:r>
            <a:r>
              <a:rPr lang="fr-FR" sz="1400" dirty="0">
                <a:latin typeface="Century Gothic"/>
                <a:cs typeface="Century Gothic"/>
              </a:rPr>
              <a:t>) à </a:t>
            </a:r>
            <a:r>
              <a:rPr lang="fr-FR" sz="1400" dirty="0" smtClean="0">
                <a:latin typeface="Century Gothic"/>
                <a:cs typeface="Century Gothic"/>
              </a:rPr>
              <a:t>l’international : n°, date, et pays désigné </a:t>
            </a:r>
            <a:r>
              <a:rPr lang="fr-FR" sz="1400" dirty="0">
                <a:latin typeface="Century Gothic"/>
                <a:cs typeface="Century Gothic"/>
              </a:rPr>
              <a:t>(s</a:t>
            </a:r>
            <a:r>
              <a:rPr lang="fr-FR" sz="1400" dirty="0" smtClean="0">
                <a:latin typeface="Century Gothic"/>
                <a:cs typeface="Century Gothic"/>
              </a:rPr>
              <a:t>) ________________ </a:t>
            </a:r>
            <a:endParaRPr lang="fr-FR" sz="1400" dirty="0">
              <a:latin typeface="Century Gothic"/>
              <a:cs typeface="Century Gothic"/>
            </a:endParaRPr>
          </a:p>
          <a:p>
            <a:pPr>
              <a:lnSpc>
                <a:spcPct val="115000"/>
              </a:lnSpc>
              <a:spcAft>
                <a:spcPts val="0"/>
              </a:spcAft>
            </a:pPr>
            <a:endParaRPr lang="fr-FR" sz="1400" dirty="0">
              <a:latin typeface="Century Gothic"/>
              <a:cs typeface="Century Gothic"/>
            </a:endParaRPr>
          </a:p>
        </p:txBody>
      </p:sp>
      <p:sp>
        <p:nvSpPr>
          <p:cNvPr id="8" name="ZoneTexte 7"/>
          <p:cNvSpPr txBox="1"/>
          <p:nvPr/>
        </p:nvSpPr>
        <p:spPr>
          <a:xfrm>
            <a:off x="0" y="2939813"/>
            <a:ext cx="3572540" cy="338554"/>
          </a:xfrm>
          <a:prstGeom prst="rect">
            <a:avLst/>
          </a:prstGeom>
          <a:solidFill>
            <a:schemeClr val="bg1">
              <a:lumMod val="85000"/>
            </a:schemeClr>
          </a:solidFill>
        </p:spPr>
        <p:txBody>
          <a:bodyPr wrap="square" rtlCol="0">
            <a:spAutoFit/>
          </a:bodyPr>
          <a:lstStyle>
            <a:defPPr>
              <a:defRPr lang="fr-FR"/>
            </a:defPPr>
            <a:lvl1pPr>
              <a:defRPr sz="1600">
                <a:latin typeface="Georgia" panose="02040502050405020303" pitchFamily="18" charset="0"/>
              </a:defRPr>
            </a:lvl1pPr>
          </a:lstStyle>
          <a:p>
            <a:r>
              <a:rPr lang="fr-FR" b="1" dirty="0" smtClean="0">
                <a:latin typeface="Century Gothic"/>
                <a:cs typeface="Century Gothic"/>
              </a:rPr>
              <a:t>Création et protection</a:t>
            </a:r>
            <a:endParaRPr lang="fr-FR" dirty="0"/>
          </a:p>
        </p:txBody>
      </p:sp>
      <p:sp>
        <p:nvSpPr>
          <p:cNvPr id="9" name="Rectangle à coins arrondis 8"/>
          <p:cNvSpPr/>
          <p:nvPr/>
        </p:nvSpPr>
        <p:spPr>
          <a:xfrm>
            <a:off x="-20" y="70590"/>
            <a:ext cx="6858020" cy="408623"/>
          </a:xfrm>
          <a:prstGeom prst="roundRect">
            <a:avLst/>
          </a:prstGeom>
          <a:noFill/>
        </p:spPr>
        <p:txBody>
          <a:bodyPr wrap="square" rtlCol="0">
            <a:spAutoFit/>
          </a:bodyPr>
          <a:lstStyle/>
          <a:p>
            <a:pPr marL="1439863" indent="-1439863"/>
            <a:r>
              <a:rPr lang="fr-FR" b="1" dirty="0" smtClean="0">
                <a:solidFill>
                  <a:schemeClr val="tx1"/>
                </a:solidFill>
                <a:latin typeface="Century Gothic"/>
                <a:cs typeface="Century Gothic"/>
              </a:rPr>
              <a:t>CATEGORIE : </a:t>
            </a:r>
            <a:r>
              <a:rPr lang="fr-FR" dirty="0" smtClean="0">
                <a:solidFill>
                  <a:srgbClr val="CC3333"/>
                </a:solidFill>
                <a:latin typeface="Century Gothic"/>
                <a:cs typeface="Century Gothic"/>
              </a:rPr>
              <a:t>MARQUE LOCALE</a:t>
            </a:r>
            <a:endParaRPr lang="fr-FR" dirty="0">
              <a:solidFill>
                <a:srgbClr val="CC3333"/>
              </a:solidFill>
              <a:latin typeface="Century Gothic"/>
              <a:cs typeface="Century Gothic"/>
            </a:endParaRPr>
          </a:p>
        </p:txBody>
      </p:sp>
      <p:sp>
        <p:nvSpPr>
          <p:cNvPr id="11" name="ZoneTexte 10"/>
          <p:cNvSpPr txBox="1"/>
          <p:nvPr/>
        </p:nvSpPr>
        <p:spPr>
          <a:xfrm>
            <a:off x="176482" y="6774885"/>
            <a:ext cx="6448761" cy="646331"/>
          </a:xfrm>
          <a:prstGeom prst="rect">
            <a:avLst/>
          </a:prstGeom>
          <a:noFill/>
        </p:spPr>
        <p:txBody>
          <a:bodyPr wrap="square" rtlCol="0">
            <a:spAutoFit/>
          </a:bodyPr>
          <a:lstStyle/>
          <a:p>
            <a:r>
              <a:rPr lang="fr-FR" sz="1200" dirty="0" smtClean="0"/>
              <a:t>__________________________________________________________________________________</a:t>
            </a:r>
          </a:p>
          <a:p>
            <a:r>
              <a:rPr lang="fr-FR" sz="1200" dirty="0" smtClean="0"/>
              <a:t>* Une marque ombrelle est une marque utilisée simultanément pour un ensemble de produits différents </a:t>
            </a:r>
            <a:endParaRPr lang="fr-FR" sz="1200" dirty="0"/>
          </a:p>
        </p:txBody>
      </p:sp>
      <p:sp>
        <p:nvSpPr>
          <p:cNvPr id="6" name="ZoneTexte 5"/>
          <p:cNvSpPr txBox="1"/>
          <p:nvPr/>
        </p:nvSpPr>
        <p:spPr>
          <a:xfrm>
            <a:off x="127183" y="745207"/>
            <a:ext cx="6547372" cy="1578894"/>
          </a:xfrm>
          <a:prstGeom prst="rect">
            <a:avLst/>
          </a:prstGeom>
          <a:noFill/>
        </p:spPr>
        <p:txBody>
          <a:bodyPr wrap="square" rtlCol="0">
            <a:spAutoFit/>
          </a:bodyPr>
          <a:lstStyle/>
          <a:p>
            <a:pPr algn="just">
              <a:lnSpc>
                <a:spcPct val="115000"/>
              </a:lnSpc>
              <a:spcAft>
                <a:spcPts val="0"/>
              </a:spcAft>
            </a:pPr>
            <a:r>
              <a:rPr lang="fr-FR" sz="1400" dirty="0">
                <a:latin typeface="Century Gothic"/>
                <a:ea typeface="Times New Roman" panose="02020603050405020304" pitchFamily="18" charset="0"/>
                <a:cs typeface="Century Gothic"/>
              </a:rPr>
              <a:t>Le Prix de la Marque </a:t>
            </a:r>
            <a:r>
              <a:rPr lang="fr-FR" sz="1400" dirty="0" smtClean="0">
                <a:latin typeface="Century Gothic"/>
                <a:ea typeface="Times New Roman" panose="02020603050405020304" pitchFamily="18" charset="0"/>
                <a:cs typeface="Century Gothic"/>
              </a:rPr>
              <a:t>locale </a:t>
            </a:r>
            <a:r>
              <a:rPr lang="fr-FR" sz="1400" dirty="0">
                <a:latin typeface="Century Gothic"/>
                <a:ea typeface="Times New Roman" panose="02020603050405020304" pitchFamily="18" charset="0"/>
                <a:cs typeface="Century Gothic"/>
              </a:rPr>
              <a:t>vise à mettre en valeur le savoir-faire des régions et les productions locales. Il récompensera les marques marocaines qui contribuent au développement économiques de leur région, ainsi que celles qui privilégient la collaboration avec les entreprises locales et qui mènent des actions citoyennes au niveau de leur région. </a:t>
            </a:r>
          </a:p>
        </p:txBody>
      </p:sp>
      <p:graphicFrame>
        <p:nvGraphicFramePr>
          <p:cNvPr id="7" name="Tableau 6"/>
          <p:cNvGraphicFramePr>
            <a:graphicFrameLocks noGrp="1"/>
          </p:cNvGraphicFramePr>
          <p:nvPr>
            <p:extLst>
              <p:ext uri="{D42A27DB-BD31-4B8C-83A1-F6EECF244321}">
                <p14:modId xmlns:p14="http://schemas.microsoft.com/office/powerpoint/2010/main" val="1865601726"/>
              </p:ext>
            </p:extLst>
          </p:nvPr>
        </p:nvGraphicFramePr>
        <p:xfrm>
          <a:off x="98778" y="5672666"/>
          <a:ext cx="6448777" cy="1255889"/>
        </p:xfrm>
        <a:graphic>
          <a:graphicData uri="http://schemas.openxmlformats.org/drawingml/2006/table">
            <a:tbl>
              <a:tblPr firstRow="1" firstCol="1" bandRow="1"/>
              <a:tblGrid>
                <a:gridCol w="1397000"/>
                <a:gridCol w="1665111"/>
                <a:gridCol w="1834444"/>
                <a:gridCol w="1552222"/>
              </a:tblGrid>
              <a:tr h="708108">
                <a:tc>
                  <a:txBody>
                    <a:bodyPr/>
                    <a:lstStyle/>
                    <a:p>
                      <a:pPr algn="l" fontAlgn="b"/>
                      <a:endParaRPr lang="fr-FR" sz="800" b="0" i="0" u="none" strike="noStrike" dirty="0">
                        <a:solidFill>
                          <a:srgbClr val="000000"/>
                        </a:solidFill>
                        <a:effectLst/>
                        <a:latin typeface="Century Gothic"/>
                      </a:endParaRPr>
                    </a:p>
                  </a:txBody>
                  <a:tcPr marL="8378" marR="8378" marT="8378" marB="0" anchor="b">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fr-FR" sz="1300" b="0" i="0" u="none" strike="noStrike" dirty="0" smtClean="0">
                          <a:solidFill>
                            <a:srgbClr val="FFFFFF"/>
                          </a:solidFill>
                          <a:effectLst/>
                          <a:latin typeface="Century Gothic"/>
                        </a:rPr>
                        <a:t>Marques </a:t>
                      </a:r>
                      <a:r>
                        <a:rPr lang="fr-FR" sz="1300" b="0" i="0" u="none" strike="noStrike" dirty="0">
                          <a:solidFill>
                            <a:srgbClr val="FFFFFF"/>
                          </a:solidFill>
                          <a:effectLst/>
                          <a:latin typeface="Century Gothic"/>
                        </a:rPr>
                        <a:t>déposées </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fr-FR" sz="1300" b="0" i="0" u="none" strike="noStrike" dirty="0" smtClean="0">
                          <a:solidFill>
                            <a:srgbClr val="FFFFFF"/>
                          </a:solidFill>
                          <a:effectLst/>
                          <a:latin typeface="Century Gothic"/>
                        </a:rPr>
                        <a:t>Dessins </a:t>
                      </a:r>
                      <a:r>
                        <a:rPr lang="fr-FR" sz="1300" b="0" i="0" u="none" strike="noStrike" dirty="0">
                          <a:solidFill>
                            <a:srgbClr val="FFFFFF"/>
                          </a:solidFill>
                          <a:effectLst/>
                          <a:latin typeface="Century Gothic"/>
                        </a:rPr>
                        <a:t>et Modèles Industriels déposés </a:t>
                      </a:r>
                    </a:p>
                  </a:txBody>
                  <a:tcPr marL="8378" marR="8378" marT="8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fr-FR" sz="1300" b="0" i="0" u="none" strike="noStrike" dirty="0" smtClean="0">
                          <a:solidFill>
                            <a:srgbClr val="FFFFFF"/>
                          </a:solidFill>
                          <a:effectLst/>
                          <a:latin typeface="Century Gothic"/>
                        </a:rPr>
                        <a:t>Brevets </a:t>
                      </a:r>
                      <a:r>
                        <a:rPr lang="fr-FR" sz="1300" b="0" i="0" u="none" strike="noStrike" dirty="0">
                          <a:solidFill>
                            <a:srgbClr val="FFFFFF"/>
                          </a:solidFill>
                          <a:effectLst/>
                          <a:latin typeface="Century Gothic"/>
                        </a:rPr>
                        <a:t>déposés </a:t>
                      </a:r>
                    </a:p>
                  </a:txBody>
                  <a:tcPr marL="8378" marR="8378" marT="8378"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547781">
                <a:tc>
                  <a:txBody>
                    <a:bodyPr/>
                    <a:lstStyle/>
                    <a:p>
                      <a:pPr algn="ctr" fontAlgn="ctr"/>
                      <a:r>
                        <a:rPr lang="fr-FR" sz="1300" b="0" i="0" u="none" strike="noStrike" dirty="0">
                          <a:solidFill>
                            <a:srgbClr val="FFFFFF"/>
                          </a:solidFill>
                          <a:effectLst/>
                          <a:latin typeface="Century Gothic"/>
                        </a:rPr>
                        <a:t>Portefeuille</a:t>
                      </a:r>
                    </a:p>
                  </a:txBody>
                  <a:tcPr marL="8378" marR="8378" marT="8378"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33"/>
                    </a:solidFill>
                  </a:tcPr>
                </a:tc>
                <a:tc>
                  <a:txBody>
                    <a:bodyPr/>
                    <a:lstStyle/>
                    <a:p>
                      <a:pPr algn="l" fontAlgn="b"/>
                      <a:r>
                        <a:rPr lang="sk-SK" sz="800" b="0" i="0" u="none" strike="noStrike" dirty="0">
                          <a:solidFill>
                            <a:srgbClr val="000000"/>
                          </a:solidFill>
                          <a:effectLst/>
                          <a:latin typeface="Century Gothic"/>
                        </a:rPr>
                        <a:t> </a:t>
                      </a:r>
                    </a:p>
                  </a:txBody>
                  <a:tcPr marL="8378" marR="8378" marT="83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sk-SK" sz="800" b="0" i="0" u="none" strike="noStrike" dirty="0">
                          <a:solidFill>
                            <a:srgbClr val="000000"/>
                          </a:solidFill>
                          <a:effectLst/>
                          <a:latin typeface="Century Gothic"/>
                        </a:rPr>
                        <a:t> </a:t>
                      </a:r>
                    </a:p>
                  </a:txBody>
                  <a:tcPr marL="8378" marR="8378" marT="83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b"/>
                      <a:r>
                        <a:rPr lang="sk-SK" sz="800" b="0" i="0" u="none" strike="noStrike" dirty="0">
                          <a:solidFill>
                            <a:srgbClr val="000000"/>
                          </a:solidFill>
                          <a:effectLst/>
                          <a:latin typeface="Century Gothic"/>
                        </a:rPr>
                        <a:t> </a:t>
                      </a:r>
                    </a:p>
                  </a:txBody>
                  <a:tcPr marL="8378" marR="8378" marT="8378" marB="0" anchor="b">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12" name="Rectangle 11"/>
          <p:cNvSpPr/>
          <p:nvPr/>
        </p:nvSpPr>
        <p:spPr>
          <a:xfrm>
            <a:off x="0" y="5273654"/>
            <a:ext cx="5383389" cy="307777"/>
          </a:xfrm>
          <a:prstGeom prst="rect">
            <a:avLst/>
          </a:prstGeom>
        </p:spPr>
        <p:txBody>
          <a:bodyPr wrap="square">
            <a:spAutoFit/>
          </a:bodyPr>
          <a:lstStyle/>
          <a:p>
            <a:r>
              <a:rPr lang="fr-FR" sz="1400" b="1" u="sng" dirty="0">
                <a:solidFill>
                  <a:srgbClr val="C00000"/>
                </a:solidFill>
                <a:latin typeface="Century Gothic"/>
                <a:cs typeface="Century Gothic"/>
              </a:rPr>
              <a:t>PORTEFEUILLE DE </a:t>
            </a:r>
            <a:r>
              <a:rPr lang="fr-FR" sz="1400" b="1" u="sng" dirty="0" smtClean="0">
                <a:solidFill>
                  <a:srgbClr val="C00000"/>
                </a:solidFill>
                <a:latin typeface="Century Gothic"/>
                <a:cs typeface="Century Gothic"/>
              </a:rPr>
              <a:t>L’ENTREPRISE </a:t>
            </a:r>
            <a:endParaRPr lang="fr-FR" sz="1400" b="1" u="sng" dirty="0">
              <a:solidFill>
                <a:srgbClr val="C00000"/>
              </a:solidFill>
              <a:latin typeface="Century Gothic"/>
              <a:cs typeface="Century Gothic"/>
            </a:endParaRPr>
          </a:p>
        </p:txBody>
      </p:sp>
    </p:spTree>
    <p:extLst>
      <p:ext uri="{BB962C8B-B14F-4D97-AF65-F5344CB8AC3E}">
        <p14:creationId xmlns:p14="http://schemas.microsoft.com/office/powerpoint/2010/main" val="477638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ZoneTexte 10"/>
          <p:cNvSpPr txBox="1"/>
          <p:nvPr/>
        </p:nvSpPr>
        <p:spPr>
          <a:xfrm>
            <a:off x="0" y="4209984"/>
            <a:ext cx="2208628" cy="338554"/>
          </a:xfrm>
          <a:prstGeom prst="rect">
            <a:avLst/>
          </a:prstGeom>
          <a:solidFill>
            <a:schemeClr val="bg1">
              <a:lumMod val="85000"/>
            </a:schemeClr>
          </a:solidFill>
        </p:spPr>
        <p:txBody>
          <a:bodyPr wrap="square" rtlCol="0">
            <a:spAutoFit/>
          </a:bodyPr>
          <a:lstStyle>
            <a:defPPr>
              <a:defRPr lang="fr-FR"/>
            </a:defPPr>
            <a:lvl1pPr>
              <a:defRPr sz="1600">
                <a:latin typeface="Georgia" panose="02040502050405020303" pitchFamily="18" charset="0"/>
              </a:defRPr>
            </a:lvl1pPr>
          </a:lstStyle>
          <a:p>
            <a:r>
              <a:rPr lang="fr-FR" b="1" dirty="0" smtClean="0">
                <a:latin typeface="Century Gothic"/>
                <a:cs typeface="Century Gothic"/>
              </a:rPr>
              <a:t>Indicateurs </a:t>
            </a:r>
            <a:endParaRPr lang="fr-FR" b="1" dirty="0">
              <a:latin typeface="Century Gothic"/>
              <a:cs typeface="Century Gothic"/>
            </a:endParaRPr>
          </a:p>
        </p:txBody>
      </p:sp>
      <p:sp>
        <p:nvSpPr>
          <p:cNvPr id="13" name="ZoneTexte 12"/>
          <p:cNvSpPr txBox="1"/>
          <p:nvPr/>
        </p:nvSpPr>
        <p:spPr>
          <a:xfrm>
            <a:off x="0" y="154353"/>
            <a:ext cx="2208628" cy="338554"/>
          </a:xfrm>
          <a:prstGeom prst="rect">
            <a:avLst/>
          </a:prstGeom>
          <a:solidFill>
            <a:schemeClr val="bg1">
              <a:lumMod val="85000"/>
            </a:schemeClr>
          </a:solidFill>
        </p:spPr>
        <p:txBody>
          <a:bodyPr wrap="square" rtlCol="0">
            <a:spAutoFit/>
          </a:bodyPr>
          <a:lstStyle/>
          <a:p>
            <a:r>
              <a:rPr lang="fr-FR" sz="1600" b="1" dirty="0" smtClean="0">
                <a:latin typeface="Century Gothic"/>
                <a:cs typeface="Century Gothic"/>
              </a:rPr>
              <a:t>Développement</a:t>
            </a:r>
            <a:endParaRPr lang="fr-FR" sz="1600" b="1" dirty="0">
              <a:latin typeface="Century Gothic"/>
              <a:cs typeface="Century Gothic"/>
            </a:endParaRPr>
          </a:p>
        </p:txBody>
      </p:sp>
      <p:graphicFrame>
        <p:nvGraphicFramePr>
          <p:cNvPr id="2" name="Tableau 1"/>
          <p:cNvGraphicFramePr>
            <a:graphicFrameLocks noGrp="1"/>
          </p:cNvGraphicFramePr>
          <p:nvPr>
            <p:extLst>
              <p:ext uri="{D42A27DB-BD31-4B8C-83A1-F6EECF244321}">
                <p14:modId xmlns:p14="http://schemas.microsoft.com/office/powerpoint/2010/main" val="1747602994"/>
              </p:ext>
            </p:extLst>
          </p:nvPr>
        </p:nvGraphicFramePr>
        <p:xfrm>
          <a:off x="273931" y="4577286"/>
          <a:ext cx="6259513" cy="2337160"/>
        </p:xfrm>
        <a:graphic>
          <a:graphicData uri="http://schemas.openxmlformats.org/drawingml/2006/table">
            <a:tbl>
              <a:tblPr firstRow="1" firstCol="1" bandRow="1"/>
              <a:tblGrid>
                <a:gridCol w="2293204"/>
                <a:gridCol w="1322103"/>
                <a:gridCol w="1322103"/>
                <a:gridCol w="1322103"/>
              </a:tblGrid>
              <a:tr h="370577">
                <a:tc>
                  <a:txBody>
                    <a:bodyPr/>
                    <a:lstStyle/>
                    <a:p>
                      <a:pPr algn="ctr" fontAlgn="ctr"/>
                      <a:endParaRPr lang="fr-FR" sz="1000" b="0" i="0" u="none" strike="noStrike" dirty="0">
                        <a:solidFill>
                          <a:srgbClr val="000000"/>
                        </a:solidFill>
                        <a:effectLst/>
                        <a:latin typeface="Century Gothic"/>
                      </a:endParaRPr>
                    </a:p>
                  </a:txBody>
                  <a:tcPr marL="11056" marR="11056" marT="11056"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is-IS" sz="1100" b="1" i="0" u="none" strike="noStrike" dirty="0" smtClean="0">
                          <a:solidFill>
                            <a:srgbClr val="FFFFFF"/>
                          </a:solidFill>
                          <a:effectLst/>
                          <a:latin typeface="Century Gothic"/>
                        </a:rPr>
                        <a:t>2016</a:t>
                      </a:r>
                      <a:endParaRPr lang="is-IS" sz="1100" b="1" i="0" u="none" strike="noStrike" dirty="0">
                        <a:solidFill>
                          <a:srgbClr val="FFFFFF"/>
                        </a:solidFill>
                        <a:effectLst/>
                        <a:latin typeface="Century Gothic"/>
                      </a:endParaRP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is-IS" sz="1100" b="1" i="0" u="none" strike="noStrike" dirty="0" smtClean="0">
                          <a:solidFill>
                            <a:srgbClr val="FFFFFF"/>
                          </a:solidFill>
                          <a:effectLst/>
                          <a:latin typeface="Century Gothic"/>
                        </a:rPr>
                        <a:t>2015</a:t>
                      </a:r>
                      <a:endParaRPr lang="is-IS"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is-IS" sz="1100" b="1" i="0" u="none" strike="noStrike" dirty="0" smtClean="0">
                          <a:solidFill>
                            <a:srgbClr val="FFFFFF"/>
                          </a:solidFill>
                          <a:effectLst/>
                          <a:latin typeface="Century Gothic"/>
                        </a:rPr>
                        <a:t>2014</a:t>
                      </a:r>
                      <a:endParaRPr lang="is-IS"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431504">
                <a:tc rowSpan="3">
                  <a:txBody>
                    <a:bodyPr/>
                    <a:lstStyle/>
                    <a:p>
                      <a:pPr algn="ctr" fontAlgn="ctr"/>
                      <a:r>
                        <a:rPr lang="fr-FR" sz="1100" b="1" i="0" u="none" strike="noStrike" dirty="0">
                          <a:solidFill>
                            <a:srgbClr val="FFFFFF"/>
                          </a:solidFill>
                          <a:effectLst/>
                          <a:latin typeface="Century Gothic"/>
                        </a:rPr>
                        <a:t/>
                      </a:r>
                      <a:br>
                        <a:rPr lang="fr-FR" sz="1100" b="1" i="0" u="none" strike="noStrike" dirty="0">
                          <a:solidFill>
                            <a:srgbClr val="FFFFFF"/>
                          </a:solidFill>
                          <a:effectLst/>
                          <a:latin typeface="Century Gothic"/>
                        </a:rPr>
                      </a:br>
                      <a:r>
                        <a:rPr lang="fr-FR" sz="1100" b="1" i="0" u="none" strike="noStrike" dirty="0" smtClean="0">
                          <a:solidFill>
                            <a:srgbClr val="FFFFFF"/>
                          </a:solidFill>
                          <a:effectLst/>
                          <a:latin typeface="Century Gothic"/>
                        </a:rPr>
                        <a:t>Chiffre d'affaires de la marque (CAM) et ses variations</a:t>
                      </a:r>
                      <a:br>
                        <a:rPr lang="fr-FR" sz="1100" b="1" i="0" u="none" strike="noStrike" dirty="0" smtClean="0">
                          <a:solidFill>
                            <a:srgbClr val="FFFFFF"/>
                          </a:solidFill>
                          <a:effectLst/>
                          <a:latin typeface="Century Gothic"/>
                        </a:rPr>
                      </a:br>
                      <a:r>
                        <a:rPr lang="fr-FR" sz="1100" b="1" i="0" u="none" strike="noStrike" dirty="0" smtClean="0">
                          <a:solidFill>
                            <a:srgbClr val="FFFFFF"/>
                          </a:solidFill>
                          <a:effectLst/>
                          <a:latin typeface="Century Gothic"/>
                        </a:rPr>
                        <a:t/>
                      </a:r>
                      <a:br>
                        <a:rPr lang="fr-FR" sz="1100" b="1" i="0" u="none" strike="noStrike" dirty="0" smtClean="0">
                          <a:solidFill>
                            <a:srgbClr val="FFFFFF"/>
                          </a:solidFill>
                          <a:effectLst/>
                          <a:latin typeface="Century Gothic"/>
                        </a:rPr>
                      </a:br>
                      <a:endParaRPr lang="fr-FR" sz="1100" b="1" i="0" u="none" strike="noStrike" dirty="0">
                        <a:solidFill>
                          <a:srgbClr val="FFFFFF"/>
                        </a:solidFill>
                        <a:effectLst/>
                        <a:latin typeface="Century Gothic"/>
                      </a:endParaRP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4771">
                <a:tc vMerge="1">
                  <a:txBody>
                    <a:bodyPr/>
                    <a:lstStyle/>
                    <a:p>
                      <a:endParaRPr lang="fr-FR"/>
                    </a:p>
                  </a:txBody>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16/15</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15/14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249055">
                <a:tc vMerge="1">
                  <a:txBody>
                    <a:bodyPr/>
                    <a:lstStyle/>
                    <a:p>
                      <a:endParaRPr lang="fr-FR"/>
                    </a:p>
                  </a:txBody>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smtClean="0">
                          <a:solidFill>
                            <a:srgbClr val="000000"/>
                          </a:solidFill>
                          <a:effectLst/>
                          <a:latin typeface="Century Gothic"/>
                        </a:rPr>
                        <a:t>%</a:t>
                      </a: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smtClean="0">
                          <a:solidFill>
                            <a:srgbClr val="000000"/>
                          </a:solidFill>
                          <a:effectLst/>
                          <a:latin typeface="Century Gothic"/>
                        </a:rPr>
                        <a:t>%</a:t>
                      </a: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2085">
                <a:tc rowSpan="3">
                  <a:txBody>
                    <a:bodyPr/>
                    <a:lstStyle/>
                    <a:p>
                      <a:pPr algn="ctr" fontAlgn="ctr"/>
                      <a:r>
                        <a:rPr lang="fr-FR" sz="1100" b="1" i="0" u="none" strike="noStrike" dirty="0">
                          <a:solidFill>
                            <a:srgbClr val="FFFFFF"/>
                          </a:solidFill>
                          <a:effectLst/>
                          <a:latin typeface="Century Gothic"/>
                        </a:rPr>
                        <a:t>Chiffre d'affaires à l'export de la marque  (CAEM) et ses variations </a:t>
                      </a: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1568">
                <a:tc vMerge="1">
                  <a:txBody>
                    <a:bodyPr/>
                    <a:lstStyle/>
                    <a:p>
                      <a:endParaRPr lang="fr-FR"/>
                    </a:p>
                  </a:txBody>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16/15</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15/14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247600">
                <a:tc vMerge="1">
                  <a:txBody>
                    <a:bodyPr/>
                    <a:lstStyle/>
                    <a:p>
                      <a:endParaRPr lang="fr-FR"/>
                    </a:p>
                  </a:txBody>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smtClean="0">
                          <a:solidFill>
                            <a:srgbClr val="000000"/>
                          </a:solidFill>
                          <a:effectLst/>
                          <a:latin typeface="Century Gothic"/>
                        </a:rPr>
                        <a:t>%</a:t>
                      </a: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
        <p:nvSpPr>
          <p:cNvPr id="8" name="ZoneTexte 7"/>
          <p:cNvSpPr txBox="1"/>
          <p:nvPr/>
        </p:nvSpPr>
        <p:spPr>
          <a:xfrm>
            <a:off x="148260" y="6873464"/>
            <a:ext cx="6448761" cy="446276"/>
          </a:xfrm>
          <a:prstGeom prst="rect">
            <a:avLst/>
          </a:prstGeom>
          <a:noFill/>
        </p:spPr>
        <p:txBody>
          <a:bodyPr wrap="square" rtlCol="0">
            <a:spAutoFit/>
          </a:bodyPr>
          <a:lstStyle/>
          <a:p>
            <a:r>
              <a:rPr lang="fr-FR" sz="1200" dirty="0" smtClean="0"/>
              <a:t>__________________________________________________________________________________</a:t>
            </a:r>
          </a:p>
          <a:p>
            <a:r>
              <a:rPr lang="fr-FR" sz="1100" dirty="0" smtClean="0"/>
              <a:t>*Une gamme de produits est généralement définie comme un ensemble de produits de même catégorie. </a:t>
            </a:r>
          </a:p>
        </p:txBody>
      </p:sp>
      <p:sp>
        <p:nvSpPr>
          <p:cNvPr id="9" name="Rectangle 1"/>
          <p:cNvSpPr>
            <a:spLocks noChangeArrowheads="1"/>
          </p:cNvSpPr>
          <p:nvPr/>
        </p:nvSpPr>
        <p:spPr bwMode="auto">
          <a:xfrm>
            <a:off x="103050" y="665597"/>
            <a:ext cx="6623866"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tabLst/>
            </a:pPr>
            <a:r>
              <a:rPr lang="fr-FR" altLang="fr-FR" sz="1400" dirty="0" smtClean="0">
                <a:latin typeface="Century Gothic"/>
                <a:ea typeface="Times New Roman" panose="02020603050405020304" pitchFamily="18" charset="0"/>
                <a:cs typeface="Century Gothic"/>
              </a:rPr>
              <a:t>Quelles sont les actions mises en place pour : </a:t>
            </a:r>
          </a:p>
          <a:p>
            <a:pPr marR="0" lvl="0" algn="l" defTabSz="914400" rtl="0" eaLnBrk="0" fontAlgn="base" latinLnBrk="0" hangingPunct="0">
              <a:lnSpc>
                <a:spcPct val="100000"/>
              </a:lnSpc>
              <a:spcBef>
                <a:spcPct val="0"/>
              </a:spcBef>
              <a:spcAft>
                <a:spcPct val="0"/>
              </a:spcAft>
              <a:buClrTx/>
              <a:buSzTx/>
              <a:tabLst/>
            </a:pPr>
            <a:endParaRPr lang="fr-FR" altLang="fr-FR" sz="1400" dirty="0" smtClean="0">
              <a:latin typeface="Century Gothic"/>
              <a:ea typeface="Times New Roman" panose="02020603050405020304" pitchFamily="18" charset="0"/>
              <a:cs typeface="Century Gothic"/>
            </a:endParaRPr>
          </a:p>
          <a:p>
            <a:pPr marR="0" lvl="0" algn="l" defTabSz="914400" rtl="0" eaLnBrk="0" fontAlgn="base" latinLnBrk="0" hangingPunct="0">
              <a:lnSpc>
                <a:spcPct val="100000"/>
              </a:lnSpc>
              <a:spcBef>
                <a:spcPct val="0"/>
              </a:spcBef>
              <a:spcAft>
                <a:spcPct val="0"/>
              </a:spcAft>
              <a:buClrTx/>
              <a:buSzTx/>
              <a:tabLst/>
            </a:pPr>
            <a:r>
              <a:rPr lang="fr-FR" altLang="fr-FR" sz="1400" dirty="0" smtClean="0">
                <a:latin typeface="Century Gothic"/>
                <a:ea typeface="Times New Roman" panose="02020603050405020304" pitchFamily="18" charset="0"/>
                <a:cs typeface="Century Gothic"/>
              </a:rPr>
              <a:t>1 / L</a:t>
            </a:r>
            <a:r>
              <a:rPr kumimoji="0" lang="fr-FR" altLang="fr-FR" sz="1400" i="0" u="none" strike="noStrike" cap="none" normalizeH="0" baseline="0" dirty="0" smtClean="0">
                <a:ln>
                  <a:noFill/>
                </a:ln>
                <a:solidFill>
                  <a:schemeClr val="tx1"/>
                </a:solidFill>
                <a:effectLst/>
                <a:latin typeface="Century Gothic"/>
                <a:ea typeface="Times New Roman" panose="02020603050405020304" pitchFamily="18" charset="0"/>
                <a:cs typeface="Century Gothic"/>
              </a:rPr>
              <a:t>’amélioration des produits existants :</a:t>
            </a:r>
            <a:r>
              <a:rPr kumimoji="0" lang="fr-FR" altLang="fr-FR" sz="1400" i="0" u="none" strike="noStrike" cap="none" normalizeH="0" dirty="0" smtClean="0">
                <a:ln>
                  <a:noFill/>
                </a:ln>
                <a:solidFill>
                  <a:schemeClr val="tx1"/>
                </a:solidFill>
                <a:effectLst/>
                <a:latin typeface="Century Gothic"/>
                <a:ea typeface="Times New Roman" panose="02020603050405020304" pitchFamily="18" charset="0"/>
                <a:cs typeface="Century Gothic"/>
              </a:rPr>
              <a:t> ________________________________________________________________________________________________________________</a:t>
            </a:r>
            <a:endParaRPr kumimoji="0" lang="fr-FR" altLang="fr-FR" sz="1400" i="0" u="none" strike="noStrike" cap="none" normalizeH="0" baseline="0" dirty="0" smtClean="0">
              <a:ln>
                <a:noFill/>
              </a:ln>
              <a:solidFill>
                <a:schemeClr val="tx1"/>
              </a:solidFill>
              <a:effectLst/>
              <a:latin typeface="Century Gothic"/>
              <a:cs typeface="Century Gothic"/>
            </a:endParaRPr>
          </a:p>
          <a:p>
            <a:pPr marR="0" lvl="0" algn="l" defTabSz="914400" rtl="0" eaLnBrk="0" fontAlgn="base" latinLnBrk="0" hangingPunct="0">
              <a:lnSpc>
                <a:spcPct val="100000"/>
              </a:lnSpc>
              <a:spcBef>
                <a:spcPct val="0"/>
              </a:spcBef>
              <a:spcAft>
                <a:spcPct val="0"/>
              </a:spcAft>
              <a:buClrTx/>
              <a:buSzTx/>
              <a:tabLst/>
            </a:pPr>
            <a:endParaRPr lang="fr-FR" altLang="fr-FR" sz="1400" dirty="0" smtClean="0">
              <a:latin typeface="Century Gothic"/>
              <a:ea typeface="Times New Roman" panose="02020603050405020304" pitchFamily="18" charset="0"/>
              <a:cs typeface="Century Gothic"/>
            </a:endParaRPr>
          </a:p>
          <a:p>
            <a:pPr marR="0" lvl="0" algn="l" defTabSz="914400" rtl="0" eaLnBrk="0" fontAlgn="base" latinLnBrk="0" hangingPunct="0">
              <a:lnSpc>
                <a:spcPct val="100000"/>
              </a:lnSpc>
              <a:spcBef>
                <a:spcPct val="0"/>
              </a:spcBef>
              <a:spcAft>
                <a:spcPct val="0"/>
              </a:spcAft>
              <a:buClrTx/>
              <a:buSzTx/>
              <a:tabLst/>
            </a:pPr>
            <a:r>
              <a:rPr lang="fr-FR" altLang="fr-FR" sz="1400" dirty="0" smtClean="0">
                <a:latin typeface="Century Gothic"/>
                <a:ea typeface="Times New Roman" panose="02020603050405020304" pitchFamily="18" charset="0"/>
                <a:cs typeface="Century Gothic"/>
              </a:rPr>
              <a:t>2/ L</a:t>
            </a:r>
            <a:r>
              <a:rPr kumimoji="0" lang="fr-FR" altLang="fr-FR" sz="1400" i="0" u="none" strike="noStrike" cap="none" normalizeH="0" baseline="0" dirty="0" smtClean="0">
                <a:ln>
                  <a:noFill/>
                </a:ln>
                <a:solidFill>
                  <a:schemeClr val="tx1"/>
                </a:solidFill>
                <a:effectLst/>
                <a:latin typeface="Century Gothic"/>
                <a:ea typeface="Times New Roman" panose="02020603050405020304" pitchFamily="18" charset="0"/>
                <a:cs typeface="Century Gothic"/>
              </a:rPr>
              <a:t>a diversification de la gamme et des produits* : _______________________________________________________________________________________________________________</a:t>
            </a:r>
            <a:endParaRPr lang="fr-FR" altLang="fr-FR" sz="1400" dirty="0">
              <a:latin typeface="Century Gothic"/>
              <a:ea typeface="Times New Roman" panose="02020603050405020304" pitchFamily="18" charset="0"/>
              <a:cs typeface="Century Gothic"/>
            </a:endParaRPr>
          </a:p>
          <a:p>
            <a:pPr marR="0" lvl="0" algn="l" defTabSz="914400" rtl="0" eaLnBrk="0" fontAlgn="base" latinLnBrk="0" hangingPunct="0">
              <a:lnSpc>
                <a:spcPct val="100000"/>
              </a:lnSpc>
              <a:spcBef>
                <a:spcPct val="0"/>
              </a:spcBef>
              <a:spcAft>
                <a:spcPct val="0"/>
              </a:spcAft>
              <a:buClrTx/>
              <a:buSzTx/>
              <a:tabLst/>
            </a:pPr>
            <a:endParaRPr lang="fr-FR" altLang="fr-FR" sz="1400" dirty="0" smtClean="0">
              <a:latin typeface="Century Gothic"/>
              <a:ea typeface="Times New Roman" panose="02020603050405020304" pitchFamily="18" charset="0"/>
              <a:cs typeface="Century Gothic"/>
            </a:endParaRPr>
          </a:p>
          <a:p>
            <a:pPr marR="0" lvl="0" algn="l" defTabSz="914400" rtl="0" eaLnBrk="0" fontAlgn="base" latinLnBrk="0" hangingPunct="0">
              <a:lnSpc>
                <a:spcPct val="100000"/>
              </a:lnSpc>
              <a:spcBef>
                <a:spcPct val="0"/>
              </a:spcBef>
              <a:spcAft>
                <a:spcPct val="0"/>
              </a:spcAft>
              <a:buClrTx/>
              <a:buSzTx/>
              <a:tabLst/>
            </a:pPr>
            <a:r>
              <a:rPr lang="fr-FR" altLang="fr-FR" sz="1400" dirty="0" smtClean="0">
                <a:latin typeface="Century Gothic"/>
                <a:ea typeface="Times New Roman" panose="02020603050405020304" pitchFamily="18" charset="0"/>
                <a:cs typeface="Century Gothic"/>
              </a:rPr>
              <a:t>3/ </a:t>
            </a:r>
            <a:r>
              <a:rPr kumimoji="0" lang="fr-FR" altLang="fr-FR" sz="1400" i="0" u="none" strike="noStrike" cap="none" normalizeH="0" baseline="0" dirty="0" smtClean="0">
                <a:ln>
                  <a:noFill/>
                </a:ln>
                <a:solidFill>
                  <a:schemeClr val="tx1"/>
                </a:solidFill>
                <a:effectLst/>
                <a:latin typeface="Century Gothic"/>
                <a:ea typeface="Times New Roman" panose="02020603050405020304" pitchFamily="18" charset="0"/>
                <a:cs typeface="Century Gothic"/>
              </a:rPr>
              <a:t>La diversification  de la ligne des produits** : ________________________________________________________________________________________________________________</a:t>
            </a:r>
            <a:endParaRPr kumimoji="0" lang="fr-FR" altLang="fr-FR" sz="1400" i="0" u="none" strike="noStrike" cap="none" normalizeH="0" baseline="0" dirty="0" smtClean="0">
              <a:ln>
                <a:noFill/>
              </a:ln>
              <a:solidFill>
                <a:schemeClr val="tx1"/>
              </a:solidFill>
              <a:effectLst/>
              <a:latin typeface="Century Gothic"/>
              <a:cs typeface="Century Gothic"/>
            </a:endParaRPr>
          </a:p>
        </p:txBody>
      </p:sp>
    </p:spTree>
    <p:extLst>
      <p:ext uri="{BB962C8B-B14F-4D97-AF65-F5344CB8AC3E}">
        <p14:creationId xmlns:p14="http://schemas.microsoft.com/office/powerpoint/2010/main" val="183442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à coins arrondis 11"/>
          <p:cNvSpPr/>
          <p:nvPr/>
        </p:nvSpPr>
        <p:spPr>
          <a:xfrm>
            <a:off x="0" y="0"/>
            <a:ext cx="6372666" cy="442674"/>
          </a:xfrm>
          <a:prstGeom prst="roundRect">
            <a:avLst/>
          </a:prstGeom>
          <a:noFill/>
        </p:spPr>
        <p:txBody>
          <a:bodyPr wrap="square" rtlCol="0">
            <a:spAutoFit/>
          </a:bodyPr>
          <a:lstStyle/>
          <a:p>
            <a:r>
              <a:rPr lang="fr-FR" sz="2000" b="1" u="sng" dirty="0" smtClean="0">
                <a:solidFill>
                  <a:srgbClr val="C00000"/>
                </a:solidFill>
                <a:latin typeface="Century Gothic"/>
                <a:cs typeface="Century Gothic"/>
              </a:rPr>
              <a:t>MARQUE LOCALE</a:t>
            </a:r>
            <a:endParaRPr lang="fr-FR" sz="2000" b="1" u="sng" dirty="0">
              <a:solidFill>
                <a:srgbClr val="C00000"/>
              </a:solidFill>
              <a:latin typeface="Century Gothic"/>
              <a:cs typeface="Century Gothic"/>
            </a:endParaRPr>
          </a:p>
        </p:txBody>
      </p:sp>
      <p:sp>
        <p:nvSpPr>
          <p:cNvPr id="16" name="Rectangle 15"/>
          <p:cNvSpPr/>
          <p:nvPr/>
        </p:nvSpPr>
        <p:spPr>
          <a:xfrm>
            <a:off x="155221" y="462819"/>
            <a:ext cx="6581476" cy="5769272"/>
          </a:xfrm>
          <a:prstGeom prst="rect">
            <a:avLst/>
          </a:prstGeom>
        </p:spPr>
        <p:txBody>
          <a:bodyPr wrap="square">
            <a:spAutoFit/>
          </a:bodyPr>
          <a:lstStyle/>
          <a:p>
            <a:pPr algn="just">
              <a:lnSpc>
                <a:spcPct val="115000"/>
              </a:lnSpc>
            </a:pPr>
            <a:r>
              <a:rPr lang="fr-FR" sz="1400" dirty="0" smtClean="0">
                <a:latin typeface="Century Gothic"/>
                <a:ea typeface="Times New Roman" panose="02020603050405020304" pitchFamily="18" charset="0"/>
                <a:cs typeface="Century Gothic"/>
              </a:rPr>
              <a:t>1/ Votre marque représente quelle région ? </a:t>
            </a:r>
          </a:p>
          <a:p>
            <a:pPr algn="just">
              <a:lnSpc>
                <a:spcPct val="115000"/>
              </a:lnSpc>
            </a:pPr>
            <a:r>
              <a:rPr lang="fr-FR" sz="1400" dirty="0">
                <a:latin typeface="Century Gothic"/>
                <a:cs typeface="Century Gothic"/>
              </a:rPr>
              <a:t>_______________________________________________________________________</a:t>
            </a:r>
            <a:r>
              <a:rPr lang="fr-FR" sz="1400" dirty="0" smtClean="0">
                <a:latin typeface="Century Gothic"/>
                <a:ea typeface="Times New Roman" panose="02020603050405020304" pitchFamily="18" charset="0"/>
                <a:cs typeface="Century Gothic"/>
              </a:rPr>
              <a:t>2/ Votre </a:t>
            </a:r>
            <a:r>
              <a:rPr lang="fr-FR" sz="1400" dirty="0">
                <a:latin typeface="Century Gothic"/>
                <a:ea typeface="Times New Roman" panose="02020603050405020304" pitchFamily="18" charset="0"/>
                <a:cs typeface="Century Gothic"/>
              </a:rPr>
              <a:t>marque s’appuie t-elle sur un savoir-faire et ressources humaines  de la région ? </a:t>
            </a:r>
          </a:p>
          <a:p>
            <a:pPr algn="just"/>
            <a:r>
              <a:rPr lang="fr-FR" sz="1400" dirty="0" smtClean="0">
                <a:latin typeface="Century Gothic"/>
                <a:cs typeface="Century Gothic"/>
              </a:rPr>
              <a:t>_______________________________________________________________________</a:t>
            </a:r>
            <a:endParaRPr lang="fr-FR" sz="1400" dirty="0">
              <a:latin typeface="Century Gothic"/>
              <a:cs typeface="Century Gothic"/>
            </a:endParaRPr>
          </a:p>
          <a:p>
            <a:pPr lvl="0" algn="just">
              <a:lnSpc>
                <a:spcPct val="115000"/>
              </a:lnSpc>
              <a:spcAft>
                <a:spcPts val="0"/>
              </a:spcAft>
            </a:pPr>
            <a:r>
              <a:rPr lang="fr-FR" sz="1400" dirty="0">
                <a:latin typeface="Century Gothic"/>
                <a:ea typeface="Times New Roman" panose="02020603050405020304" pitchFamily="18" charset="0"/>
                <a:cs typeface="Century Gothic"/>
              </a:rPr>
              <a:t>3</a:t>
            </a:r>
            <a:r>
              <a:rPr lang="fr-FR" sz="1400" dirty="0" smtClean="0">
                <a:latin typeface="Century Gothic"/>
                <a:ea typeface="Times New Roman" panose="02020603050405020304" pitchFamily="18" charset="0"/>
                <a:cs typeface="Century Gothic"/>
              </a:rPr>
              <a:t>/ Comment </a:t>
            </a:r>
            <a:r>
              <a:rPr lang="fr-FR" sz="1400" dirty="0">
                <a:latin typeface="Century Gothic"/>
                <a:ea typeface="Times New Roman" panose="02020603050405020304" pitchFamily="18" charset="0"/>
                <a:cs typeface="Century Gothic"/>
              </a:rPr>
              <a:t>votre marque collabore-t-elle avec les  entreprises et acteurs de la région ?</a:t>
            </a:r>
          </a:p>
          <a:p>
            <a:pPr algn="just"/>
            <a:r>
              <a:rPr lang="fr-FR" sz="1400" dirty="0" smtClean="0">
                <a:latin typeface="Century Gothic"/>
                <a:cs typeface="Century Gothic"/>
              </a:rPr>
              <a:t>_______________________________________________________________________</a:t>
            </a:r>
            <a:endParaRPr lang="fr-FR" sz="1400" dirty="0">
              <a:latin typeface="Century Gothic"/>
              <a:cs typeface="Century Gothic"/>
            </a:endParaRPr>
          </a:p>
          <a:p>
            <a:pPr algn="just"/>
            <a:endParaRPr lang="fr-FR" sz="1400" dirty="0" smtClean="0">
              <a:latin typeface="Century Gothic"/>
              <a:cs typeface="Century Gothic"/>
            </a:endParaRPr>
          </a:p>
          <a:p>
            <a:pPr algn="just">
              <a:lnSpc>
                <a:spcPct val="115000"/>
              </a:lnSpc>
            </a:pPr>
            <a:r>
              <a:rPr lang="fr-FR" sz="1400" dirty="0">
                <a:latin typeface="Century Gothic"/>
                <a:ea typeface="Times New Roman" panose="02020603050405020304" pitchFamily="18" charset="0"/>
                <a:cs typeface="Century Gothic"/>
              </a:rPr>
              <a:t>4</a:t>
            </a:r>
            <a:r>
              <a:rPr lang="fr-FR" sz="1400" dirty="0" smtClean="0">
                <a:latin typeface="Century Gothic"/>
                <a:ea typeface="Times New Roman" panose="02020603050405020304" pitchFamily="18" charset="0"/>
                <a:cs typeface="Century Gothic"/>
              </a:rPr>
              <a:t>/ Comment </a:t>
            </a:r>
            <a:r>
              <a:rPr lang="fr-FR" sz="1400" dirty="0">
                <a:latin typeface="Century Gothic"/>
                <a:ea typeface="Times New Roman" panose="02020603050405020304" pitchFamily="18" charset="0"/>
                <a:cs typeface="Century Gothic"/>
              </a:rPr>
              <a:t>votre marque valorise et protège les productions locales ?</a:t>
            </a:r>
          </a:p>
          <a:p>
            <a:pPr algn="just"/>
            <a:r>
              <a:rPr lang="fr-FR" sz="1400" dirty="0" smtClean="0">
                <a:latin typeface="Century Gothic"/>
                <a:cs typeface="Century Gothic"/>
              </a:rPr>
              <a:t>_______________________________________________________________________</a:t>
            </a:r>
            <a:endParaRPr lang="fr-FR" sz="1400" dirty="0">
              <a:latin typeface="Century Gothic"/>
              <a:cs typeface="Century Gothic"/>
            </a:endParaRPr>
          </a:p>
          <a:p>
            <a:pPr algn="just"/>
            <a:endParaRPr lang="fr-FR" sz="1400" dirty="0" smtClean="0">
              <a:latin typeface="Century Gothic"/>
              <a:cs typeface="Century Gothic"/>
            </a:endParaRPr>
          </a:p>
          <a:p>
            <a:pPr lvl="0" algn="just">
              <a:lnSpc>
                <a:spcPct val="115000"/>
              </a:lnSpc>
              <a:spcAft>
                <a:spcPts val="0"/>
              </a:spcAft>
            </a:pPr>
            <a:r>
              <a:rPr lang="fr-FR" sz="1400" dirty="0" smtClean="0">
                <a:latin typeface="Century Gothic"/>
                <a:ea typeface="Times New Roman" panose="02020603050405020304" pitchFamily="18" charset="0"/>
                <a:cs typeface="Century Gothic"/>
              </a:rPr>
              <a:t>5/Comment </a:t>
            </a:r>
            <a:r>
              <a:rPr lang="fr-FR" sz="1400" dirty="0">
                <a:latin typeface="Century Gothic"/>
                <a:ea typeface="Times New Roman" panose="02020603050405020304" pitchFamily="18" charset="0"/>
                <a:cs typeface="Century Gothic"/>
              </a:rPr>
              <a:t>votre marque contribue-t-elle au développement  économiques de la région ?</a:t>
            </a:r>
          </a:p>
          <a:p>
            <a:pPr algn="just"/>
            <a:r>
              <a:rPr lang="fr-FR" sz="1400" dirty="0" smtClean="0">
                <a:latin typeface="Century Gothic"/>
                <a:cs typeface="Century Gothic"/>
              </a:rPr>
              <a:t>_______________________________________________________________________</a:t>
            </a:r>
          </a:p>
          <a:p>
            <a:pPr algn="just"/>
            <a:endParaRPr lang="fr-FR" sz="1400" dirty="0">
              <a:latin typeface="Century Gothic"/>
              <a:ea typeface="Times New Roman" panose="02020603050405020304" pitchFamily="18" charset="0"/>
              <a:cs typeface="Century Gothic"/>
            </a:endParaRPr>
          </a:p>
          <a:p>
            <a:pPr algn="just"/>
            <a:r>
              <a:rPr lang="fr-FR" sz="1400" dirty="0" smtClean="0">
                <a:latin typeface="Century Gothic"/>
                <a:ea typeface="Times New Roman" panose="02020603050405020304" pitchFamily="18" charset="0"/>
                <a:cs typeface="Century Gothic"/>
              </a:rPr>
              <a:t>6/ Les </a:t>
            </a:r>
            <a:r>
              <a:rPr lang="fr-FR" sz="1400" dirty="0">
                <a:latin typeface="Century Gothic"/>
                <a:ea typeface="Times New Roman" panose="02020603050405020304" pitchFamily="18" charset="0"/>
                <a:cs typeface="Century Gothic"/>
              </a:rPr>
              <a:t>produits de votre marque sont-ils commercialisés en ligne ? Si oui, merci de préciser sur quel(s) site(s) : </a:t>
            </a:r>
            <a:endParaRPr lang="fr-FR" sz="1400" dirty="0" smtClean="0">
              <a:latin typeface="Century Gothic"/>
              <a:ea typeface="Times New Roman" panose="02020603050405020304" pitchFamily="18" charset="0"/>
              <a:cs typeface="Century Gothic"/>
            </a:endParaRPr>
          </a:p>
          <a:p>
            <a:pPr algn="just"/>
            <a:r>
              <a:rPr lang="fr-FR" sz="1400" dirty="0" smtClean="0">
                <a:latin typeface="Century Gothic"/>
                <a:cs typeface="Century Gothic"/>
              </a:rPr>
              <a:t>_______________________________________________________________________</a:t>
            </a:r>
            <a:endParaRPr lang="fr-FR" sz="1400" dirty="0">
              <a:latin typeface="Century Gothic"/>
              <a:cs typeface="Century Gothic"/>
            </a:endParaRPr>
          </a:p>
          <a:p>
            <a:pPr algn="just"/>
            <a:r>
              <a:rPr lang="fr-FR" sz="1400" dirty="0" smtClean="0">
                <a:latin typeface="Century Gothic"/>
                <a:ea typeface="Times New Roman" panose="02020603050405020304" pitchFamily="18" charset="0"/>
                <a:cs typeface="Century Gothic"/>
              </a:rPr>
              <a:t>7/ Quelles </a:t>
            </a:r>
            <a:r>
              <a:rPr lang="fr-FR" sz="1400" dirty="0">
                <a:latin typeface="Century Gothic"/>
                <a:ea typeface="Times New Roman" panose="02020603050405020304" pitchFamily="18" charset="0"/>
                <a:cs typeface="Century Gothic"/>
              </a:rPr>
              <a:t>sont les actions  citoyennes  menées par l’entreprise au niveau de la région (environnement, formation, santé...) ?</a:t>
            </a:r>
          </a:p>
          <a:p>
            <a:pPr algn="just"/>
            <a:r>
              <a:rPr lang="fr-FR" sz="1400" dirty="0" smtClean="0">
                <a:latin typeface="Century Gothic"/>
                <a:cs typeface="Century Gothic"/>
              </a:rPr>
              <a:t>_____________________________________________________________________</a:t>
            </a:r>
          </a:p>
          <a:p>
            <a:pPr algn="just"/>
            <a:endParaRPr lang="fr-FR" sz="1400" dirty="0" smtClean="0">
              <a:latin typeface="Century Gothic"/>
              <a:cs typeface="Century Gothic"/>
            </a:endParaRPr>
          </a:p>
          <a:p>
            <a:pPr algn="just"/>
            <a:r>
              <a:rPr lang="fr-FR" sz="1400" dirty="0" smtClean="0">
                <a:latin typeface="Century Gothic"/>
                <a:ea typeface="Times New Roman" panose="02020603050405020304" pitchFamily="18" charset="0"/>
                <a:cs typeface="Century Gothic"/>
              </a:rPr>
              <a:t>8/</a:t>
            </a:r>
            <a:r>
              <a:rPr lang="fr-FR" altLang="fr-FR" sz="1400" dirty="0" smtClean="0">
                <a:latin typeface="Century Gothic"/>
                <a:ea typeface="Times New Roman" panose="02020603050405020304" pitchFamily="18" charset="0"/>
                <a:cs typeface="Century Gothic"/>
              </a:rPr>
              <a:t>Quels </a:t>
            </a:r>
            <a:r>
              <a:rPr lang="fr-FR" altLang="fr-FR" sz="1400" dirty="0">
                <a:latin typeface="Century Gothic"/>
                <a:ea typeface="Times New Roman" panose="02020603050405020304" pitchFamily="18" charset="0"/>
                <a:cs typeface="Century Gothic"/>
              </a:rPr>
              <a:t>sont les évènements qui ont marqué l’histoire de la marque ?</a:t>
            </a:r>
            <a:endParaRPr lang="fr-FR" sz="1400" dirty="0">
              <a:latin typeface="Century Gothic"/>
              <a:ea typeface="Times New Roman" panose="02020603050405020304" pitchFamily="18" charset="0"/>
              <a:cs typeface="Century Gothic"/>
            </a:endParaRPr>
          </a:p>
        </p:txBody>
      </p:sp>
    </p:spTree>
    <p:extLst>
      <p:ext uri="{BB962C8B-B14F-4D97-AF65-F5344CB8AC3E}">
        <p14:creationId xmlns:p14="http://schemas.microsoft.com/office/powerpoint/2010/main" val="27381028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1111" y="700499"/>
            <a:ext cx="2897945" cy="292388"/>
          </a:xfrm>
          <a:prstGeom prst="rect">
            <a:avLst/>
          </a:prstGeom>
          <a:solidFill>
            <a:schemeClr val="bg1"/>
          </a:solidFill>
        </p:spPr>
        <p:txBody>
          <a:bodyPr wrap="square" rtlCol="0">
            <a:spAutoFit/>
          </a:bodyPr>
          <a:lstStyle/>
          <a:p>
            <a:r>
              <a:rPr lang="fr-FR" sz="1300" dirty="0">
                <a:latin typeface="Century Gothic"/>
                <a:cs typeface="Century Gothic"/>
              </a:rPr>
              <a:t>1</a:t>
            </a:r>
            <a:r>
              <a:rPr lang="fr-FR" sz="1300" dirty="0" smtClean="0">
                <a:latin typeface="Century Gothic"/>
                <a:cs typeface="Century Gothic"/>
              </a:rPr>
              <a:t>/ Outils </a:t>
            </a:r>
            <a:r>
              <a:rPr lang="fr-FR" sz="1300" dirty="0">
                <a:latin typeface="Century Gothic"/>
                <a:cs typeface="Century Gothic"/>
              </a:rPr>
              <a:t>de </a:t>
            </a:r>
            <a:r>
              <a:rPr lang="fr-FR" sz="1300" dirty="0" smtClean="0">
                <a:latin typeface="Century Gothic"/>
                <a:cs typeface="Century Gothic"/>
              </a:rPr>
              <a:t>communication : </a:t>
            </a:r>
            <a:endParaRPr lang="fr-FR" sz="1300" dirty="0">
              <a:latin typeface="Century Gothic"/>
              <a:cs typeface="Century Gothic"/>
            </a:endParaRPr>
          </a:p>
        </p:txBody>
      </p:sp>
      <p:sp>
        <p:nvSpPr>
          <p:cNvPr id="25" name="ZoneTexte 24"/>
          <p:cNvSpPr txBox="1"/>
          <p:nvPr/>
        </p:nvSpPr>
        <p:spPr>
          <a:xfrm>
            <a:off x="864611" y="1108582"/>
            <a:ext cx="2033333" cy="1169551"/>
          </a:xfrm>
          <a:prstGeom prst="rect">
            <a:avLst/>
          </a:prstGeom>
          <a:noFill/>
        </p:spPr>
        <p:txBody>
          <a:bodyPr wrap="square" rtlCol="0">
            <a:spAutoFit/>
          </a:bodyPr>
          <a:lstStyle/>
          <a:p>
            <a:pPr marL="214313" indent="-214313">
              <a:buFont typeface="Wingdings" panose="05000000000000000000" pitchFamily="2" charset="2"/>
              <a:buChar char="q"/>
            </a:pPr>
            <a:r>
              <a:rPr lang="fr-FR" sz="1400" dirty="0">
                <a:latin typeface="Century Gothic"/>
                <a:cs typeface="Century Gothic"/>
              </a:rPr>
              <a:t>Site internet </a:t>
            </a:r>
          </a:p>
          <a:p>
            <a:pPr marL="214313" indent="-214313">
              <a:buFont typeface="Wingdings" panose="05000000000000000000" pitchFamily="2" charset="2"/>
              <a:buChar char="q"/>
            </a:pPr>
            <a:r>
              <a:rPr lang="fr-FR" sz="1400" dirty="0">
                <a:latin typeface="Century Gothic"/>
                <a:cs typeface="Century Gothic"/>
              </a:rPr>
              <a:t>Campagne TV</a:t>
            </a:r>
          </a:p>
          <a:p>
            <a:pPr marL="214313" indent="-214313">
              <a:buFont typeface="Wingdings" panose="05000000000000000000" pitchFamily="2" charset="2"/>
              <a:buChar char="q"/>
            </a:pPr>
            <a:r>
              <a:rPr lang="fr-FR" sz="1400" dirty="0">
                <a:latin typeface="Century Gothic"/>
                <a:cs typeface="Century Gothic"/>
              </a:rPr>
              <a:t>Campagne Radio </a:t>
            </a:r>
          </a:p>
          <a:p>
            <a:pPr marL="214313" indent="-214313">
              <a:buFont typeface="Wingdings" panose="05000000000000000000" pitchFamily="2" charset="2"/>
              <a:buChar char="q"/>
            </a:pPr>
            <a:r>
              <a:rPr lang="fr-FR" sz="1400" dirty="0">
                <a:latin typeface="Century Gothic"/>
                <a:cs typeface="Century Gothic"/>
              </a:rPr>
              <a:t>Affichage </a:t>
            </a:r>
          </a:p>
          <a:p>
            <a:pPr marL="214313" indent="-214313">
              <a:buFont typeface="Wingdings" panose="05000000000000000000" pitchFamily="2" charset="2"/>
              <a:buChar char="q"/>
            </a:pPr>
            <a:r>
              <a:rPr lang="fr-FR" sz="1400" dirty="0">
                <a:latin typeface="Century Gothic"/>
                <a:cs typeface="Century Gothic"/>
              </a:rPr>
              <a:t>Annonce presse</a:t>
            </a:r>
          </a:p>
        </p:txBody>
      </p:sp>
      <p:sp>
        <p:nvSpPr>
          <p:cNvPr id="26" name="Rectangle 25"/>
          <p:cNvSpPr/>
          <p:nvPr/>
        </p:nvSpPr>
        <p:spPr>
          <a:xfrm>
            <a:off x="3291394" y="1092943"/>
            <a:ext cx="3081271" cy="1169551"/>
          </a:xfrm>
          <a:prstGeom prst="rect">
            <a:avLst/>
          </a:prstGeom>
        </p:spPr>
        <p:txBody>
          <a:bodyPr wrap="square">
            <a:spAutoFit/>
          </a:bodyPr>
          <a:lstStyle/>
          <a:p>
            <a:pPr marL="214313" indent="-214313">
              <a:buFont typeface="Wingdings" panose="05000000000000000000" pitchFamily="2" charset="2"/>
              <a:buChar char="q"/>
            </a:pPr>
            <a:r>
              <a:rPr lang="fr-FR" sz="1400" dirty="0">
                <a:latin typeface="Century Gothic"/>
                <a:cs typeface="Century Gothic"/>
              </a:rPr>
              <a:t>Salon </a:t>
            </a:r>
          </a:p>
          <a:p>
            <a:pPr marL="214313" indent="-214313">
              <a:buFont typeface="Wingdings" panose="05000000000000000000" pitchFamily="2" charset="2"/>
              <a:buChar char="q"/>
            </a:pPr>
            <a:r>
              <a:rPr lang="fr-FR" sz="1400" dirty="0">
                <a:latin typeface="Century Gothic"/>
                <a:cs typeface="Century Gothic"/>
              </a:rPr>
              <a:t>Publicité dans la grande distribution </a:t>
            </a:r>
          </a:p>
          <a:p>
            <a:pPr marL="214313" indent="-214313">
              <a:buFont typeface="Wingdings" panose="05000000000000000000" pitchFamily="2" charset="2"/>
              <a:buChar char="q"/>
            </a:pPr>
            <a:r>
              <a:rPr lang="fr-FR" sz="1400" dirty="0">
                <a:latin typeface="Century Gothic"/>
                <a:cs typeface="Century Gothic"/>
              </a:rPr>
              <a:t>Réseaux sociaux </a:t>
            </a:r>
          </a:p>
          <a:p>
            <a:pPr marL="214313" indent="-214313">
              <a:buFont typeface="Wingdings" panose="05000000000000000000" pitchFamily="2" charset="2"/>
              <a:buChar char="q"/>
            </a:pPr>
            <a:r>
              <a:rPr lang="fr-FR" sz="1400" dirty="0">
                <a:latin typeface="Century Gothic"/>
                <a:cs typeface="Century Gothic"/>
              </a:rPr>
              <a:t>Autres </a:t>
            </a:r>
          </a:p>
        </p:txBody>
      </p:sp>
      <p:sp>
        <p:nvSpPr>
          <p:cNvPr id="27" name="Rectangle 26"/>
          <p:cNvSpPr/>
          <p:nvPr/>
        </p:nvSpPr>
        <p:spPr>
          <a:xfrm>
            <a:off x="141111" y="2350949"/>
            <a:ext cx="5537420" cy="322396"/>
          </a:xfrm>
          <a:prstGeom prst="rect">
            <a:avLst/>
          </a:prstGeom>
          <a:solidFill>
            <a:schemeClr val="bg1"/>
          </a:solidFill>
        </p:spPr>
        <p:txBody>
          <a:bodyPr wrap="square">
            <a:spAutoFit/>
          </a:bodyPr>
          <a:lstStyle/>
          <a:p>
            <a:pPr>
              <a:lnSpc>
                <a:spcPct val="115000"/>
              </a:lnSpc>
            </a:pPr>
            <a:r>
              <a:rPr lang="fr-FR" sz="1300" dirty="0">
                <a:latin typeface="Century Gothic"/>
                <a:ea typeface="Times New Roman" panose="02020603050405020304" pitchFamily="18" charset="0"/>
                <a:cs typeface="Century Gothic"/>
              </a:rPr>
              <a:t>2</a:t>
            </a:r>
            <a:r>
              <a:rPr lang="fr-FR" sz="1300" dirty="0" smtClean="0">
                <a:latin typeface="Century Gothic"/>
                <a:ea typeface="Times New Roman" panose="02020603050405020304" pitchFamily="18" charset="0"/>
                <a:cs typeface="Century Gothic"/>
              </a:rPr>
              <a:t>/ Expositions </a:t>
            </a:r>
            <a:r>
              <a:rPr lang="fr-FR" sz="1300" dirty="0">
                <a:latin typeface="Century Gothic"/>
                <a:ea typeface="Times New Roman" panose="02020603050405020304" pitchFamily="18" charset="0"/>
                <a:cs typeface="Century Gothic"/>
              </a:rPr>
              <a:t>et Foires auxquelles la marque a </a:t>
            </a:r>
            <a:r>
              <a:rPr lang="fr-FR" sz="1300" dirty="0" smtClean="0">
                <a:latin typeface="Century Gothic"/>
                <a:ea typeface="Times New Roman" panose="02020603050405020304" pitchFamily="18" charset="0"/>
                <a:cs typeface="Century Gothic"/>
              </a:rPr>
              <a:t>participées : </a:t>
            </a:r>
            <a:endParaRPr lang="fr-FR" sz="1300" dirty="0">
              <a:latin typeface="Century Gothic"/>
              <a:ea typeface="Times New Roman" panose="02020603050405020304" pitchFamily="18" charset="0"/>
              <a:cs typeface="Century Gothic"/>
            </a:endParaRPr>
          </a:p>
        </p:txBody>
      </p:sp>
      <p:sp>
        <p:nvSpPr>
          <p:cNvPr id="31" name="Rectangle 30"/>
          <p:cNvSpPr/>
          <p:nvPr/>
        </p:nvSpPr>
        <p:spPr>
          <a:xfrm>
            <a:off x="169333" y="4103955"/>
            <a:ext cx="6462889" cy="812530"/>
          </a:xfrm>
          <a:prstGeom prst="rect">
            <a:avLst/>
          </a:prstGeom>
          <a:solidFill>
            <a:schemeClr val="bg1"/>
          </a:solidFill>
        </p:spPr>
        <p:txBody>
          <a:bodyPr wrap="square">
            <a:spAutoFit/>
          </a:bodyPr>
          <a:lstStyle/>
          <a:p>
            <a:pPr algn="just">
              <a:lnSpc>
                <a:spcPct val="115000"/>
              </a:lnSpc>
            </a:pPr>
            <a:r>
              <a:rPr lang="fr-FR" sz="1300" dirty="0">
                <a:latin typeface="Century Gothic"/>
                <a:ea typeface="Times New Roman" panose="02020603050405020304" pitchFamily="18" charset="0"/>
                <a:cs typeface="Century Gothic"/>
              </a:rPr>
              <a:t>3</a:t>
            </a:r>
            <a:r>
              <a:rPr lang="fr-FR" sz="1300" dirty="0" smtClean="0">
                <a:latin typeface="Century Gothic"/>
                <a:ea typeface="Times New Roman" panose="02020603050405020304" pitchFamily="18" charset="0"/>
                <a:cs typeface="Century Gothic"/>
              </a:rPr>
              <a:t>/ </a:t>
            </a:r>
            <a:r>
              <a:rPr lang="fr-FR" sz="1300" dirty="0">
                <a:latin typeface="Century Gothic"/>
                <a:ea typeface="Times New Roman" panose="02020603050405020304" pitchFamily="18" charset="0"/>
                <a:cs typeface="Century Gothic"/>
              </a:rPr>
              <a:t>Prix et Trophées attribués à la marque </a:t>
            </a:r>
            <a:r>
              <a:rPr lang="fr-FR" sz="1300" dirty="0" smtClean="0">
                <a:latin typeface="Century Gothic"/>
                <a:ea typeface="Times New Roman" panose="02020603050405020304" pitchFamily="18" charset="0"/>
                <a:cs typeface="Century Gothic"/>
              </a:rPr>
              <a:t>candidate :</a:t>
            </a:r>
          </a:p>
          <a:p>
            <a:pPr algn="just">
              <a:lnSpc>
                <a:spcPct val="115000"/>
              </a:lnSpc>
            </a:pPr>
            <a:r>
              <a:rPr lang="fr-FR" sz="1400" dirty="0" smtClean="0">
                <a:latin typeface="Georgia" panose="02040502050405020303" pitchFamily="18" charset="0"/>
              </a:rPr>
              <a:t>___________________________________________________________________________________________________________</a:t>
            </a:r>
            <a:endParaRPr lang="fr-FR" sz="1300" dirty="0">
              <a:latin typeface="Century Gothic"/>
              <a:ea typeface="Times New Roman" panose="02020603050405020304" pitchFamily="18" charset="0"/>
              <a:cs typeface="Century Gothic"/>
            </a:endParaRPr>
          </a:p>
        </p:txBody>
      </p:sp>
      <p:graphicFrame>
        <p:nvGraphicFramePr>
          <p:cNvPr id="34" name="Tableau 33"/>
          <p:cNvGraphicFramePr>
            <a:graphicFrameLocks noGrp="1"/>
          </p:cNvGraphicFramePr>
          <p:nvPr>
            <p:extLst>
              <p:ext uri="{D42A27DB-BD31-4B8C-83A1-F6EECF244321}">
                <p14:modId xmlns:p14="http://schemas.microsoft.com/office/powerpoint/2010/main" val="2736110163"/>
              </p:ext>
            </p:extLst>
          </p:nvPr>
        </p:nvGraphicFramePr>
        <p:xfrm>
          <a:off x="120948" y="5421918"/>
          <a:ext cx="6567719" cy="1950720"/>
        </p:xfrm>
        <a:graphic>
          <a:graphicData uri="http://schemas.openxmlformats.org/drawingml/2006/table">
            <a:tbl>
              <a:tblPr firstRow="1" bandRow="1">
                <a:solidFill>
                  <a:schemeClr val="bg1">
                    <a:lumMod val="85000"/>
                  </a:schemeClr>
                </a:solidFill>
                <a:tableStyleId>{5C22544A-7EE6-4342-B048-85BDC9FD1C3A}</a:tableStyleId>
              </a:tblPr>
              <a:tblGrid>
                <a:gridCol w="2887509"/>
                <a:gridCol w="1253922"/>
                <a:gridCol w="1146855"/>
                <a:gridCol w="1279433"/>
              </a:tblGrid>
              <a:tr h="279036">
                <a:tc>
                  <a:txBody>
                    <a:bodyPr/>
                    <a:lstStyle/>
                    <a:p>
                      <a:pPr algn="ctr"/>
                      <a:endParaRPr lang="fr-FR" sz="1400" b="1" kern="1200" dirty="0">
                        <a:solidFill>
                          <a:schemeClr val="bg1"/>
                        </a:solidFill>
                        <a:latin typeface="Century Gothic"/>
                        <a:ea typeface="+mn-ea"/>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fr-FR" sz="1400" b="0" baseline="0" dirty="0" smtClean="0">
                          <a:solidFill>
                            <a:schemeClr val="bg1"/>
                          </a:solidFill>
                          <a:latin typeface="Century Gothic"/>
                          <a:cs typeface="Century Gothic"/>
                        </a:rPr>
                        <a:t> </a:t>
                      </a:r>
                      <a:r>
                        <a:rPr lang="fr-FR" sz="1400" b="1" kern="1200" dirty="0" smtClean="0">
                          <a:solidFill>
                            <a:schemeClr val="bg1"/>
                          </a:solidFill>
                          <a:latin typeface="Century Gothic"/>
                          <a:ea typeface="+mn-ea"/>
                          <a:cs typeface="Century Gothic"/>
                        </a:rPr>
                        <a:t>2016</a:t>
                      </a:r>
                      <a:endParaRPr lang="fr-FR" sz="1400" b="1" kern="1200" dirty="0">
                        <a:solidFill>
                          <a:schemeClr val="bg1"/>
                        </a:solidFill>
                        <a:latin typeface="Century Gothic"/>
                        <a:ea typeface="+mn-ea"/>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fr-FR" sz="1400" dirty="0" smtClean="0">
                          <a:solidFill>
                            <a:schemeClr val="bg1"/>
                          </a:solidFill>
                          <a:latin typeface="Century Gothic"/>
                          <a:cs typeface="Century Gothic"/>
                        </a:rPr>
                        <a:t>2015</a:t>
                      </a:r>
                      <a:endParaRPr lang="fr-FR" sz="1400" dirty="0">
                        <a:solidFill>
                          <a:schemeClr val="bg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a:r>
                        <a:rPr lang="fr-FR" sz="1400" dirty="0" smtClean="0">
                          <a:solidFill>
                            <a:schemeClr val="bg1"/>
                          </a:solidFill>
                          <a:latin typeface="Century Gothic"/>
                          <a:cs typeface="Century Gothic"/>
                        </a:rPr>
                        <a:t>2014</a:t>
                      </a:r>
                      <a:endParaRPr lang="fr-FR" sz="1400" dirty="0">
                        <a:solidFill>
                          <a:schemeClr val="bg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r>
              <a:tr h="426717">
                <a:tc>
                  <a:txBody>
                    <a:bodyPr/>
                    <a:lstStyle/>
                    <a:p>
                      <a:pPr algn="ctr"/>
                      <a:r>
                        <a:rPr lang="fr-FR" sz="1200" b="1" kern="1200" dirty="0" smtClean="0">
                          <a:solidFill>
                            <a:schemeClr val="tx1"/>
                          </a:solidFill>
                          <a:latin typeface="Century Gothic"/>
                          <a:ea typeface="+mn-ea"/>
                          <a:cs typeface="Century Gothic"/>
                        </a:rPr>
                        <a:t>Dépenses allouées  au marketing de la marque</a:t>
                      </a:r>
                      <a:endParaRPr lang="fr-FR" sz="1200" b="1" kern="1200" dirty="0">
                        <a:solidFill>
                          <a:schemeClr val="tx1"/>
                        </a:solidFill>
                        <a:latin typeface="Century Gothic"/>
                        <a:ea typeface="+mn-ea"/>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fr-FR" sz="11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fr-FR" sz="11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endParaRPr lang="fr-FR" sz="11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46332">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fr-FR" sz="1200" b="1" kern="1200" baseline="0" dirty="0" smtClean="0">
                          <a:solidFill>
                            <a:schemeClr val="tx1"/>
                          </a:solidFill>
                          <a:latin typeface="Century Gothic"/>
                          <a:ea typeface="+mn-ea"/>
                          <a:cs typeface="Century Gothic"/>
                        </a:rPr>
                        <a:t>Part des dépenses </a:t>
                      </a:r>
                      <a:r>
                        <a:rPr lang="fr-FR" sz="1200" b="1" kern="1200" dirty="0" smtClean="0">
                          <a:solidFill>
                            <a:schemeClr val="tx1"/>
                          </a:solidFill>
                          <a:latin typeface="Century Gothic"/>
                          <a:ea typeface="+mn-ea"/>
                          <a:cs typeface="Century Gothic"/>
                        </a:rPr>
                        <a:t>marketing de la marque sur le budget marketing global </a:t>
                      </a:r>
                      <a:endParaRPr lang="fr-FR" sz="1200" b="1" kern="1200" dirty="0">
                        <a:solidFill>
                          <a:schemeClr val="tx1"/>
                        </a:solidFill>
                        <a:latin typeface="Century Gothic"/>
                        <a:ea typeface="+mn-ea"/>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Bef>
                          <a:spcPts val="600"/>
                        </a:spcBef>
                      </a:pPr>
                      <a:r>
                        <a:rPr lang="fr-FR" sz="1200" dirty="0" smtClean="0">
                          <a:solidFill>
                            <a:schemeClr val="tx1"/>
                          </a:solidFill>
                          <a:latin typeface="Century Gothic"/>
                          <a:cs typeface="Century Gothic"/>
                        </a:rPr>
                        <a:t>%</a:t>
                      </a:r>
                      <a:endParaRPr lang="fr-FR" sz="12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Bef>
                          <a:spcPts val="600"/>
                        </a:spcBef>
                      </a:pPr>
                      <a:r>
                        <a:rPr lang="fr-FR" sz="1200" dirty="0" smtClean="0">
                          <a:solidFill>
                            <a:schemeClr val="tx1"/>
                          </a:solidFill>
                          <a:latin typeface="Century Gothic"/>
                          <a:cs typeface="Century Gothic"/>
                        </a:rPr>
                        <a:t>%</a:t>
                      </a:r>
                      <a:endParaRPr lang="fr-FR" sz="12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spcBef>
                          <a:spcPts val="600"/>
                        </a:spcBef>
                      </a:pPr>
                      <a:r>
                        <a:rPr lang="fr-FR" sz="1200" dirty="0" smtClean="0">
                          <a:solidFill>
                            <a:schemeClr val="tx1"/>
                          </a:solidFill>
                          <a:latin typeface="Century Gothic"/>
                          <a:cs typeface="Century Gothic"/>
                        </a:rPr>
                        <a:t>%</a:t>
                      </a:r>
                      <a:endParaRPr lang="fr-FR" sz="12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446332">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fr-FR" sz="1200" b="1" kern="1200" baseline="0" dirty="0" smtClean="0">
                          <a:solidFill>
                            <a:schemeClr val="tx1"/>
                          </a:solidFill>
                          <a:latin typeface="Century Gothic"/>
                          <a:ea typeface="+mn-ea"/>
                          <a:cs typeface="Century Gothic"/>
                        </a:rPr>
                        <a:t>Part des dépenses </a:t>
                      </a:r>
                      <a:r>
                        <a:rPr lang="fr-FR" sz="1200" b="1" kern="1200" dirty="0" smtClean="0">
                          <a:solidFill>
                            <a:schemeClr val="tx1"/>
                          </a:solidFill>
                          <a:latin typeface="Century Gothic"/>
                          <a:ea typeface="+mn-ea"/>
                          <a:cs typeface="Century Gothic"/>
                        </a:rPr>
                        <a:t>marketing de la marque  rapportées au CA de l’entreprise</a:t>
                      </a:r>
                      <a:endParaRPr lang="fr-FR" sz="1200" b="1" kern="1200" dirty="0">
                        <a:solidFill>
                          <a:schemeClr val="tx1"/>
                        </a:solidFill>
                        <a:latin typeface="Century Gothic"/>
                        <a:ea typeface="+mn-ea"/>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fr-FR" sz="1100" dirty="0" smtClean="0">
                          <a:solidFill>
                            <a:schemeClr val="tx1"/>
                          </a:solidFill>
                          <a:latin typeface="Century Gothic"/>
                          <a:cs typeface="Century Gothic"/>
                        </a:rPr>
                        <a:t>%</a:t>
                      </a:r>
                      <a:endParaRPr lang="fr-FR" sz="11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fr-FR" sz="1100" dirty="0" smtClean="0">
                          <a:solidFill>
                            <a:schemeClr val="tx1"/>
                          </a:solidFill>
                          <a:latin typeface="Century Gothic"/>
                          <a:cs typeface="Century Gothic"/>
                        </a:rPr>
                        <a:t>%</a:t>
                      </a:r>
                      <a:endParaRPr lang="fr-FR" sz="11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50000"/>
                        </a:lnSpc>
                      </a:pPr>
                      <a:r>
                        <a:rPr lang="fr-FR" sz="1100" dirty="0" smtClean="0">
                          <a:solidFill>
                            <a:schemeClr val="tx1"/>
                          </a:solidFill>
                          <a:latin typeface="Century Gothic"/>
                          <a:cs typeface="Century Gothic"/>
                        </a:rPr>
                        <a:t>%</a:t>
                      </a:r>
                      <a:endParaRPr lang="fr-FR" sz="1100" dirty="0">
                        <a:solidFill>
                          <a:schemeClr val="tx1"/>
                        </a:solidFill>
                        <a:latin typeface="Century Gothic"/>
                        <a:cs typeface="Century Gothic"/>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35" name="Rectangle 34"/>
          <p:cNvSpPr/>
          <p:nvPr/>
        </p:nvSpPr>
        <p:spPr>
          <a:xfrm>
            <a:off x="141111" y="4969359"/>
            <a:ext cx="6215744" cy="292388"/>
          </a:xfrm>
          <a:prstGeom prst="rect">
            <a:avLst/>
          </a:prstGeom>
          <a:solidFill>
            <a:schemeClr val="bg1"/>
          </a:solidFill>
        </p:spPr>
        <p:txBody>
          <a:bodyPr wrap="square">
            <a:spAutoFit/>
          </a:bodyPr>
          <a:lstStyle/>
          <a:p>
            <a:r>
              <a:rPr lang="fr-FR" sz="1300" dirty="0">
                <a:latin typeface="Century Gothic"/>
                <a:cs typeface="Century Gothic"/>
              </a:rPr>
              <a:t>4</a:t>
            </a:r>
            <a:r>
              <a:rPr lang="fr-FR" sz="1300" dirty="0" smtClean="0">
                <a:latin typeface="Century Gothic"/>
                <a:cs typeface="Century Gothic"/>
              </a:rPr>
              <a:t>/ Dépenses </a:t>
            </a:r>
            <a:r>
              <a:rPr lang="fr-FR" sz="1300" dirty="0">
                <a:latin typeface="Century Gothic"/>
                <a:cs typeface="Century Gothic"/>
              </a:rPr>
              <a:t>marketing de la </a:t>
            </a:r>
            <a:r>
              <a:rPr lang="fr-FR" sz="1300" dirty="0" smtClean="0">
                <a:latin typeface="Century Gothic"/>
                <a:cs typeface="Century Gothic"/>
              </a:rPr>
              <a:t>marque</a:t>
            </a:r>
            <a:endParaRPr lang="fr-FR" sz="1300" dirty="0">
              <a:latin typeface="Century Gothic"/>
              <a:cs typeface="Century Gothic"/>
            </a:endParaRPr>
          </a:p>
        </p:txBody>
      </p:sp>
      <p:sp>
        <p:nvSpPr>
          <p:cNvPr id="36" name="Rectangle à coins arrondis 35"/>
          <p:cNvSpPr/>
          <p:nvPr/>
        </p:nvSpPr>
        <p:spPr>
          <a:xfrm>
            <a:off x="-1" y="128520"/>
            <a:ext cx="6372666" cy="442674"/>
          </a:xfrm>
          <a:prstGeom prst="roundRect">
            <a:avLst/>
          </a:prstGeom>
          <a:noFill/>
        </p:spPr>
        <p:txBody>
          <a:bodyPr wrap="square" rtlCol="0">
            <a:spAutoFit/>
          </a:bodyPr>
          <a:lstStyle/>
          <a:p>
            <a:r>
              <a:rPr lang="fr-FR" sz="2000" u="sng" dirty="0" smtClean="0">
                <a:solidFill>
                  <a:srgbClr val="C00000"/>
                </a:solidFill>
                <a:latin typeface="Georgia" panose="02040502050405020303" pitchFamily="18" charset="0"/>
              </a:rPr>
              <a:t>POLITIQUE </a:t>
            </a:r>
            <a:r>
              <a:rPr lang="fr-FR" sz="2000" u="sng" dirty="0">
                <a:solidFill>
                  <a:srgbClr val="C00000"/>
                </a:solidFill>
                <a:latin typeface="Georgia" panose="02040502050405020303" pitchFamily="18" charset="0"/>
              </a:rPr>
              <a:t>MARKETING DE LA MARQUE </a:t>
            </a:r>
          </a:p>
        </p:txBody>
      </p:sp>
      <p:graphicFrame>
        <p:nvGraphicFramePr>
          <p:cNvPr id="2" name="Tableau 1"/>
          <p:cNvGraphicFramePr>
            <a:graphicFrameLocks noGrp="1"/>
          </p:cNvGraphicFramePr>
          <p:nvPr>
            <p:extLst>
              <p:ext uri="{D42A27DB-BD31-4B8C-83A1-F6EECF244321}">
                <p14:modId xmlns:p14="http://schemas.microsoft.com/office/powerpoint/2010/main" val="576204502"/>
              </p:ext>
            </p:extLst>
          </p:nvPr>
        </p:nvGraphicFramePr>
        <p:xfrm>
          <a:off x="326255" y="2904067"/>
          <a:ext cx="6201674" cy="1161068"/>
        </p:xfrm>
        <a:graphic>
          <a:graphicData uri="http://schemas.openxmlformats.org/drawingml/2006/table">
            <a:tbl>
              <a:tblPr firstRow="1" bandRow="1">
                <a:tableStyleId>{5C22544A-7EE6-4342-B048-85BDC9FD1C3A}</a:tableStyleId>
              </a:tblPr>
              <a:tblGrid>
                <a:gridCol w="3100837"/>
                <a:gridCol w="3100837"/>
              </a:tblGrid>
              <a:tr h="455512">
                <a:tc>
                  <a:txBody>
                    <a:bodyPr/>
                    <a:lstStyle/>
                    <a:p>
                      <a:pPr marL="0" marR="0" indent="0" algn="ctr" defTabSz="685800" rtl="0" eaLnBrk="1" fontAlgn="auto" latinLnBrk="0" hangingPunct="1">
                        <a:lnSpc>
                          <a:spcPct val="150000"/>
                        </a:lnSpc>
                        <a:spcBef>
                          <a:spcPts val="0"/>
                        </a:spcBef>
                        <a:spcAft>
                          <a:spcPts val="0"/>
                        </a:spcAft>
                        <a:buClrTx/>
                        <a:buSzTx/>
                        <a:buFontTx/>
                        <a:buNone/>
                        <a:tabLst/>
                        <a:defRPr/>
                      </a:pPr>
                      <a:r>
                        <a:rPr lang="fr-FR" sz="1200" b="1" dirty="0" smtClean="0">
                          <a:solidFill>
                            <a:schemeClr val="bg1"/>
                          </a:solidFill>
                          <a:latin typeface="Century Gothic"/>
                          <a:ea typeface="Times New Roman" panose="02020603050405020304" pitchFamily="18" charset="0"/>
                          <a:cs typeface="Century Gothic"/>
                        </a:rPr>
                        <a:t>Au niveau National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marL="0" marR="0" indent="0" algn="ctr" defTabSz="685800" rtl="0" eaLnBrk="1" fontAlgn="auto" latinLnBrk="0" hangingPunct="1">
                        <a:lnSpc>
                          <a:spcPct val="150000"/>
                        </a:lnSpc>
                        <a:spcBef>
                          <a:spcPts val="0"/>
                        </a:spcBef>
                        <a:spcAft>
                          <a:spcPts val="0"/>
                        </a:spcAft>
                        <a:buClrTx/>
                        <a:buSzTx/>
                        <a:buFontTx/>
                        <a:buNone/>
                        <a:tabLst/>
                        <a:defRPr/>
                      </a:pPr>
                      <a:r>
                        <a:rPr lang="fr-FR" sz="1200" b="1" dirty="0" smtClean="0">
                          <a:solidFill>
                            <a:schemeClr val="bg1"/>
                          </a:solidFill>
                          <a:latin typeface="Century Gothic"/>
                          <a:ea typeface="Times New Roman" panose="02020603050405020304" pitchFamily="18" charset="0"/>
                          <a:cs typeface="Century Gothic"/>
                        </a:rPr>
                        <a:t>Au niveau International  </a:t>
                      </a:r>
                    </a:p>
                    <a:p>
                      <a:pPr>
                        <a:lnSpc>
                          <a:spcPct val="100000"/>
                        </a:lnSpc>
                      </a:pPr>
                      <a:endParaRPr lang="fr-FR" sz="1200" b="1" dirty="0">
                        <a:solidFill>
                          <a:schemeClr val="bg1"/>
                        </a:solidFill>
                        <a:latin typeface="Century Gothic"/>
                        <a:cs typeface="Century Gothic"/>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r>
              <a:tr h="612428">
                <a:tc>
                  <a:txBody>
                    <a:bodyPr/>
                    <a:lstStyle/>
                    <a:p>
                      <a:endParaRPr lang="fr-FR" sz="1200" dirty="0" smtClean="0">
                        <a:latin typeface="Century Gothic"/>
                        <a:cs typeface="Century Gothic"/>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FR" sz="1200" dirty="0">
                        <a:latin typeface="Century Gothic"/>
                        <a:cs typeface="Century Gothic"/>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413807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1" y="128520"/>
            <a:ext cx="5669281" cy="442674"/>
          </a:xfrm>
          <a:prstGeom prst="roundRect">
            <a:avLst/>
          </a:prstGeom>
          <a:noFill/>
        </p:spPr>
        <p:txBody>
          <a:bodyPr wrap="square" rtlCol="0">
            <a:spAutoFit/>
          </a:bodyPr>
          <a:lstStyle/>
          <a:p>
            <a:r>
              <a:rPr lang="fr-FR" sz="2000" u="sng" dirty="0">
                <a:solidFill>
                  <a:srgbClr val="C00000"/>
                </a:solidFill>
                <a:latin typeface="Century Gothic"/>
                <a:cs typeface="Century Gothic"/>
              </a:rPr>
              <a:t>INDICATEURS DE L’ENTREPRISE </a:t>
            </a:r>
          </a:p>
        </p:txBody>
      </p:sp>
      <p:sp>
        <p:nvSpPr>
          <p:cNvPr id="5" name="ZoneTexte 4"/>
          <p:cNvSpPr txBox="1"/>
          <p:nvPr/>
        </p:nvSpPr>
        <p:spPr>
          <a:xfrm>
            <a:off x="0" y="627738"/>
            <a:ext cx="6858000" cy="307777"/>
          </a:xfrm>
          <a:prstGeom prst="rect">
            <a:avLst/>
          </a:prstGeom>
          <a:noFill/>
        </p:spPr>
        <p:txBody>
          <a:bodyPr wrap="square" rtlCol="0">
            <a:spAutoFit/>
          </a:bodyPr>
          <a:lstStyle/>
          <a:p>
            <a:r>
              <a:rPr lang="fr-FR" sz="1400" dirty="0" smtClean="0">
                <a:latin typeface="Century Gothic"/>
                <a:cs typeface="Century Gothic"/>
              </a:rPr>
              <a:t>Nom de l’entreprise</a:t>
            </a:r>
            <a:r>
              <a:rPr lang="fr-FR" sz="1400" dirty="0">
                <a:latin typeface="Century Gothic"/>
                <a:cs typeface="Century Gothic"/>
              </a:rPr>
              <a:t> </a:t>
            </a:r>
            <a:r>
              <a:rPr lang="fr-FR" sz="1400" dirty="0" smtClean="0">
                <a:latin typeface="Century Gothic"/>
                <a:cs typeface="Century Gothic"/>
              </a:rPr>
              <a:t>_________________________________________</a:t>
            </a:r>
            <a:r>
              <a:rPr lang="fr-FR" sz="1400" dirty="0">
                <a:latin typeface="Century Gothic"/>
                <a:cs typeface="Century Gothic"/>
              </a:rPr>
              <a:t>_</a:t>
            </a:r>
            <a:r>
              <a:rPr lang="fr-FR" sz="1400" dirty="0" smtClean="0">
                <a:latin typeface="Century Gothic"/>
                <a:cs typeface="Century Gothic"/>
              </a:rPr>
              <a:t>_________</a:t>
            </a:r>
          </a:p>
        </p:txBody>
      </p:sp>
      <p:sp>
        <p:nvSpPr>
          <p:cNvPr id="7" name="ZoneTexte 6"/>
          <p:cNvSpPr txBox="1"/>
          <p:nvPr/>
        </p:nvSpPr>
        <p:spPr>
          <a:xfrm>
            <a:off x="0" y="1691398"/>
            <a:ext cx="6858000" cy="307777"/>
          </a:xfrm>
          <a:prstGeom prst="rect">
            <a:avLst/>
          </a:prstGeom>
          <a:noFill/>
        </p:spPr>
        <p:txBody>
          <a:bodyPr wrap="square" rtlCol="0">
            <a:spAutoFit/>
          </a:bodyPr>
          <a:lstStyle/>
          <a:p>
            <a:r>
              <a:rPr lang="fr-FR" sz="1400" dirty="0" smtClean="0">
                <a:latin typeface="Century Gothic"/>
                <a:cs typeface="Century Gothic"/>
              </a:rPr>
              <a:t>Effectif de l’entreprise ___________________________________________</a:t>
            </a:r>
            <a:r>
              <a:rPr lang="fr-FR" sz="1400" dirty="0">
                <a:latin typeface="Century Gothic"/>
                <a:cs typeface="Century Gothic"/>
              </a:rPr>
              <a:t>_</a:t>
            </a:r>
            <a:r>
              <a:rPr lang="fr-FR" sz="1400" dirty="0" smtClean="0">
                <a:latin typeface="Century Gothic"/>
                <a:cs typeface="Century Gothic"/>
              </a:rPr>
              <a:t>_____</a:t>
            </a:r>
          </a:p>
        </p:txBody>
      </p:sp>
      <p:sp>
        <p:nvSpPr>
          <p:cNvPr id="8" name="ZoneTexte 7"/>
          <p:cNvSpPr txBox="1"/>
          <p:nvPr/>
        </p:nvSpPr>
        <p:spPr>
          <a:xfrm>
            <a:off x="0" y="1370159"/>
            <a:ext cx="6858000" cy="307777"/>
          </a:xfrm>
          <a:prstGeom prst="rect">
            <a:avLst/>
          </a:prstGeom>
          <a:noFill/>
        </p:spPr>
        <p:txBody>
          <a:bodyPr wrap="square" rtlCol="0">
            <a:spAutoFit/>
          </a:bodyPr>
          <a:lstStyle/>
          <a:p>
            <a:r>
              <a:rPr lang="fr-FR" sz="1400" dirty="0" smtClean="0">
                <a:latin typeface="Century Gothic"/>
                <a:cs typeface="Century Gothic"/>
              </a:rPr>
              <a:t>Activité de l’entreprise</a:t>
            </a:r>
            <a:r>
              <a:rPr lang="fr-FR" sz="1400" dirty="0">
                <a:latin typeface="Century Gothic"/>
                <a:cs typeface="Century Gothic"/>
              </a:rPr>
              <a:t> </a:t>
            </a:r>
            <a:r>
              <a:rPr lang="fr-FR" sz="1400" dirty="0" smtClean="0">
                <a:latin typeface="Century Gothic"/>
                <a:cs typeface="Century Gothic"/>
              </a:rPr>
              <a:t>________________________________________________</a:t>
            </a:r>
          </a:p>
        </p:txBody>
      </p:sp>
      <p:sp>
        <p:nvSpPr>
          <p:cNvPr id="9" name="ZoneTexte 8"/>
          <p:cNvSpPr txBox="1"/>
          <p:nvPr/>
        </p:nvSpPr>
        <p:spPr>
          <a:xfrm>
            <a:off x="-1" y="5512032"/>
            <a:ext cx="6724358" cy="677108"/>
          </a:xfrm>
          <a:prstGeom prst="rect">
            <a:avLst/>
          </a:prstGeom>
          <a:noFill/>
        </p:spPr>
        <p:txBody>
          <a:bodyPr wrap="square" rtlCol="0">
            <a:spAutoFit/>
          </a:bodyPr>
          <a:lstStyle/>
          <a:p>
            <a:pPr algn="ctr"/>
            <a:r>
              <a:rPr lang="fr-FR" sz="1400" dirty="0" smtClean="0">
                <a:latin typeface="Century Gothic"/>
                <a:cs typeface="Century Gothic"/>
              </a:rPr>
              <a:t>Entreprise Exportatrice. Si oui, dans quels pays _________________________</a:t>
            </a:r>
            <a:r>
              <a:rPr lang="fr-FR" sz="1400" dirty="0">
                <a:latin typeface="Century Gothic"/>
                <a:cs typeface="Century Gothic"/>
              </a:rPr>
              <a:t>_</a:t>
            </a:r>
            <a:r>
              <a:rPr lang="fr-FR" sz="1400" dirty="0" smtClean="0">
                <a:latin typeface="Century Gothic"/>
                <a:cs typeface="Century Gothic"/>
              </a:rPr>
              <a:t>__</a:t>
            </a:r>
          </a:p>
          <a:p>
            <a:pPr algn="ctr"/>
            <a:r>
              <a:rPr lang="fr-FR" sz="1200" dirty="0" smtClean="0">
                <a:latin typeface="Century Gothic"/>
                <a:cs typeface="Century Gothic"/>
              </a:rPr>
              <a:t>________________________________________________________________________________________________________________________________________________________________</a:t>
            </a:r>
            <a:r>
              <a:rPr lang="fr-FR" sz="1200" dirty="0">
                <a:latin typeface="Century Gothic"/>
                <a:cs typeface="Century Gothic"/>
              </a:rPr>
              <a:t>_</a:t>
            </a:r>
            <a:r>
              <a:rPr lang="fr-FR" sz="1200" dirty="0" smtClean="0">
                <a:latin typeface="Century Gothic"/>
                <a:cs typeface="Century Gothic"/>
              </a:rPr>
              <a:t>_________ </a:t>
            </a:r>
            <a:endParaRPr lang="fr-FR" sz="1200" dirty="0">
              <a:latin typeface="Century Gothic"/>
              <a:cs typeface="Century Gothic"/>
            </a:endParaRPr>
          </a:p>
        </p:txBody>
      </p:sp>
      <p:sp>
        <p:nvSpPr>
          <p:cNvPr id="11" name="ZoneTexte 10"/>
          <p:cNvSpPr txBox="1"/>
          <p:nvPr/>
        </p:nvSpPr>
        <p:spPr>
          <a:xfrm>
            <a:off x="0" y="1025031"/>
            <a:ext cx="6904340" cy="307777"/>
          </a:xfrm>
          <a:prstGeom prst="rect">
            <a:avLst/>
          </a:prstGeom>
          <a:noFill/>
        </p:spPr>
        <p:txBody>
          <a:bodyPr wrap="square" rtlCol="0">
            <a:spAutoFit/>
          </a:bodyPr>
          <a:lstStyle/>
          <a:p>
            <a:r>
              <a:rPr lang="fr-FR" sz="1400" dirty="0" smtClean="0">
                <a:latin typeface="Century Gothic"/>
                <a:cs typeface="Century Gothic"/>
              </a:rPr>
              <a:t>Numéro du registre de commerce _____________________________________</a:t>
            </a:r>
          </a:p>
        </p:txBody>
      </p:sp>
      <p:graphicFrame>
        <p:nvGraphicFramePr>
          <p:cNvPr id="18" name="Tableau 17"/>
          <p:cNvGraphicFramePr>
            <a:graphicFrameLocks noGrp="1"/>
          </p:cNvGraphicFramePr>
          <p:nvPr>
            <p:extLst>
              <p:ext uri="{D42A27DB-BD31-4B8C-83A1-F6EECF244321}">
                <p14:modId xmlns:p14="http://schemas.microsoft.com/office/powerpoint/2010/main" val="3085308902"/>
              </p:ext>
            </p:extLst>
          </p:nvPr>
        </p:nvGraphicFramePr>
        <p:xfrm>
          <a:off x="268110" y="2624668"/>
          <a:ext cx="6166555" cy="2706004"/>
        </p:xfrm>
        <a:graphic>
          <a:graphicData uri="http://schemas.openxmlformats.org/drawingml/2006/table">
            <a:tbl>
              <a:tblPr/>
              <a:tblGrid>
                <a:gridCol w="2259148"/>
                <a:gridCol w="1302469"/>
                <a:gridCol w="1302469"/>
                <a:gridCol w="1302469"/>
              </a:tblGrid>
              <a:tr h="362352">
                <a:tc>
                  <a:txBody>
                    <a:bodyPr/>
                    <a:lstStyle/>
                    <a:p>
                      <a:pPr algn="ctr" fontAlgn="ctr"/>
                      <a:endParaRPr lang="fr-FR" sz="1000" b="0" i="0" u="none" strike="noStrike" dirty="0">
                        <a:solidFill>
                          <a:srgbClr val="000000"/>
                        </a:solidFill>
                        <a:effectLst/>
                        <a:latin typeface="Century Gothic"/>
                      </a:endParaRPr>
                    </a:p>
                  </a:txBody>
                  <a:tcPr marL="11056" marR="11056" marT="11056"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is-IS" sz="1100" b="1" i="0" u="none" strike="noStrike" dirty="0" smtClean="0">
                          <a:solidFill>
                            <a:srgbClr val="FFFFFF"/>
                          </a:solidFill>
                          <a:effectLst/>
                          <a:latin typeface="Century Gothic"/>
                        </a:rPr>
                        <a:t>2016</a:t>
                      </a:r>
                      <a:endParaRPr lang="is-IS" sz="1100" b="1" i="0" u="none" strike="noStrike" dirty="0">
                        <a:solidFill>
                          <a:srgbClr val="FFFFFF"/>
                        </a:solidFill>
                        <a:effectLst/>
                        <a:latin typeface="Century Gothic"/>
                      </a:endParaRP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is-IS" sz="1100" b="1" i="0" u="none" strike="noStrike" dirty="0" smtClean="0">
                          <a:solidFill>
                            <a:srgbClr val="FFFFFF"/>
                          </a:solidFill>
                          <a:effectLst/>
                          <a:latin typeface="Century Gothic"/>
                        </a:rPr>
                        <a:t>2015</a:t>
                      </a:r>
                      <a:endParaRPr lang="is-IS"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is-IS" sz="1100" b="1" i="0" u="none" strike="noStrike" dirty="0" smtClean="0">
                          <a:solidFill>
                            <a:srgbClr val="FFFFFF"/>
                          </a:solidFill>
                          <a:effectLst/>
                          <a:latin typeface="Century Gothic"/>
                        </a:rPr>
                        <a:t>2014</a:t>
                      </a:r>
                      <a:endParaRPr lang="is-IS"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364844">
                <a:tc rowSpan="3">
                  <a:txBody>
                    <a:bodyPr/>
                    <a:lstStyle/>
                    <a:p>
                      <a:pPr algn="ctr" fontAlgn="ctr"/>
                      <a:r>
                        <a:rPr lang="fr-FR" sz="1100" b="1" i="0" u="none" strike="noStrike">
                          <a:solidFill>
                            <a:srgbClr val="FFFFFF"/>
                          </a:solidFill>
                          <a:effectLst/>
                          <a:latin typeface="Century Gothic"/>
                        </a:rPr>
                        <a:t>Chiffre D'affaires  de l’entreprise (CA) &amp; ses variations</a:t>
                      </a:r>
                      <a:br>
                        <a:rPr lang="fr-FR" sz="1100" b="1" i="0" u="none" strike="noStrike">
                          <a:solidFill>
                            <a:srgbClr val="FFFFFF"/>
                          </a:solidFill>
                          <a:effectLst/>
                          <a:latin typeface="Century Gothic"/>
                        </a:rPr>
                      </a:br>
                      <a:endParaRPr lang="fr-FR" sz="1100" b="1" i="0" u="none" strike="noStrike">
                        <a:solidFill>
                          <a:srgbClr val="FFFFFF"/>
                        </a:solidFill>
                        <a:effectLst/>
                        <a:latin typeface="Century Gothic"/>
                      </a:endParaRP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95113">
                <a:tc vMerge="1">
                  <a:txBody>
                    <a:bodyPr/>
                    <a:lstStyle/>
                    <a:p>
                      <a:endParaRPr lang="fr-FR"/>
                    </a:p>
                  </a:txBody>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16/15</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15/14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263029">
                <a:tc vMerge="1">
                  <a:txBody>
                    <a:bodyPr/>
                    <a:lstStyle/>
                    <a:p>
                      <a:endParaRPr lang="fr-FR"/>
                    </a:p>
                  </a:txBody>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smtClean="0">
                          <a:solidFill>
                            <a:srgbClr val="000000"/>
                          </a:solidFill>
                          <a:effectLst/>
                          <a:latin typeface="Century Gothic"/>
                        </a:rPr>
                        <a:t>%</a:t>
                      </a: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550">
                <a:tc>
                  <a:txBody>
                    <a:bodyPr/>
                    <a:lstStyle/>
                    <a:p>
                      <a:pPr algn="ctr" fontAlgn="ctr"/>
                      <a:r>
                        <a:rPr lang="fr-FR" sz="1100" b="1" i="0" u="none" strike="noStrike" dirty="0">
                          <a:solidFill>
                            <a:srgbClr val="FFFFFF"/>
                          </a:solidFill>
                          <a:effectLst/>
                          <a:latin typeface="Century Gothic"/>
                        </a:rPr>
                        <a:t>Part de </a:t>
                      </a:r>
                      <a:r>
                        <a:rPr lang="fr-FR" sz="1100" b="1" i="0" u="none" strike="noStrike" dirty="0" smtClean="0">
                          <a:solidFill>
                            <a:srgbClr val="FFFFFF"/>
                          </a:solidFill>
                          <a:effectLst/>
                          <a:latin typeface="Century Gothic"/>
                        </a:rPr>
                        <a:t>Marché en %</a:t>
                      </a:r>
                      <a:endParaRPr lang="fr-FR" sz="1100" b="1" i="0" u="none" strike="noStrike" dirty="0">
                        <a:solidFill>
                          <a:srgbClr val="FFFFFF"/>
                        </a:solidFill>
                        <a:effectLst/>
                        <a:latin typeface="Century Gothic"/>
                      </a:endParaRP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3696">
                <a:tc rowSpan="3">
                  <a:txBody>
                    <a:bodyPr/>
                    <a:lstStyle/>
                    <a:p>
                      <a:pPr algn="ctr" fontAlgn="ctr"/>
                      <a:r>
                        <a:rPr lang="fr-FR" sz="1100" b="1" i="0" u="none" strike="noStrike" dirty="0" smtClean="0">
                          <a:solidFill>
                            <a:srgbClr val="FFFFFF"/>
                          </a:solidFill>
                          <a:effectLst/>
                          <a:latin typeface="Century Gothic"/>
                        </a:rPr>
                        <a:t>Résultats </a:t>
                      </a:r>
                      <a:r>
                        <a:rPr lang="fr-FR" sz="1100" b="1" i="0" u="none" strike="noStrike" dirty="0">
                          <a:solidFill>
                            <a:srgbClr val="FFFFFF"/>
                          </a:solidFill>
                          <a:effectLst/>
                          <a:latin typeface="Century Gothic"/>
                        </a:rPr>
                        <a:t>Net </a:t>
                      </a: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4210">
                <a:tc vMerge="1">
                  <a:txBody>
                    <a:bodyPr/>
                    <a:lstStyle/>
                    <a:p>
                      <a:endParaRPr lang="fr-FR"/>
                    </a:p>
                  </a:txBody>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16/15</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15/14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324210">
                <a:tc vMerge="1">
                  <a:txBody>
                    <a:bodyPr/>
                    <a:lstStyle/>
                    <a:p>
                      <a:endParaRPr lang="fr-FR"/>
                    </a:p>
                  </a:txBody>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smtClean="0">
                          <a:solidFill>
                            <a:srgbClr val="000000"/>
                          </a:solidFill>
                          <a:effectLst/>
                          <a:latin typeface="Century Gothic"/>
                        </a:rPr>
                        <a:t>%</a:t>
                      </a: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graphicFrame>
        <p:nvGraphicFramePr>
          <p:cNvPr id="19" name="Tableau 18"/>
          <p:cNvGraphicFramePr>
            <a:graphicFrameLocks noGrp="1"/>
          </p:cNvGraphicFramePr>
          <p:nvPr>
            <p:extLst>
              <p:ext uri="{D42A27DB-BD31-4B8C-83A1-F6EECF244321}">
                <p14:modId xmlns:p14="http://schemas.microsoft.com/office/powerpoint/2010/main" val="1005617307"/>
              </p:ext>
            </p:extLst>
          </p:nvPr>
        </p:nvGraphicFramePr>
        <p:xfrm>
          <a:off x="245708" y="6208888"/>
          <a:ext cx="6315958" cy="1217084"/>
        </p:xfrm>
        <a:graphic>
          <a:graphicData uri="http://schemas.openxmlformats.org/drawingml/2006/table">
            <a:tbl>
              <a:tblPr firstRow="1" firstCol="1" bandRow="1"/>
              <a:tblGrid>
                <a:gridCol w="2313883"/>
                <a:gridCol w="1334025"/>
                <a:gridCol w="1334025"/>
                <a:gridCol w="1334025"/>
              </a:tblGrid>
              <a:tr h="325037">
                <a:tc>
                  <a:txBody>
                    <a:bodyPr/>
                    <a:lstStyle/>
                    <a:p>
                      <a:pPr algn="l" fontAlgn="ctr"/>
                      <a:endParaRPr lang="fr-FR" sz="1000" b="0" i="0" u="none" strike="noStrike" dirty="0">
                        <a:solidFill>
                          <a:srgbClr val="000000"/>
                        </a:solidFill>
                        <a:effectLst/>
                        <a:latin typeface="Century Gothic"/>
                      </a:endParaRPr>
                    </a:p>
                  </a:txBody>
                  <a:tcPr marL="11056" marR="11056" marT="11056" marB="0" anchor="ctr">
                    <a:lnL>
                      <a:noFill/>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a:txBody>
                    <a:bodyPr/>
                    <a:lstStyle/>
                    <a:p>
                      <a:pPr algn="ctr" fontAlgn="ctr"/>
                      <a:r>
                        <a:rPr lang="is-IS" sz="1100" b="1" i="0" u="none" strike="noStrike" dirty="0" smtClean="0">
                          <a:solidFill>
                            <a:srgbClr val="FFFFFF"/>
                          </a:solidFill>
                          <a:effectLst/>
                          <a:latin typeface="Century Gothic"/>
                        </a:rPr>
                        <a:t>2016</a:t>
                      </a:r>
                      <a:endParaRPr lang="is-IS" sz="1100" b="1" i="0" u="none" strike="noStrike" dirty="0">
                        <a:solidFill>
                          <a:srgbClr val="FFFFFF"/>
                        </a:solidFill>
                        <a:effectLst/>
                        <a:latin typeface="Century Gothic"/>
                      </a:endParaRP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is-IS" sz="1100" b="1" i="0" u="none" strike="noStrike" dirty="0" smtClean="0">
                          <a:solidFill>
                            <a:srgbClr val="FFFFFF"/>
                          </a:solidFill>
                          <a:effectLst/>
                          <a:latin typeface="Century Gothic"/>
                        </a:rPr>
                        <a:t>2015</a:t>
                      </a:r>
                      <a:endParaRPr lang="is-IS"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is-IS" sz="1100" b="1" i="0" u="none" strike="noStrike" dirty="0" smtClean="0">
                          <a:solidFill>
                            <a:srgbClr val="FFFFFF"/>
                          </a:solidFill>
                          <a:effectLst/>
                          <a:latin typeface="Century Gothic"/>
                        </a:rPr>
                        <a:t>2014</a:t>
                      </a:r>
                      <a:endParaRPr lang="is-IS"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278087">
                <a:tc rowSpan="3">
                  <a:txBody>
                    <a:bodyPr/>
                    <a:lstStyle/>
                    <a:p>
                      <a:pPr algn="ctr" fontAlgn="ctr"/>
                      <a:r>
                        <a:rPr lang="fr-FR" sz="1100" b="1" i="0" u="none" strike="noStrike">
                          <a:solidFill>
                            <a:srgbClr val="FFFFFF"/>
                          </a:solidFill>
                          <a:effectLst/>
                          <a:latin typeface="Century Gothic"/>
                        </a:rPr>
                        <a:t>Chiffre d'affaires à l'export (CAE)&amp; ses variations</a:t>
                      </a:r>
                      <a:r>
                        <a:rPr lang="fr-FR" sz="1100" b="0" i="0" u="none" strike="noStrike">
                          <a:solidFill>
                            <a:srgbClr val="000000"/>
                          </a:solidFill>
                          <a:effectLst/>
                          <a:latin typeface="Century Gothic"/>
                        </a:rPr>
                        <a:t> </a:t>
                      </a:r>
                    </a:p>
                  </a:txBody>
                  <a:tcPr marL="11056" marR="11056" marT="11056" marB="0" anchor="ctr">
                    <a:lnL w="190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k-SK" sz="1000" b="0" i="0" u="none" strike="noStrike">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6980">
                <a:tc vMerge="1">
                  <a:txBody>
                    <a:bodyPr/>
                    <a:lstStyle/>
                    <a:p>
                      <a:endParaRPr lang="fr-FR"/>
                    </a:p>
                  </a:txBody>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16/15</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15/14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c>
                  <a:txBody>
                    <a:bodyPr/>
                    <a:lstStyle/>
                    <a:p>
                      <a:pPr algn="ctr" fontAlgn="ctr"/>
                      <a:r>
                        <a:rPr lang="sv-SE" sz="1100" b="1" i="0" u="none" strike="noStrike" dirty="0">
                          <a:solidFill>
                            <a:srgbClr val="FFFFFF"/>
                          </a:solidFill>
                          <a:effectLst/>
                          <a:latin typeface="Century Gothic"/>
                        </a:rPr>
                        <a:t>Var </a:t>
                      </a:r>
                      <a:r>
                        <a:rPr lang="sv-SE" sz="1100" b="1" i="0" u="none" strike="noStrike" dirty="0" smtClean="0">
                          <a:solidFill>
                            <a:srgbClr val="FFFFFF"/>
                          </a:solidFill>
                          <a:effectLst/>
                          <a:latin typeface="Century Gothic"/>
                        </a:rPr>
                        <a:t>16/14</a:t>
                      </a:r>
                      <a:endParaRPr lang="sv-SE" sz="1100" b="1" i="0" u="none" strike="noStrike" dirty="0">
                        <a:solidFill>
                          <a:srgbClr val="FFFFFF"/>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3333"/>
                    </a:solidFill>
                  </a:tcPr>
                </a:tc>
              </a:tr>
              <a:tr h="306980">
                <a:tc vMerge="1">
                  <a:txBody>
                    <a:bodyPr/>
                    <a:lstStyle/>
                    <a:p>
                      <a:endParaRPr lang="fr-FR"/>
                    </a:p>
                  </a:txBody>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smtClean="0">
                          <a:solidFill>
                            <a:srgbClr val="000000"/>
                          </a:solidFill>
                          <a:effectLst/>
                          <a:latin typeface="Century Gothic"/>
                        </a:rPr>
                        <a:t>%</a:t>
                      </a:r>
                      <a:r>
                        <a:rPr lang="sk-SK" sz="1000" b="0" i="0" u="none" strike="noStrike" dirty="0">
                          <a:solidFill>
                            <a:srgbClr val="000000"/>
                          </a:solidFill>
                          <a:effectLst/>
                          <a:latin typeface="Century Gothic"/>
                        </a:rPr>
                        <a:t> </a:t>
                      </a:r>
                    </a:p>
                  </a:txBody>
                  <a:tcPr marL="11056" marR="11056" marT="11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sk-SK" sz="1000" b="0" i="0" u="none" strike="noStrike" dirty="0">
                          <a:solidFill>
                            <a:srgbClr val="000000"/>
                          </a:solidFill>
                          <a:effectLst/>
                          <a:latin typeface="Century Gothic"/>
                        </a:rPr>
                        <a:t> </a:t>
                      </a:r>
                      <a:r>
                        <a:rPr lang="sk-SK" sz="1000" b="0" i="0" u="none" strike="noStrike" dirty="0" smtClean="0">
                          <a:solidFill>
                            <a:srgbClr val="000000"/>
                          </a:solidFill>
                          <a:effectLst/>
                          <a:latin typeface="Century Gothic"/>
                        </a:rPr>
                        <a:t>%</a:t>
                      </a:r>
                      <a:endParaRPr lang="sk-SK" sz="1000" b="0" i="0" u="none" strike="noStrike" dirty="0">
                        <a:solidFill>
                          <a:srgbClr val="000000"/>
                        </a:solidFill>
                        <a:effectLst/>
                        <a:latin typeface="Century Gothic"/>
                      </a:endParaRPr>
                    </a:p>
                  </a:txBody>
                  <a:tcPr marL="11056" marR="11056" marT="1105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433357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 y="128520"/>
            <a:ext cx="6496494" cy="408623"/>
          </a:xfrm>
          <a:prstGeom prst="roundRect">
            <a:avLst/>
          </a:prstGeom>
          <a:noFill/>
        </p:spPr>
        <p:txBody>
          <a:bodyPr wrap="square" rtlCol="0">
            <a:spAutoFit/>
          </a:bodyPr>
          <a:lstStyle/>
          <a:p>
            <a:r>
              <a:rPr lang="fr-FR" b="1" u="sng" dirty="0">
                <a:solidFill>
                  <a:srgbClr val="C00000"/>
                </a:solidFill>
                <a:latin typeface="Century Gothic"/>
                <a:cs typeface="Century Gothic"/>
              </a:rPr>
              <a:t>LES FAITS MARQUANTS DE L’ENTREPRISE </a:t>
            </a:r>
            <a:r>
              <a:rPr lang="fr-FR" b="1" u="sng">
                <a:solidFill>
                  <a:srgbClr val="C00000"/>
                </a:solidFill>
                <a:latin typeface="Century Gothic"/>
                <a:cs typeface="Century Gothic"/>
              </a:rPr>
              <a:t>EN </a:t>
            </a:r>
            <a:r>
              <a:rPr lang="fr-FR" b="1" u="sng" smtClean="0">
                <a:solidFill>
                  <a:srgbClr val="C00000"/>
                </a:solidFill>
                <a:latin typeface="Century Gothic"/>
                <a:cs typeface="Century Gothic"/>
              </a:rPr>
              <a:t>2016 </a:t>
            </a:r>
            <a:endParaRPr lang="fr-FR" b="1" u="sng" dirty="0">
              <a:solidFill>
                <a:srgbClr val="C00000"/>
              </a:solidFill>
              <a:latin typeface="Century Gothic"/>
              <a:cs typeface="Century Gothic"/>
            </a:endParaRPr>
          </a:p>
        </p:txBody>
      </p:sp>
      <p:sp>
        <p:nvSpPr>
          <p:cNvPr id="4" name="ZoneTexte 3"/>
          <p:cNvSpPr txBox="1"/>
          <p:nvPr/>
        </p:nvSpPr>
        <p:spPr>
          <a:xfrm>
            <a:off x="0" y="464203"/>
            <a:ext cx="6641569" cy="1384995"/>
          </a:xfrm>
          <a:prstGeom prst="rect">
            <a:avLst/>
          </a:prstGeom>
          <a:noFill/>
        </p:spPr>
        <p:txBody>
          <a:bodyPr wrap="square" rtlCol="0">
            <a:spAutoFit/>
          </a:bodyPr>
          <a:lstStyle/>
          <a:p>
            <a:r>
              <a:rPr lang="fr-FR" sz="1400" dirty="0" smtClean="0">
                <a:latin typeface="Georgia" panose="02040502050405020303" pitchFamily="18"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fr-FR" sz="1400" dirty="0">
                <a:latin typeface="Georgia" panose="02040502050405020303" pitchFamily="18" charset="0"/>
              </a:rPr>
              <a:t>_</a:t>
            </a:r>
            <a:r>
              <a:rPr lang="fr-FR" sz="1400" dirty="0" smtClean="0">
                <a:latin typeface="Georgia" panose="02040502050405020303" pitchFamily="18" charset="0"/>
              </a:rPr>
              <a:t>_________________</a:t>
            </a:r>
          </a:p>
        </p:txBody>
      </p:sp>
      <p:sp>
        <p:nvSpPr>
          <p:cNvPr id="6" name="Rectangle à coins arrondis 5"/>
          <p:cNvSpPr/>
          <p:nvPr/>
        </p:nvSpPr>
        <p:spPr>
          <a:xfrm>
            <a:off x="0" y="1833370"/>
            <a:ext cx="3685735" cy="408623"/>
          </a:xfrm>
          <a:prstGeom prst="roundRect">
            <a:avLst/>
          </a:prstGeom>
          <a:noFill/>
        </p:spPr>
        <p:txBody>
          <a:bodyPr wrap="square" rtlCol="0">
            <a:spAutoFit/>
          </a:bodyPr>
          <a:lstStyle/>
          <a:p>
            <a:r>
              <a:rPr lang="fr-FR" b="1" u="sng" dirty="0" smtClean="0">
                <a:solidFill>
                  <a:srgbClr val="C00000"/>
                </a:solidFill>
                <a:latin typeface="Century Gothic"/>
                <a:cs typeface="Century Gothic"/>
              </a:rPr>
              <a:t>ACTIONS CITOYENNES</a:t>
            </a:r>
            <a:endParaRPr lang="fr-FR" b="1" u="sng" dirty="0">
              <a:solidFill>
                <a:srgbClr val="C00000"/>
              </a:solidFill>
              <a:latin typeface="Century Gothic"/>
              <a:cs typeface="Century Gothic"/>
            </a:endParaRPr>
          </a:p>
        </p:txBody>
      </p:sp>
      <p:sp>
        <p:nvSpPr>
          <p:cNvPr id="7" name="Rectangle 6"/>
          <p:cNvSpPr/>
          <p:nvPr/>
        </p:nvSpPr>
        <p:spPr>
          <a:xfrm>
            <a:off x="83965" y="2295317"/>
            <a:ext cx="6640392" cy="1083374"/>
          </a:xfrm>
          <a:prstGeom prst="rect">
            <a:avLst/>
          </a:prstGeom>
        </p:spPr>
        <p:txBody>
          <a:bodyPr wrap="square">
            <a:spAutoFit/>
          </a:bodyPr>
          <a:lstStyle/>
          <a:p>
            <a:pPr>
              <a:lnSpc>
                <a:spcPct val="115000"/>
              </a:lnSpc>
              <a:spcAft>
                <a:spcPts val="0"/>
              </a:spcAft>
            </a:pPr>
            <a:r>
              <a:rPr lang="fr-FR" sz="1400" dirty="0">
                <a:latin typeface="Century Gothic"/>
                <a:ea typeface="Times New Roman" panose="02020603050405020304" pitchFamily="18" charset="0"/>
                <a:cs typeface="Century Gothic"/>
              </a:rPr>
              <a:t>Quelles sont les actions menées par votre entreprise dans le cadre de son action citoyenne ? (</a:t>
            </a:r>
            <a:r>
              <a:rPr lang="fr-FR" sz="1400" dirty="0" smtClean="0">
                <a:latin typeface="Century Gothic"/>
                <a:ea typeface="Times New Roman" panose="02020603050405020304" pitchFamily="18" charset="0"/>
                <a:cs typeface="Century Gothic"/>
              </a:rPr>
              <a:t>environnement</a:t>
            </a:r>
            <a:r>
              <a:rPr lang="fr-FR" sz="1400" dirty="0">
                <a:latin typeface="Century Gothic"/>
                <a:ea typeface="Times New Roman" panose="02020603050405020304" pitchFamily="18" charset="0"/>
                <a:cs typeface="Century Gothic"/>
              </a:rPr>
              <a:t>, </a:t>
            </a:r>
            <a:r>
              <a:rPr lang="fr-FR" sz="1400" dirty="0" smtClean="0">
                <a:latin typeface="Century Gothic"/>
                <a:ea typeface="Times New Roman" panose="02020603050405020304" pitchFamily="18" charset="0"/>
                <a:cs typeface="Century Gothic"/>
              </a:rPr>
              <a:t>éducation</a:t>
            </a:r>
            <a:r>
              <a:rPr lang="fr-FR" sz="1400" dirty="0">
                <a:latin typeface="Century Gothic"/>
                <a:ea typeface="Times New Roman" panose="02020603050405020304" pitchFamily="18" charset="0"/>
                <a:cs typeface="Century Gothic"/>
              </a:rPr>
              <a:t>, </a:t>
            </a:r>
            <a:r>
              <a:rPr lang="fr-FR" sz="1400" dirty="0" smtClean="0">
                <a:latin typeface="Century Gothic"/>
                <a:ea typeface="Times New Roman" panose="02020603050405020304" pitchFamily="18" charset="0"/>
                <a:cs typeface="Century Gothic"/>
              </a:rPr>
              <a:t>santé...)</a:t>
            </a:r>
          </a:p>
          <a:p>
            <a:pPr>
              <a:lnSpc>
                <a:spcPct val="115000"/>
              </a:lnSpc>
              <a:spcAft>
                <a:spcPts val="0"/>
              </a:spcAft>
            </a:pPr>
            <a:r>
              <a:rPr lang="fr-FR" sz="1400" dirty="0" smtClean="0">
                <a:latin typeface="Century Gothic"/>
                <a:ea typeface="Times New Roman" panose="02020603050405020304" pitchFamily="18" charset="0"/>
                <a:cs typeface="Century Gothic"/>
              </a:rPr>
              <a:t>________________________________________________________________________________________________________________________________________________</a:t>
            </a:r>
            <a:endParaRPr lang="fr-FR" sz="1200" dirty="0">
              <a:effectLst/>
              <a:latin typeface="Century Gothic"/>
              <a:ea typeface="Times New Roman" panose="02020603050405020304" pitchFamily="18" charset="0"/>
              <a:cs typeface="Century Gothic"/>
            </a:endParaRPr>
          </a:p>
        </p:txBody>
      </p:sp>
      <p:sp>
        <p:nvSpPr>
          <p:cNvPr id="8" name="Rectangle à coins arrondis 7"/>
          <p:cNvSpPr/>
          <p:nvPr/>
        </p:nvSpPr>
        <p:spPr>
          <a:xfrm>
            <a:off x="134832" y="3378691"/>
            <a:ext cx="3476625" cy="408623"/>
          </a:xfrm>
          <a:prstGeom prst="roundRect">
            <a:avLst/>
          </a:prstGeom>
          <a:noFill/>
        </p:spPr>
        <p:txBody>
          <a:bodyPr wrap="square" rtlCol="0">
            <a:spAutoFit/>
          </a:bodyPr>
          <a:lstStyle/>
          <a:p>
            <a:r>
              <a:rPr lang="fr-FR" b="1" u="sng" dirty="0">
                <a:solidFill>
                  <a:srgbClr val="C00000"/>
                </a:solidFill>
                <a:latin typeface="Century Gothic"/>
                <a:cs typeface="Century Gothic"/>
              </a:rPr>
              <a:t>PRESENTATION DU DOSSIER </a:t>
            </a:r>
          </a:p>
        </p:txBody>
      </p:sp>
      <p:sp>
        <p:nvSpPr>
          <p:cNvPr id="9" name="ZoneTexte 8"/>
          <p:cNvSpPr txBox="1"/>
          <p:nvPr/>
        </p:nvSpPr>
        <p:spPr>
          <a:xfrm>
            <a:off x="146463" y="3781405"/>
            <a:ext cx="6649038" cy="1600438"/>
          </a:xfrm>
          <a:prstGeom prst="rect">
            <a:avLst/>
          </a:prstGeom>
          <a:noFill/>
        </p:spPr>
        <p:txBody>
          <a:bodyPr wrap="square" rtlCol="0">
            <a:spAutoFit/>
          </a:bodyPr>
          <a:lstStyle/>
          <a:p>
            <a:pPr marL="171450" indent="-171450">
              <a:buFont typeface="Arial" panose="020B0604020202020204" pitchFamily="34" charset="0"/>
              <a:buChar char="•"/>
            </a:pPr>
            <a:r>
              <a:rPr lang="fr-FR" sz="1400" dirty="0" smtClean="0">
                <a:latin typeface="Century Gothic"/>
                <a:cs typeface="Century Gothic"/>
              </a:rPr>
              <a:t>Formulaire d’inscription en format exploitable </a:t>
            </a:r>
          </a:p>
          <a:p>
            <a:pPr marL="171450" indent="-171450">
              <a:buFont typeface="Arial" panose="020B0604020202020204" pitchFamily="34" charset="0"/>
              <a:buChar char="•"/>
            </a:pPr>
            <a:r>
              <a:rPr lang="fr-FR" sz="1400" dirty="0" smtClean="0">
                <a:latin typeface="Century Gothic"/>
                <a:cs typeface="Century Gothic"/>
              </a:rPr>
              <a:t>Joindre à votre dossier des photos, vidéos, dossier de presse, échantillon physique et tout autre document </a:t>
            </a:r>
            <a:r>
              <a:rPr lang="fr-FR" sz="1400" dirty="0">
                <a:latin typeface="Century Gothic"/>
                <a:cs typeface="Century Gothic"/>
              </a:rPr>
              <a:t>afin que le jury puisse mieux évaluer votre dossier de </a:t>
            </a:r>
            <a:r>
              <a:rPr lang="fr-FR" sz="1400" dirty="0" smtClean="0">
                <a:latin typeface="Century Gothic"/>
                <a:cs typeface="Century Gothic"/>
              </a:rPr>
              <a:t>candidature. </a:t>
            </a:r>
          </a:p>
          <a:p>
            <a:pPr marL="171450" indent="-171450">
              <a:buFont typeface="Arial" panose="020B0604020202020204" pitchFamily="34" charset="0"/>
              <a:buChar char="•"/>
            </a:pPr>
            <a:r>
              <a:rPr lang="fr-FR" sz="1400" dirty="0">
                <a:latin typeface="Century Gothic"/>
                <a:cs typeface="Century Gothic"/>
              </a:rPr>
              <a:t>Descriptif détaillé des documents fournis sur clé USB permettant au Jury de mieux évaluer le dossier.</a:t>
            </a:r>
          </a:p>
          <a:p>
            <a:pPr marL="171450" indent="-171450">
              <a:buFont typeface="Arial" panose="020B0604020202020204" pitchFamily="34" charset="0"/>
              <a:buChar char="•"/>
            </a:pPr>
            <a:endParaRPr lang="fr-FR" sz="1400" dirty="0" smtClean="0">
              <a:latin typeface="Century Gothic"/>
              <a:cs typeface="Century Gothic"/>
            </a:endParaRPr>
          </a:p>
        </p:txBody>
      </p:sp>
      <p:sp>
        <p:nvSpPr>
          <p:cNvPr id="10" name="Rectangle à coins arrondis 9"/>
          <p:cNvSpPr/>
          <p:nvPr/>
        </p:nvSpPr>
        <p:spPr>
          <a:xfrm>
            <a:off x="-1" y="5303118"/>
            <a:ext cx="1571625" cy="408623"/>
          </a:xfrm>
          <a:prstGeom prst="roundRect">
            <a:avLst/>
          </a:prstGeom>
          <a:noFill/>
        </p:spPr>
        <p:txBody>
          <a:bodyPr wrap="square" rtlCol="0">
            <a:spAutoFit/>
          </a:bodyPr>
          <a:lstStyle/>
          <a:p>
            <a:r>
              <a:rPr lang="fr-FR" b="1" u="sng" dirty="0">
                <a:solidFill>
                  <a:srgbClr val="C00000"/>
                </a:solidFill>
                <a:latin typeface="Century Gothic"/>
                <a:cs typeface="Century Gothic"/>
              </a:rPr>
              <a:t>CONTACT </a:t>
            </a:r>
          </a:p>
        </p:txBody>
      </p:sp>
      <p:sp>
        <p:nvSpPr>
          <p:cNvPr id="11" name="ZoneTexte 10"/>
          <p:cNvSpPr txBox="1"/>
          <p:nvPr/>
        </p:nvSpPr>
        <p:spPr>
          <a:xfrm>
            <a:off x="75319" y="5669537"/>
            <a:ext cx="6791327" cy="1892826"/>
          </a:xfrm>
          <a:prstGeom prst="rect">
            <a:avLst/>
          </a:prstGeom>
          <a:noFill/>
        </p:spPr>
        <p:txBody>
          <a:bodyPr wrap="square" rtlCol="0">
            <a:spAutoFit/>
          </a:bodyPr>
          <a:lstStyle/>
          <a:p>
            <a:r>
              <a:rPr lang="fr-FR" sz="1300" dirty="0" smtClean="0">
                <a:latin typeface="Century Gothic"/>
                <a:cs typeface="Century Gothic"/>
              </a:rPr>
              <a:t>Personne responsable du dossier de candidature : </a:t>
            </a:r>
          </a:p>
          <a:p>
            <a:r>
              <a:rPr lang="fr-FR" sz="1300" dirty="0" smtClean="0">
                <a:latin typeface="Century Gothic"/>
                <a:cs typeface="Century Gothic"/>
              </a:rPr>
              <a:t> </a:t>
            </a:r>
          </a:p>
          <a:p>
            <a:pPr marL="171450" indent="-171450">
              <a:buFont typeface="Arial" panose="020B0604020202020204" pitchFamily="34" charset="0"/>
              <a:buChar char="•"/>
            </a:pPr>
            <a:r>
              <a:rPr lang="fr-FR" sz="1300" dirty="0" smtClean="0">
                <a:latin typeface="Century Gothic"/>
                <a:cs typeface="Century Gothic"/>
              </a:rPr>
              <a:t>Nom, prénom ________________________________________________ </a:t>
            </a:r>
            <a:endParaRPr lang="fr-FR" sz="1300" dirty="0">
              <a:latin typeface="Century Gothic"/>
              <a:cs typeface="Century Gothic"/>
            </a:endParaRPr>
          </a:p>
          <a:p>
            <a:pPr marL="171450" indent="-171450">
              <a:buFont typeface="Arial" panose="020B0604020202020204" pitchFamily="34" charset="0"/>
              <a:buChar char="•"/>
            </a:pPr>
            <a:endParaRPr lang="fr-FR" sz="1300" dirty="0" smtClean="0">
              <a:latin typeface="Century Gothic"/>
              <a:cs typeface="Century Gothic"/>
            </a:endParaRPr>
          </a:p>
          <a:p>
            <a:pPr marL="171450" indent="-171450">
              <a:buFont typeface="Arial" panose="020B0604020202020204" pitchFamily="34" charset="0"/>
              <a:buChar char="•"/>
            </a:pPr>
            <a:r>
              <a:rPr lang="fr-FR" sz="1300" dirty="0" smtClean="0">
                <a:latin typeface="Century Gothic"/>
                <a:cs typeface="Century Gothic"/>
              </a:rPr>
              <a:t>Fonction ____________________________________________________</a:t>
            </a:r>
          </a:p>
          <a:p>
            <a:endParaRPr lang="fr-FR" sz="1300" dirty="0" smtClean="0">
              <a:latin typeface="Century Gothic"/>
              <a:cs typeface="Century Gothic"/>
            </a:endParaRPr>
          </a:p>
          <a:p>
            <a:pPr marL="171450" indent="-171450">
              <a:buFont typeface="Arial" panose="020B0604020202020204" pitchFamily="34" charset="0"/>
              <a:buChar char="•"/>
            </a:pPr>
            <a:r>
              <a:rPr lang="fr-FR" sz="1300" dirty="0" smtClean="0">
                <a:latin typeface="Century Gothic"/>
                <a:cs typeface="Century Gothic"/>
              </a:rPr>
              <a:t>E-mail ______________________________________________________</a:t>
            </a:r>
          </a:p>
          <a:p>
            <a:endParaRPr lang="fr-FR" sz="1300" dirty="0" smtClean="0">
              <a:latin typeface="Century Gothic"/>
              <a:cs typeface="Century Gothic"/>
            </a:endParaRPr>
          </a:p>
          <a:p>
            <a:pPr marL="171450" indent="-171450">
              <a:buFont typeface="Arial" panose="020B0604020202020204" pitchFamily="34" charset="0"/>
              <a:buChar char="•"/>
            </a:pPr>
            <a:r>
              <a:rPr lang="fr-FR" sz="1300" dirty="0" smtClean="0">
                <a:latin typeface="Century Gothic"/>
                <a:cs typeface="Century Gothic"/>
              </a:rPr>
              <a:t>Tél. ________________________________________________________</a:t>
            </a:r>
          </a:p>
        </p:txBody>
      </p:sp>
    </p:spTree>
    <p:extLst>
      <p:ext uri="{BB962C8B-B14F-4D97-AF65-F5344CB8AC3E}">
        <p14:creationId xmlns:p14="http://schemas.microsoft.com/office/powerpoint/2010/main" val="3779457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2826</TotalTime>
  <Words>545</Words>
  <Application>Microsoft Office PowerPoint</Application>
  <PresentationFormat>Personnalisé</PresentationFormat>
  <Paragraphs>178</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DOSSIER DE CANDIDATURE</dc:title>
  <dc:creator>user</dc:creator>
  <cp:lastModifiedBy>benharbit</cp:lastModifiedBy>
  <cp:revision>205</cp:revision>
  <dcterms:created xsi:type="dcterms:W3CDTF">2014-11-20T10:24:26Z</dcterms:created>
  <dcterms:modified xsi:type="dcterms:W3CDTF">2017-04-25T09:01:59Z</dcterms:modified>
</cp:coreProperties>
</file>