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1" r:id="rId1"/>
  </p:sldMasterIdLst>
  <p:sldIdLst>
    <p:sldId id="256" r:id="rId2"/>
    <p:sldId id="257" r:id="rId3"/>
    <p:sldId id="259" r:id="rId4"/>
    <p:sldId id="262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27F15A-7F58-427F-9E94-D1C27F91605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6FE0081-2F2E-4484-9B98-D70EC7A81254}">
      <dgm:prSet phldrT="[Texte]" custT="1"/>
      <dgm:spPr/>
      <dgm:t>
        <a:bodyPr/>
        <a:lstStyle/>
        <a:p>
          <a:r>
            <a:rPr lang="fr-FR" sz="2000" b="1" dirty="0">
              <a:latin typeface="Palatino Linotype" panose="02040502050505030304" pitchFamily="18" charset="0"/>
            </a:rPr>
            <a:t>Conditions de travail </a:t>
          </a:r>
        </a:p>
        <a:p>
          <a:r>
            <a:rPr lang="fr-FR" sz="1100" b="0" dirty="0">
              <a:latin typeface="Palatino Linotype" panose="02040502050505030304" pitchFamily="18" charset="0"/>
            </a:rPr>
            <a:t>Sécurité,pénibilité,confort</a:t>
          </a:r>
        </a:p>
      </dgm:t>
    </dgm:pt>
    <dgm:pt modelId="{17398135-01EC-4340-9A7F-2D1A0C6E3A38}" type="parTrans" cxnId="{7DCF39CC-8A43-4FED-AEDF-7EF1127B3438}">
      <dgm:prSet/>
      <dgm:spPr/>
      <dgm:t>
        <a:bodyPr/>
        <a:lstStyle/>
        <a:p>
          <a:endParaRPr lang="fr-FR">
            <a:latin typeface="Palatino Linotype" panose="02040502050505030304" pitchFamily="18" charset="0"/>
          </a:endParaRPr>
        </a:p>
      </dgm:t>
    </dgm:pt>
    <dgm:pt modelId="{492FD2B8-F320-4006-89EF-133BF6D5FA3A}" type="sibTrans" cxnId="{7DCF39CC-8A43-4FED-AEDF-7EF1127B3438}">
      <dgm:prSet/>
      <dgm:spPr/>
      <dgm:t>
        <a:bodyPr/>
        <a:lstStyle/>
        <a:p>
          <a:endParaRPr lang="fr-FR">
            <a:latin typeface="Palatino Linotype" panose="02040502050505030304" pitchFamily="18" charset="0"/>
          </a:endParaRPr>
        </a:p>
      </dgm:t>
    </dgm:pt>
    <dgm:pt modelId="{B72DB58A-61BA-4936-8C5D-CD2B736AA1A0}">
      <dgm:prSet phldrT="[Texte]" custT="1"/>
      <dgm:spPr/>
      <dgm:t>
        <a:bodyPr/>
        <a:lstStyle/>
        <a:p>
          <a:r>
            <a:rPr lang="fr-FR" sz="2000" b="1" dirty="0">
              <a:latin typeface="Palatino Linotype" panose="02040502050505030304" pitchFamily="18" charset="0"/>
            </a:rPr>
            <a:t>Management</a:t>
          </a:r>
        </a:p>
        <a:p>
          <a:r>
            <a:rPr lang="fr-FR" sz="1100" b="0" dirty="0">
              <a:latin typeface="Palatino Linotype" panose="02040502050505030304" pitchFamily="18" charset="0"/>
            </a:rPr>
            <a:t>Compétence, Style et qualité de la relation</a:t>
          </a:r>
        </a:p>
      </dgm:t>
    </dgm:pt>
    <dgm:pt modelId="{1353909E-249A-4C82-A761-934A386AAF66}" type="parTrans" cxnId="{EAE2EC9B-847B-44A8-87E2-3CC6543988C4}">
      <dgm:prSet/>
      <dgm:spPr/>
      <dgm:t>
        <a:bodyPr/>
        <a:lstStyle/>
        <a:p>
          <a:endParaRPr lang="fr-FR">
            <a:latin typeface="Palatino Linotype" panose="02040502050505030304" pitchFamily="18" charset="0"/>
          </a:endParaRPr>
        </a:p>
      </dgm:t>
    </dgm:pt>
    <dgm:pt modelId="{32AB51DB-A47F-4E1B-884A-A9D9EA281762}" type="sibTrans" cxnId="{EAE2EC9B-847B-44A8-87E2-3CC6543988C4}">
      <dgm:prSet/>
      <dgm:spPr/>
      <dgm:t>
        <a:bodyPr/>
        <a:lstStyle/>
        <a:p>
          <a:endParaRPr lang="fr-FR">
            <a:latin typeface="Palatino Linotype" panose="02040502050505030304" pitchFamily="18" charset="0"/>
          </a:endParaRPr>
        </a:p>
      </dgm:t>
    </dgm:pt>
    <dgm:pt modelId="{25EDF0BD-FF04-474A-9DE4-C8470F1D87A3}">
      <dgm:prSet phldrT="[Texte]" custT="1"/>
      <dgm:spPr/>
      <dgm:t>
        <a:bodyPr/>
        <a:lstStyle/>
        <a:p>
          <a:r>
            <a:rPr lang="fr-FR" sz="2000" b="1" dirty="0">
              <a:latin typeface="Palatino Linotype" panose="02040502050505030304" pitchFamily="18" charset="0"/>
            </a:rPr>
            <a:t>Modes d’organisation du travail </a:t>
          </a:r>
        </a:p>
      </dgm:t>
    </dgm:pt>
    <dgm:pt modelId="{87EA01E7-63FC-46DB-A2B3-AA279D09DCD2}" type="parTrans" cxnId="{0968ED53-77E7-4505-AE08-A147AD1D8F3A}">
      <dgm:prSet/>
      <dgm:spPr/>
      <dgm:t>
        <a:bodyPr/>
        <a:lstStyle/>
        <a:p>
          <a:endParaRPr lang="fr-FR">
            <a:latin typeface="Palatino Linotype" panose="02040502050505030304" pitchFamily="18" charset="0"/>
          </a:endParaRPr>
        </a:p>
      </dgm:t>
    </dgm:pt>
    <dgm:pt modelId="{707FF33B-66C8-40CD-AD15-78BF31C1D9C9}" type="sibTrans" cxnId="{0968ED53-77E7-4505-AE08-A147AD1D8F3A}">
      <dgm:prSet/>
      <dgm:spPr/>
      <dgm:t>
        <a:bodyPr/>
        <a:lstStyle/>
        <a:p>
          <a:endParaRPr lang="fr-FR">
            <a:latin typeface="Palatino Linotype" panose="02040502050505030304" pitchFamily="18" charset="0"/>
          </a:endParaRPr>
        </a:p>
      </dgm:t>
    </dgm:pt>
    <dgm:pt modelId="{AC415129-D89B-4E41-B86F-F08DD53D5490}">
      <dgm:prSet phldrT="[Texte]" custT="1"/>
      <dgm:spPr/>
      <dgm:t>
        <a:bodyPr/>
        <a:lstStyle/>
        <a:p>
          <a:r>
            <a:rPr lang="fr-FR" sz="2000" b="1" dirty="0">
              <a:latin typeface="Palatino Linotype" panose="02040502050505030304" pitchFamily="18" charset="0"/>
            </a:rPr>
            <a:t>Ethique et Valeurs</a:t>
          </a:r>
        </a:p>
      </dgm:t>
    </dgm:pt>
    <dgm:pt modelId="{BC617DC4-FD2C-42A5-AC7F-479DCBBAF87A}" type="parTrans" cxnId="{F621DCB1-138B-48A2-AF3B-7F3C9D478977}">
      <dgm:prSet/>
      <dgm:spPr/>
      <dgm:t>
        <a:bodyPr/>
        <a:lstStyle/>
        <a:p>
          <a:endParaRPr lang="fr-FR">
            <a:latin typeface="Palatino Linotype" panose="02040502050505030304" pitchFamily="18" charset="0"/>
          </a:endParaRPr>
        </a:p>
      </dgm:t>
    </dgm:pt>
    <dgm:pt modelId="{B379FE43-DF26-4204-8E9F-19BC1DFD16FA}" type="sibTrans" cxnId="{F621DCB1-138B-48A2-AF3B-7F3C9D478977}">
      <dgm:prSet/>
      <dgm:spPr/>
      <dgm:t>
        <a:bodyPr/>
        <a:lstStyle/>
        <a:p>
          <a:endParaRPr lang="fr-FR">
            <a:latin typeface="Palatino Linotype" panose="02040502050505030304" pitchFamily="18" charset="0"/>
          </a:endParaRPr>
        </a:p>
      </dgm:t>
    </dgm:pt>
    <dgm:pt modelId="{22D65AE6-79B1-4EBA-8293-6BD43A8DAE4E}">
      <dgm:prSet phldrT="[Texte]" custT="1"/>
      <dgm:spPr/>
      <dgm:t>
        <a:bodyPr/>
        <a:lstStyle/>
        <a:p>
          <a:r>
            <a:rPr lang="fr-FR" sz="2000" b="1" dirty="0">
              <a:latin typeface="Palatino Linotype" panose="02040502050505030304" pitchFamily="18" charset="0"/>
            </a:rPr>
            <a:t>Rémunération et Avantages</a:t>
          </a:r>
        </a:p>
        <a:p>
          <a:r>
            <a:rPr lang="fr-FR" sz="1100" b="0" dirty="0">
              <a:latin typeface="Palatino Linotype" panose="02040502050505030304" pitchFamily="18" charset="0"/>
            </a:rPr>
            <a:t>Structuration et adéquation</a:t>
          </a:r>
        </a:p>
      </dgm:t>
    </dgm:pt>
    <dgm:pt modelId="{4BFB1730-0CA7-4B4D-BC33-0C106DB96456}" type="parTrans" cxnId="{D398A198-D611-427E-A4BC-8C9BFF2DD380}">
      <dgm:prSet/>
      <dgm:spPr/>
      <dgm:t>
        <a:bodyPr/>
        <a:lstStyle/>
        <a:p>
          <a:endParaRPr lang="fr-FR">
            <a:latin typeface="Palatino Linotype" panose="02040502050505030304" pitchFamily="18" charset="0"/>
          </a:endParaRPr>
        </a:p>
      </dgm:t>
    </dgm:pt>
    <dgm:pt modelId="{840DB51C-576C-4AFF-8DCD-D28722BC431E}" type="sibTrans" cxnId="{D398A198-D611-427E-A4BC-8C9BFF2DD380}">
      <dgm:prSet/>
      <dgm:spPr/>
      <dgm:t>
        <a:bodyPr/>
        <a:lstStyle/>
        <a:p>
          <a:endParaRPr lang="fr-FR">
            <a:latin typeface="Palatino Linotype" panose="02040502050505030304" pitchFamily="18" charset="0"/>
          </a:endParaRPr>
        </a:p>
      </dgm:t>
    </dgm:pt>
    <dgm:pt modelId="{D5E61CCB-22F9-473F-91AD-822846AA75E6}">
      <dgm:prSet phldrT="[Texte]" custT="1"/>
      <dgm:spPr/>
      <dgm:t>
        <a:bodyPr/>
        <a:lstStyle/>
        <a:p>
          <a:r>
            <a:rPr lang="fr-FR" sz="2000" b="1" dirty="0">
              <a:latin typeface="Palatino Linotype" panose="02040502050505030304" pitchFamily="18" charset="0"/>
            </a:rPr>
            <a:t>Nature du travail </a:t>
          </a:r>
        </a:p>
        <a:p>
          <a:r>
            <a:rPr lang="fr-FR" sz="1100" b="0" dirty="0">
              <a:latin typeface="Palatino Linotype" panose="02040502050505030304" pitchFamily="18" charset="0"/>
            </a:rPr>
            <a:t>Relations avec les clients, marge de manœuvre</a:t>
          </a:r>
        </a:p>
      </dgm:t>
    </dgm:pt>
    <dgm:pt modelId="{D597C29D-5540-4A84-A8F4-9B80B987A93F}" type="parTrans" cxnId="{29D51C7E-0C92-474A-9726-3ADB8E97BFB9}">
      <dgm:prSet/>
      <dgm:spPr/>
      <dgm:t>
        <a:bodyPr/>
        <a:lstStyle/>
        <a:p>
          <a:endParaRPr lang="fr-FR">
            <a:latin typeface="Palatino Linotype" panose="02040502050505030304" pitchFamily="18" charset="0"/>
          </a:endParaRPr>
        </a:p>
      </dgm:t>
    </dgm:pt>
    <dgm:pt modelId="{A7846FE1-CEE4-4F7F-89F6-5ABD6CAE00A0}" type="sibTrans" cxnId="{29D51C7E-0C92-474A-9726-3ADB8E97BFB9}">
      <dgm:prSet/>
      <dgm:spPr/>
      <dgm:t>
        <a:bodyPr/>
        <a:lstStyle/>
        <a:p>
          <a:endParaRPr lang="fr-FR">
            <a:latin typeface="Palatino Linotype" panose="02040502050505030304" pitchFamily="18" charset="0"/>
          </a:endParaRPr>
        </a:p>
      </dgm:t>
    </dgm:pt>
    <dgm:pt modelId="{AF49A2A0-23EC-4D87-A0E6-FA3DC6571885}">
      <dgm:prSet phldrT="[Texte]" custT="1"/>
      <dgm:spPr/>
      <dgm:t>
        <a:bodyPr/>
        <a:lstStyle/>
        <a:p>
          <a:pPr algn="ctr"/>
          <a:r>
            <a:rPr lang="fr-FR" sz="2000" b="1" dirty="0">
              <a:latin typeface="Palatino Linotype" panose="02040502050505030304" pitchFamily="18" charset="0"/>
            </a:rPr>
            <a:t>Relations à la vie Privée </a:t>
          </a:r>
        </a:p>
      </dgm:t>
    </dgm:pt>
    <dgm:pt modelId="{DCCEB386-3F20-4111-88E5-302FB87F1A18}" type="parTrans" cxnId="{8CF6B18C-E3DB-4BA4-B44F-E0FF15A7E00C}">
      <dgm:prSet/>
      <dgm:spPr/>
      <dgm:t>
        <a:bodyPr/>
        <a:lstStyle/>
        <a:p>
          <a:endParaRPr lang="fr-FR">
            <a:latin typeface="Palatino Linotype" panose="02040502050505030304" pitchFamily="18" charset="0"/>
          </a:endParaRPr>
        </a:p>
      </dgm:t>
    </dgm:pt>
    <dgm:pt modelId="{EDA5DD09-602C-4A63-B2E9-ED1B43CE9161}" type="sibTrans" cxnId="{8CF6B18C-E3DB-4BA4-B44F-E0FF15A7E00C}">
      <dgm:prSet/>
      <dgm:spPr/>
      <dgm:t>
        <a:bodyPr/>
        <a:lstStyle/>
        <a:p>
          <a:endParaRPr lang="fr-FR">
            <a:latin typeface="Palatino Linotype" panose="02040502050505030304" pitchFamily="18" charset="0"/>
          </a:endParaRPr>
        </a:p>
      </dgm:t>
    </dgm:pt>
    <dgm:pt modelId="{F6B75646-650E-4640-AAE0-1BE494CCDED4}">
      <dgm:prSet phldrT="[Texte]" custT="1"/>
      <dgm:spPr/>
      <dgm:t>
        <a:bodyPr/>
        <a:lstStyle/>
        <a:p>
          <a:r>
            <a:rPr lang="fr-FR" sz="2000" b="1" dirty="0">
              <a:latin typeface="Palatino Linotype" panose="02040502050505030304" pitchFamily="18" charset="0"/>
            </a:rPr>
            <a:t>Relations Sociales</a:t>
          </a:r>
        </a:p>
        <a:p>
          <a:r>
            <a:rPr lang="fr-FR" sz="1100" b="0" dirty="0">
              <a:latin typeface="Palatino Linotype" panose="02040502050505030304" pitchFamily="18" charset="0"/>
            </a:rPr>
            <a:t>Entraide, intégration sociale et convivialité </a:t>
          </a:r>
        </a:p>
      </dgm:t>
    </dgm:pt>
    <dgm:pt modelId="{1F14BB0F-4FF6-459B-8F32-3AE6C6AF9C3B}" type="parTrans" cxnId="{EAEA68D5-6503-4275-8733-D0553BE9FFF6}">
      <dgm:prSet/>
      <dgm:spPr/>
      <dgm:t>
        <a:bodyPr/>
        <a:lstStyle/>
        <a:p>
          <a:endParaRPr lang="fr-FR">
            <a:latin typeface="Palatino Linotype" panose="02040502050505030304" pitchFamily="18" charset="0"/>
          </a:endParaRPr>
        </a:p>
      </dgm:t>
    </dgm:pt>
    <dgm:pt modelId="{68239066-4E7F-409E-92F2-396BBD714B6F}" type="sibTrans" cxnId="{EAEA68D5-6503-4275-8733-D0553BE9FFF6}">
      <dgm:prSet/>
      <dgm:spPr/>
      <dgm:t>
        <a:bodyPr/>
        <a:lstStyle/>
        <a:p>
          <a:endParaRPr lang="fr-FR">
            <a:latin typeface="Palatino Linotype" panose="02040502050505030304" pitchFamily="18" charset="0"/>
          </a:endParaRPr>
        </a:p>
      </dgm:t>
    </dgm:pt>
    <dgm:pt modelId="{D1242FCF-C042-472F-AC17-06A3FB3A2664}">
      <dgm:prSet phldrT="[Texte]" custT="1"/>
      <dgm:spPr/>
      <dgm:t>
        <a:bodyPr/>
        <a:lstStyle/>
        <a:p>
          <a:r>
            <a:rPr lang="fr-FR" sz="2000" b="1" dirty="0">
              <a:latin typeface="Palatino Linotype" panose="02040502050505030304" pitchFamily="18" charset="0"/>
            </a:rPr>
            <a:t>Sécurité de l’emploi </a:t>
          </a:r>
        </a:p>
        <a:p>
          <a:r>
            <a:rPr lang="fr-FR" sz="1100" b="0" dirty="0">
              <a:latin typeface="Palatino Linotype" panose="02040502050505030304" pitchFamily="18" charset="0"/>
            </a:rPr>
            <a:t>Organisation, métier et poste</a:t>
          </a:r>
        </a:p>
      </dgm:t>
    </dgm:pt>
    <dgm:pt modelId="{D86DC021-32DD-43F9-9C0F-56879F1F18D4}" type="parTrans" cxnId="{859DBEA9-C40A-421B-B009-82C48C1DDE99}">
      <dgm:prSet/>
      <dgm:spPr/>
      <dgm:t>
        <a:bodyPr/>
        <a:lstStyle/>
        <a:p>
          <a:endParaRPr lang="fr-FR">
            <a:latin typeface="Palatino Linotype" panose="02040502050505030304" pitchFamily="18" charset="0"/>
          </a:endParaRPr>
        </a:p>
      </dgm:t>
    </dgm:pt>
    <dgm:pt modelId="{967F4443-445B-470F-AA90-DEC95E564376}" type="sibTrans" cxnId="{859DBEA9-C40A-421B-B009-82C48C1DDE99}">
      <dgm:prSet/>
      <dgm:spPr/>
      <dgm:t>
        <a:bodyPr/>
        <a:lstStyle/>
        <a:p>
          <a:endParaRPr lang="fr-FR">
            <a:latin typeface="Palatino Linotype" panose="02040502050505030304" pitchFamily="18" charset="0"/>
          </a:endParaRPr>
        </a:p>
      </dgm:t>
    </dgm:pt>
    <dgm:pt modelId="{3CE240EC-4ED7-4958-AE16-36F629ABFF81}">
      <dgm:prSet phldrT="[Texte]" custT="1"/>
      <dgm:spPr/>
      <dgm:t>
        <a:bodyPr/>
        <a:lstStyle/>
        <a:p>
          <a:r>
            <a:rPr lang="fr-FR" sz="2000" b="1" dirty="0">
              <a:latin typeface="Palatino Linotype" panose="02040502050505030304" pitchFamily="18" charset="0"/>
            </a:rPr>
            <a:t>Formations et Perspectives</a:t>
          </a:r>
        </a:p>
        <a:p>
          <a:r>
            <a:rPr lang="fr-FR" sz="1100" b="0" dirty="0">
              <a:latin typeface="Palatino Linotype" panose="02040502050505030304" pitchFamily="18" charset="0"/>
            </a:rPr>
            <a:t>Développement individuel</a:t>
          </a:r>
        </a:p>
      </dgm:t>
    </dgm:pt>
    <dgm:pt modelId="{C60F3166-274B-41B9-8EFB-37CBBB96A74C}" type="parTrans" cxnId="{8AF6554C-D34F-4699-AA0F-8669ACA75F7C}">
      <dgm:prSet/>
      <dgm:spPr/>
      <dgm:t>
        <a:bodyPr/>
        <a:lstStyle/>
        <a:p>
          <a:endParaRPr lang="fr-FR">
            <a:latin typeface="Palatino Linotype" panose="02040502050505030304" pitchFamily="18" charset="0"/>
          </a:endParaRPr>
        </a:p>
      </dgm:t>
    </dgm:pt>
    <dgm:pt modelId="{C65DF339-1C61-4837-8BD4-ADCA0DC4B63B}" type="sibTrans" cxnId="{8AF6554C-D34F-4699-AA0F-8669ACA75F7C}">
      <dgm:prSet/>
      <dgm:spPr/>
      <dgm:t>
        <a:bodyPr/>
        <a:lstStyle/>
        <a:p>
          <a:endParaRPr lang="fr-FR">
            <a:latin typeface="Palatino Linotype" panose="02040502050505030304" pitchFamily="18" charset="0"/>
          </a:endParaRPr>
        </a:p>
      </dgm:t>
    </dgm:pt>
    <dgm:pt modelId="{BEF3D818-2D23-4061-A3DD-4299BA5D09DB}">
      <dgm:prSet phldrT="[Texte]" custT="1"/>
      <dgm:spPr/>
      <dgm:t>
        <a:bodyPr/>
        <a:lstStyle/>
        <a:p>
          <a:r>
            <a:rPr lang="fr-FR" sz="1900" b="1" dirty="0">
              <a:latin typeface="Palatino Linotype" panose="02040502050505030304" pitchFamily="18" charset="0"/>
            </a:rPr>
            <a:t>Gouvernance</a:t>
          </a:r>
        </a:p>
        <a:p>
          <a:r>
            <a:rPr lang="fr-FR" sz="1100" b="0" dirty="0">
              <a:latin typeface="Palatino Linotype" panose="02040502050505030304" pitchFamily="18" charset="0"/>
            </a:rPr>
            <a:t>Modes de décision et d’information </a:t>
          </a:r>
        </a:p>
      </dgm:t>
    </dgm:pt>
    <dgm:pt modelId="{429D93EF-1331-4741-8D1F-2F338CA35FF5}" type="parTrans" cxnId="{026C9DF3-E792-4701-8137-CB89FEE27D16}">
      <dgm:prSet/>
      <dgm:spPr/>
      <dgm:t>
        <a:bodyPr/>
        <a:lstStyle/>
        <a:p>
          <a:endParaRPr lang="fr-FR"/>
        </a:p>
      </dgm:t>
    </dgm:pt>
    <dgm:pt modelId="{9A7E9115-DC18-4DE3-BD76-A61DDDD3CA60}" type="sibTrans" cxnId="{026C9DF3-E792-4701-8137-CB89FEE27D16}">
      <dgm:prSet/>
      <dgm:spPr/>
      <dgm:t>
        <a:bodyPr/>
        <a:lstStyle/>
        <a:p>
          <a:endParaRPr lang="fr-FR"/>
        </a:p>
      </dgm:t>
    </dgm:pt>
    <dgm:pt modelId="{6616B923-F704-4BF6-8080-E0CE41EBE9F9}">
      <dgm:prSet phldrT="[Texte]" custT="1"/>
      <dgm:spPr/>
      <dgm:t>
        <a:bodyPr/>
        <a:lstStyle/>
        <a:p>
          <a:r>
            <a:rPr lang="fr-FR" sz="1900" b="1" dirty="0">
              <a:latin typeface="Palatino Linotype" panose="02040502050505030304" pitchFamily="18" charset="0"/>
            </a:rPr>
            <a:t>Relation au temps</a:t>
          </a:r>
        </a:p>
        <a:p>
          <a:r>
            <a:rPr lang="fr-FR" sz="1100" b="0" dirty="0">
              <a:latin typeface="Palatino Linotype" panose="02040502050505030304" pitchFamily="18" charset="0"/>
            </a:rPr>
            <a:t>Rapidité et régularité</a:t>
          </a:r>
        </a:p>
      </dgm:t>
    </dgm:pt>
    <dgm:pt modelId="{0F1282CF-CD81-4E18-96E0-B32FE99DD68B}" type="parTrans" cxnId="{97F12486-A2C2-46ED-A8FE-C433C7D5F2DF}">
      <dgm:prSet/>
      <dgm:spPr/>
      <dgm:t>
        <a:bodyPr/>
        <a:lstStyle/>
        <a:p>
          <a:endParaRPr lang="fr-FR"/>
        </a:p>
      </dgm:t>
    </dgm:pt>
    <dgm:pt modelId="{11F48F18-8A6F-47D3-A230-16135855FF20}" type="sibTrans" cxnId="{97F12486-A2C2-46ED-A8FE-C433C7D5F2DF}">
      <dgm:prSet/>
      <dgm:spPr/>
      <dgm:t>
        <a:bodyPr/>
        <a:lstStyle/>
        <a:p>
          <a:endParaRPr lang="fr-FR"/>
        </a:p>
      </dgm:t>
    </dgm:pt>
    <dgm:pt modelId="{339A2EE8-DE50-464F-AF69-AC87460C9E0A}" type="pres">
      <dgm:prSet presAssocID="{A727F15A-7F58-427F-9E94-D1C27F91605B}" presName="diagram" presStyleCnt="0">
        <dgm:presLayoutVars>
          <dgm:dir/>
          <dgm:resizeHandles val="exact"/>
        </dgm:presLayoutVars>
      </dgm:prSet>
      <dgm:spPr/>
    </dgm:pt>
    <dgm:pt modelId="{B04F9C95-BFFC-44D8-8A3E-AF2AF731F50C}" type="pres">
      <dgm:prSet presAssocID="{06FE0081-2F2E-4484-9B98-D70EC7A81254}" presName="node" presStyleLbl="node1" presStyleIdx="0" presStyleCnt="12">
        <dgm:presLayoutVars>
          <dgm:bulletEnabled val="1"/>
        </dgm:presLayoutVars>
      </dgm:prSet>
      <dgm:spPr/>
    </dgm:pt>
    <dgm:pt modelId="{E708B409-EA10-4AF9-B77E-542B225E6852}" type="pres">
      <dgm:prSet presAssocID="{492FD2B8-F320-4006-89EF-133BF6D5FA3A}" presName="sibTrans" presStyleCnt="0"/>
      <dgm:spPr/>
    </dgm:pt>
    <dgm:pt modelId="{5943091C-74BD-4A41-AE39-380F3CAE6D77}" type="pres">
      <dgm:prSet presAssocID="{B72DB58A-61BA-4936-8C5D-CD2B736AA1A0}" presName="node" presStyleLbl="node1" presStyleIdx="1" presStyleCnt="12" custLinFactY="17607" custLinFactNeighborX="464" custLinFactNeighborY="100000">
        <dgm:presLayoutVars>
          <dgm:bulletEnabled val="1"/>
        </dgm:presLayoutVars>
      </dgm:prSet>
      <dgm:spPr/>
    </dgm:pt>
    <dgm:pt modelId="{724ED40E-FD30-4F8B-BA6A-74F9F2EF0CF8}" type="pres">
      <dgm:prSet presAssocID="{32AB51DB-A47F-4E1B-884A-A9D9EA281762}" presName="sibTrans" presStyleCnt="0"/>
      <dgm:spPr/>
    </dgm:pt>
    <dgm:pt modelId="{FA656AA3-C4D9-4611-A11F-7B73EA711350}" type="pres">
      <dgm:prSet presAssocID="{25EDF0BD-FF04-474A-9DE4-C8470F1D87A3}" presName="node" presStyleLbl="node1" presStyleIdx="2" presStyleCnt="12">
        <dgm:presLayoutVars>
          <dgm:bulletEnabled val="1"/>
        </dgm:presLayoutVars>
      </dgm:prSet>
      <dgm:spPr/>
    </dgm:pt>
    <dgm:pt modelId="{F108D511-3A6E-47ED-95DE-63F7B6C150BE}" type="pres">
      <dgm:prSet presAssocID="{707FF33B-66C8-40CD-AD15-78BF31C1D9C9}" presName="sibTrans" presStyleCnt="0"/>
      <dgm:spPr/>
    </dgm:pt>
    <dgm:pt modelId="{E146EE39-89FD-4C65-A360-A50D9EC07908}" type="pres">
      <dgm:prSet presAssocID="{AC415129-D89B-4E41-B86F-F08DD53D5490}" presName="node" presStyleLbl="node1" presStyleIdx="3" presStyleCnt="12" custLinFactX="-129377" custLinFactY="17173" custLinFactNeighborX="-200000" custLinFactNeighborY="100000">
        <dgm:presLayoutVars>
          <dgm:bulletEnabled val="1"/>
        </dgm:presLayoutVars>
      </dgm:prSet>
      <dgm:spPr/>
    </dgm:pt>
    <dgm:pt modelId="{11869907-B3BF-4BC9-99D3-DA4D9D50EB3D}" type="pres">
      <dgm:prSet presAssocID="{B379FE43-DF26-4204-8E9F-19BC1DFD16FA}" presName="sibTrans" presStyleCnt="0"/>
      <dgm:spPr/>
    </dgm:pt>
    <dgm:pt modelId="{4C96AE02-D9B1-4C92-BDDE-237B9132F2AC}" type="pres">
      <dgm:prSet presAssocID="{22D65AE6-79B1-4EBA-8293-6BD43A8DAE4E}" presName="node" presStyleLbl="node1" presStyleIdx="4" presStyleCnt="12" custLinFactX="129662" custLinFactY="-16178" custLinFactNeighborX="200000" custLinFactNeighborY="-100000">
        <dgm:presLayoutVars>
          <dgm:bulletEnabled val="1"/>
        </dgm:presLayoutVars>
      </dgm:prSet>
      <dgm:spPr/>
    </dgm:pt>
    <dgm:pt modelId="{B0FE6D7B-CFE2-4D6F-A009-451957BDAAA6}" type="pres">
      <dgm:prSet presAssocID="{840DB51C-576C-4AFF-8DCD-D28722BC431E}" presName="sibTrans" presStyleCnt="0"/>
      <dgm:spPr/>
    </dgm:pt>
    <dgm:pt modelId="{815FFC79-537A-420E-A67E-54543DA316B9}" type="pres">
      <dgm:prSet presAssocID="{AF49A2A0-23EC-4D87-A0E6-FA3DC6571885}" presName="node" presStyleLbl="node1" presStyleIdx="5" presStyleCnt="12" custLinFactX="10411" custLinFactNeighborX="100000" custLinFactNeighborY="774">
        <dgm:presLayoutVars>
          <dgm:bulletEnabled val="1"/>
        </dgm:presLayoutVars>
      </dgm:prSet>
      <dgm:spPr/>
    </dgm:pt>
    <dgm:pt modelId="{4263EE86-45F6-4FCE-AEE1-6797506F5396}" type="pres">
      <dgm:prSet presAssocID="{EDA5DD09-602C-4A63-B2E9-ED1B43CE9161}" presName="sibTrans" presStyleCnt="0"/>
      <dgm:spPr/>
    </dgm:pt>
    <dgm:pt modelId="{385B5450-D222-4ED4-A0E6-C2A0E51C5538}" type="pres">
      <dgm:prSet presAssocID="{D5E61CCB-22F9-473F-91AD-822846AA75E6}" presName="node" presStyleLbl="node1" presStyleIdx="6" presStyleCnt="12" custLinFactY="15978" custLinFactNeighborX="179" custLinFactNeighborY="100000">
        <dgm:presLayoutVars>
          <dgm:bulletEnabled val="1"/>
        </dgm:presLayoutVars>
      </dgm:prSet>
      <dgm:spPr/>
    </dgm:pt>
    <dgm:pt modelId="{8F20779C-385E-4FFD-896F-6A915C70A3E4}" type="pres">
      <dgm:prSet presAssocID="{A7846FE1-CEE4-4F7F-89F6-5ABD6CAE00A0}" presName="sibTrans" presStyleCnt="0"/>
      <dgm:spPr/>
    </dgm:pt>
    <dgm:pt modelId="{FF4A5447-606D-45CF-8C37-BBA9FC3BF6EB}" type="pres">
      <dgm:prSet presAssocID="{F6B75646-650E-4640-AAE0-1BE494CCDED4}" presName="node" presStyleLbl="node1" presStyleIdx="7" presStyleCnt="12" custLinFactX="-100000" custLinFactY="15978" custLinFactNeighborX="-119894" custLinFactNeighborY="100000">
        <dgm:presLayoutVars>
          <dgm:bulletEnabled val="1"/>
        </dgm:presLayoutVars>
      </dgm:prSet>
      <dgm:spPr/>
    </dgm:pt>
    <dgm:pt modelId="{19D74A1E-2E84-433B-A412-B226A1727CD4}" type="pres">
      <dgm:prSet presAssocID="{68239066-4E7F-409E-92F2-396BBD714B6F}" presName="sibTrans" presStyleCnt="0"/>
      <dgm:spPr/>
    </dgm:pt>
    <dgm:pt modelId="{FF1E0EDD-76F9-413F-9A3E-B41807057086}" type="pres">
      <dgm:prSet presAssocID="{3CE240EC-4ED7-4958-AE16-36F629ABFF81}" presName="node" presStyleLbl="node1" presStyleIdx="8" presStyleCnt="12" custLinFactX="130126" custLinFactY="-15483" custLinFactNeighborX="200000" custLinFactNeighborY="-100000">
        <dgm:presLayoutVars>
          <dgm:bulletEnabled val="1"/>
        </dgm:presLayoutVars>
      </dgm:prSet>
      <dgm:spPr/>
    </dgm:pt>
    <dgm:pt modelId="{8F61BCDB-060A-4EE7-8D4C-29A62B0F3D94}" type="pres">
      <dgm:prSet presAssocID="{C65DF339-1C61-4837-8BD4-ADCA0DC4B63B}" presName="sibTrans" presStyleCnt="0"/>
      <dgm:spPr/>
    </dgm:pt>
    <dgm:pt modelId="{FF6C0429-A6F5-48C3-B6FA-14C15D85F14C}" type="pres">
      <dgm:prSet presAssocID="{D1242FCF-C042-472F-AC17-06A3FB3A2664}" presName="node" presStyleLbl="node1" presStyleIdx="9" presStyleCnt="12" custLinFactX="100000" custLinFactNeighborX="120126" custLinFactNeighborY="-467">
        <dgm:presLayoutVars>
          <dgm:bulletEnabled val="1"/>
        </dgm:presLayoutVars>
      </dgm:prSet>
      <dgm:spPr/>
    </dgm:pt>
    <dgm:pt modelId="{93AF768D-87B7-42F8-9FE0-92F0791D3979}" type="pres">
      <dgm:prSet presAssocID="{967F4443-445B-470F-AA90-DEC95E564376}" presName="sibTrans" presStyleCnt="0"/>
      <dgm:spPr/>
    </dgm:pt>
    <dgm:pt modelId="{D200F591-7423-4388-B91C-B06E8DE365CB}" type="pres">
      <dgm:prSet presAssocID="{BEF3D818-2D23-4061-A3DD-4299BA5D09DB}" presName="node" presStyleLbl="node1" presStyleIdx="10" presStyleCnt="12" custLinFactX="-100000" custLinFactNeighborX="-120126" custLinFactNeighborY="-1124">
        <dgm:presLayoutVars>
          <dgm:bulletEnabled val="1"/>
        </dgm:presLayoutVars>
      </dgm:prSet>
      <dgm:spPr/>
    </dgm:pt>
    <dgm:pt modelId="{9BFEB689-01EA-4D7C-81E9-7FEA25B39BA9}" type="pres">
      <dgm:prSet presAssocID="{9A7E9115-DC18-4DE3-BD76-A61DDDD3CA60}" presName="sibTrans" presStyleCnt="0"/>
      <dgm:spPr/>
    </dgm:pt>
    <dgm:pt modelId="{58235273-3161-46F5-8212-0D0BFDB0B7C0}" type="pres">
      <dgm:prSet presAssocID="{6616B923-F704-4BF6-8080-E0CE41EBE9F9}" presName="node" presStyleLbl="node1" presStyleIdx="11" presStyleCnt="12" custLinFactX="-100000" custLinFactY="-100000" custLinFactNeighborX="-119430" custLinFactNeighborY="-132729">
        <dgm:presLayoutVars>
          <dgm:bulletEnabled val="1"/>
        </dgm:presLayoutVars>
      </dgm:prSet>
      <dgm:spPr/>
    </dgm:pt>
  </dgm:ptLst>
  <dgm:cxnLst>
    <dgm:cxn modelId="{A9902101-724B-4F21-9A0C-2378440DD2F5}" type="presOf" srcId="{06FE0081-2F2E-4484-9B98-D70EC7A81254}" destId="{B04F9C95-BFFC-44D8-8A3E-AF2AF731F50C}" srcOrd="0" destOrd="0" presId="urn:microsoft.com/office/officeart/2005/8/layout/default"/>
    <dgm:cxn modelId="{8AF6554C-D34F-4699-AA0F-8669ACA75F7C}" srcId="{A727F15A-7F58-427F-9E94-D1C27F91605B}" destId="{3CE240EC-4ED7-4958-AE16-36F629ABFF81}" srcOrd="8" destOrd="0" parTransId="{C60F3166-274B-41B9-8EFB-37CBBB96A74C}" sibTransId="{C65DF339-1C61-4837-8BD4-ADCA0DC4B63B}"/>
    <dgm:cxn modelId="{4D292F4F-1372-4F6D-AFAF-6F46346D4615}" type="presOf" srcId="{25EDF0BD-FF04-474A-9DE4-C8470F1D87A3}" destId="{FA656AA3-C4D9-4611-A11F-7B73EA711350}" srcOrd="0" destOrd="0" presId="urn:microsoft.com/office/officeart/2005/8/layout/default"/>
    <dgm:cxn modelId="{951FCA50-E652-452D-AA2E-3E516DB05EA0}" type="presOf" srcId="{AF49A2A0-23EC-4D87-A0E6-FA3DC6571885}" destId="{815FFC79-537A-420E-A67E-54543DA316B9}" srcOrd="0" destOrd="0" presId="urn:microsoft.com/office/officeart/2005/8/layout/default"/>
    <dgm:cxn modelId="{0968ED53-77E7-4505-AE08-A147AD1D8F3A}" srcId="{A727F15A-7F58-427F-9E94-D1C27F91605B}" destId="{25EDF0BD-FF04-474A-9DE4-C8470F1D87A3}" srcOrd="2" destOrd="0" parTransId="{87EA01E7-63FC-46DB-A2B3-AA279D09DCD2}" sibTransId="{707FF33B-66C8-40CD-AD15-78BF31C1D9C9}"/>
    <dgm:cxn modelId="{2AC7D378-A82E-4546-8485-B52378EA6D58}" type="presOf" srcId="{D1242FCF-C042-472F-AC17-06A3FB3A2664}" destId="{FF6C0429-A6F5-48C3-B6FA-14C15D85F14C}" srcOrd="0" destOrd="0" presId="urn:microsoft.com/office/officeart/2005/8/layout/default"/>
    <dgm:cxn modelId="{29D51C7E-0C92-474A-9726-3ADB8E97BFB9}" srcId="{A727F15A-7F58-427F-9E94-D1C27F91605B}" destId="{D5E61CCB-22F9-473F-91AD-822846AA75E6}" srcOrd="6" destOrd="0" parTransId="{D597C29D-5540-4A84-A8F4-9B80B987A93F}" sibTransId="{A7846FE1-CEE4-4F7F-89F6-5ABD6CAE00A0}"/>
    <dgm:cxn modelId="{97F12486-A2C2-46ED-A8FE-C433C7D5F2DF}" srcId="{A727F15A-7F58-427F-9E94-D1C27F91605B}" destId="{6616B923-F704-4BF6-8080-E0CE41EBE9F9}" srcOrd="11" destOrd="0" parTransId="{0F1282CF-CD81-4E18-96E0-B32FE99DD68B}" sibTransId="{11F48F18-8A6F-47D3-A230-16135855FF20}"/>
    <dgm:cxn modelId="{7B883588-A638-42B7-8CA5-20799314DEDE}" type="presOf" srcId="{3CE240EC-4ED7-4958-AE16-36F629ABFF81}" destId="{FF1E0EDD-76F9-413F-9A3E-B41807057086}" srcOrd="0" destOrd="0" presId="urn:microsoft.com/office/officeart/2005/8/layout/default"/>
    <dgm:cxn modelId="{6E64178A-4F34-49DE-9E0F-61389B6CB190}" type="presOf" srcId="{22D65AE6-79B1-4EBA-8293-6BD43A8DAE4E}" destId="{4C96AE02-D9B1-4C92-BDDE-237B9132F2AC}" srcOrd="0" destOrd="0" presId="urn:microsoft.com/office/officeart/2005/8/layout/default"/>
    <dgm:cxn modelId="{8CF6B18C-E3DB-4BA4-B44F-E0FF15A7E00C}" srcId="{A727F15A-7F58-427F-9E94-D1C27F91605B}" destId="{AF49A2A0-23EC-4D87-A0E6-FA3DC6571885}" srcOrd="5" destOrd="0" parTransId="{DCCEB386-3F20-4111-88E5-302FB87F1A18}" sibTransId="{EDA5DD09-602C-4A63-B2E9-ED1B43CE9161}"/>
    <dgm:cxn modelId="{A01C6392-7A20-41C2-A812-A2C696BBB8DF}" type="presOf" srcId="{A727F15A-7F58-427F-9E94-D1C27F91605B}" destId="{339A2EE8-DE50-464F-AF69-AC87460C9E0A}" srcOrd="0" destOrd="0" presId="urn:microsoft.com/office/officeart/2005/8/layout/default"/>
    <dgm:cxn modelId="{D398A198-D611-427E-A4BC-8C9BFF2DD380}" srcId="{A727F15A-7F58-427F-9E94-D1C27F91605B}" destId="{22D65AE6-79B1-4EBA-8293-6BD43A8DAE4E}" srcOrd="4" destOrd="0" parTransId="{4BFB1730-0CA7-4B4D-BC33-0C106DB96456}" sibTransId="{840DB51C-576C-4AFF-8DCD-D28722BC431E}"/>
    <dgm:cxn modelId="{EAE2EC9B-847B-44A8-87E2-3CC6543988C4}" srcId="{A727F15A-7F58-427F-9E94-D1C27F91605B}" destId="{B72DB58A-61BA-4936-8C5D-CD2B736AA1A0}" srcOrd="1" destOrd="0" parTransId="{1353909E-249A-4C82-A761-934A386AAF66}" sibTransId="{32AB51DB-A47F-4E1B-884A-A9D9EA281762}"/>
    <dgm:cxn modelId="{07813E9E-5B30-4EE2-A610-FB5D3A074DEB}" type="presOf" srcId="{BEF3D818-2D23-4061-A3DD-4299BA5D09DB}" destId="{D200F591-7423-4388-B91C-B06E8DE365CB}" srcOrd="0" destOrd="0" presId="urn:microsoft.com/office/officeart/2005/8/layout/default"/>
    <dgm:cxn modelId="{859DBEA9-C40A-421B-B009-82C48C1DDE99}" srcId="{A727F15A-7F58-427F-9E94-D1C27F91605B}" destId="{D1242FCF-C042-472F-AC17-06A3FB3A2664}" srcOrd="9" destOrd="0" parTransId="{D86DC021-32DD-43F9-9C0F-56879F1F18D4}" sibTransId="{967F4443-445B-470F-AA90-DEC95E564376}"/>
    <dgm:cxn modelId="{F621DCB1-138B-48A2-AF3B-7F3C9D478977}" srcId="{A727F15A-7F58-427F-9E94-D1C27F91605B}" destId="{AC415129-D89B-4E41-B86F-F08DD53D5490}" srcOrd="3" destOrd="0" parTransId="{BC617DC4-FD2C-42A5-AC7F-479DCBBAF87A}" sibTransId="{B379FE43-DF26-4204-8E9F-19BC1DFD16FA}"/>
    <dgm:cxn modelId="{7DCF39CC-8A43-4FED-AEDF-7EF1127B3438}" srcId="{A727F15A-7F58-427F-9E94-D1C27F91605B}" destId="{06FE0081-2F2E-4484-9B98-D70EC7A81254}" srcOrd="0" destOrd="0" parTransId="{17398135-01EC-4340-9A7F-2D1A0C6E3A38}" sibTransId="{492FD2B8-F320-4006-89EF-133BF6D5FA3A}"/>
    <dgm:cxn modelId="{3BD4CDD2-F1DB-42DF-ADFD-E397671F93F0}" type="presOf" srcId="{6616B923-F704-4BF6-8080-E0CE41EBE9F9}" destId="{58235273-3161-46F5-8212-0D0BFDB0B7C0}" srcOrd="0" destOrd="0" presId="urn:microsoft.com/office/officeart/2005/8/layout/default"/>
    <dgm:cxn modelId="{EAEA68D5-6503-4275-8733-D0553BE9FFF6}" srcId="{A727F15A-7F58-427F-9E94-D1C27F91605B}" destId="{F6B75646-650E-4640-AAE0-1BE494CCDED4}" srcOrd="7" destOrd="0" parTransId="{1F14BB0F-4FF6-459B-8F32-3AE6C6AF9C3B}" sibTransId="{68239066-4E7F-409E-92F2-396BBD714B6F}"/>
    <dgm:cxn modelId="{584421E3-1EE8-4626-BEE4-C43DC1DD9C7B}" type="presOf" srcId="{D5E61CCB-22F9-473F-91AD-822846AA75E6}" destId="{385B5450-D222-4ED4-A0E6-C2A0E51C5538}" srcOrd="0" destOrd="0" presId="urn:microsoft.com/office/officeart/2005/8/layout/default"/>
    <dgm:cxn modelId="{FE7EA8E5-504C-4412-B7E8-FDF1B47F6546}" type="presOf" srcId="{AC415129-D89B-4E41-B86F-F08DD53D5490}" destId="{E146EE39-89FD-4C65-A360-A50D9EC07908}" srcOrd="0" destOrd="0" presId="urn:microsoft.com/office/officeart/2005/8/layout/default"/>
    <dgm:cxn modelId="{06A561EF-FA39-437F-9774-2922959F8A22}" type="presOf" srcId="{B72DB58A-61BA-4936-8C5D-CD2B736AA1A0}" destId="{5943091C-74BD-4A41-AE39-380F3CAE6D77}" srcOrd="0" destOrd="0" presId="urn:microsoft.com/office/officeart/2005/8/layout/default"/>
    <dgm:cxn modelId="{026C9DF3-E792-4701-8137-CB89FEE27D16}" srcId="{A727F15A-7F58-427F-9E94-D1C27F91605B}" destId="{BEF3D818-2D23-4061-A3DD-4299BA5D09DB}" srcOrd="10" destOrd="0" parTransId="{429D93EF-1331-4741-8D1F-2F338CA35FF5}" sibTransId="{9A7E9115-DC18-4DE3-BD76-A61DDDD3CA60}"/>
    <dgm:cxn modelId="{09DABCF9-D0AD-49CB-9088-8142B7D50DDA}" type="presOf" srcId="{F6B75646-650E-4640-AAE0-1BE494CCDED4}" destId="{FF4A5447-606D-45CF-8C37-BBA9FC3BF6EB}" srcOrd="0" destOrd="0" presId="urn:microsoft.com/office/officeart/2005/8/layout/default"/>
    <dgm:cxn modelId="{68B98992-2B5E-4271-AC50-804FA4ED4033}" type="presParOf" srcId="{339A2EE8-DE50-464F-AF69-AC87460C9E0A}" destId="{B04F9C95-BFFC-44D8-8A3E-AF2AF731F50C}" srcOrd="0" destOrd="0" presId="urn:microsoft.com/office/officeart/2005/8/layout/default"/>
    <dgm:cxn modelId="{A4B7320E-0B73-41C2-BF64-FE48DF2D089D}" type="presParOf" srcId="{339A2EE8-DE50-464F-AF69-AC87460C9E0A}" destId="{E708B409-EA10-4AF9-B77E-542B225E6852}" srcOrd="1" destOrd="0" presId="urn:microsoft.com/office/officeart/2005/8/layout/default"/>
    <dgm:cxn modelId="{4434BAE1-F42A-4B33-A345-F180EEF01127}" type="presParOf" srcId="{339A2EE8-DE50-464F-AF69-AC87460C9E0A}" destId="{5943091C-74BD-4A41-AE39-380F3CAE6D77}" srcOrd="2" destOrd="0" presId="urn:microsoft.com/office/officeart/2005/8/layout/default"/>
    <dgm:cxn modelId="{C6962CAE-9057-4CA1-88DC-873ABA28D9A8}" type="presParOf" srcId="{339A2EE8-DE50-464F-AF69-AC87460C9E0A}" destId="{724ED40E-FD30-4F8B-BA6A-74F9F2EF0CF8}" srcOrd="3" destOrd="0" presId="urn:microsoft.com/office/officeart/2005/8/layout/default"/>
    <dgm:cxn modelId="{04A68E13-60A0-4000-9F61-2809940AB34A}" type="presParOf" srcId="{339A2EE8-DE50-464F-AF69-AC87460C9E0A}" destId="{FA656AA3-C4D9-4611-A11F-7B73EA711350}" srcOrd="4" destOrd="0" presId="urn:microsoft.com/office/officeart/2005/8/layout/default"/>
    <dgm:cxn modelId="{BDAAF0E7-9A23-483A-A26F-0C4611CE266C}" type="presParOf" srcId="{339A2EE8-DE50-464F-AF69-AC87460C9E0A}" destId="{F108D511-3A6E-47ED-95DE-63F7B6C150BE}" srcOrd="5" destOrd="0" presId="urn:microsoft.com/office/officeart/2005/8/layout/default"/>
    <dgm:cxn modelId="{57E62A7F-2066-4C3A-ACD9-110A3FAAFC11}" type="presParOf" srcId="{339A2EE8-DE50-464F-AF69-AC87460C9E0A}" destId="{E146EE39-89FD-4C65-A360-A50D9EC07908}" srcOrd="6" destOrd="0" presId="urn:microsoft.com/office/officeart/2005/8/layout/default"/>
    <dgm:cxn modelId="{B4332D00-9147-4D9B-B7BB-0C9F055C03B2}" type="presParOf" srcId="{339A2EE8-DE50-464F-AF69-AC87460C9E0A}" destId="{11869907-B3BF-4BC9-99D3-DA4D9D50EB3D}" srcOrd="7" destOrd="0" presId="urn:microsoft.com/office/officeart/2005/8/layout/default"/>
    <dgm:cxn modelId="{F38718FD-5DE3-45DD-80B3-BE0425400E26}" type="presParOf" srcId="{339A2EE8-DE50-464F-AF69-AC87460C9E0A}" destId="{4C96AE02-D9B1-4C92-BDDE-237B9132F2AC}" srcOrd="8" destOrd="0" presId="urn:microsoft.com/office/officeart/2005/8/layout/default"/>
    <dgm:cxn modelId="{B5C8CD7D-5217-46EB-9F07-2582EE6403BB}" type="presParOf" srcId="{339A2EE8-DE50-464F-AF69-AC87460C9E0A}" destId="{B0FE6D7B-CFE2-4D6F-A009-451957BDAAA6}" srcOrd="9" destOrd="0" presId="urn:microsoft.com/office/officeart/2005/8/layout/default"/>
    <dgm:cxn modelId="{6B952CE3-DF70-4140-A800-B6AFF9288AE5}" type="presParOf" srcId="{339A2EE8-DE50-464F-AF69-AC87460C9E0A}" destId="{815FFC79-537A-420E-A67E-54543DA316B9}" srcOrd="10" destOrd="0" presId="urn:microsoft.com/office/officeart/2005/8/layout/default"/>
    <dgm:cxn modelId="{5053DF81-A225-4EF5-9DDF-7D7388A99157}" type="presParOf" srcId="{339A2EE8-DE50-464F-AF69-AC87460C9E0A}" destId="{4263EE86-45F6-4FCE-AEE1-6797506F5396}" srcOrd="11" destOrd="0" presId="urn:microsoft.com/office/officeart/2005/8/layout/default"/>
    <dgm:cxn modelId="{790270F2-3592-4405-B0D1-5F3DA36E7AF2}" type="presParOf" srcId="{339A2EE8-DE50-464F-AF69-AC87460C9E0A}" destId="{385B5450-D222-4ED4-A0E6-C2A0E51C5538}" srcOrd="12" destOrd="0" presId="urn:microsoft.com/office/officeart/2005/8/layout/default"/>
    <dgm:cxn modelId="{FF79A644-3295-4D6A-B971-E98F795325B8}" type="presParOf" srcId="{339A2EE8-DE50-464F-AF69-AC87460C9E0A}" destId="{8F20779C-385E-4FFD-896F-6A915C70A3E4}" srcOrd="13" destOrd="0" presId="urn:microsoft.com/office/officeart/2005/8/layout/default"/>
    <dgm:cxn modelId="{614587BC-B242-4F9B-8269-1F93DC3CA4D8}" type="presParOf" srcId="{339A2EE8-DE50-464F-AF69-AC87460C9E0A}" destId="{FF4A5447-606D-45CF-8C37-BBA9FC3BF6EB}" srcOrd="14" destOrd="0" presId="urn:microsoft.com/office/officeart/2005/8/layout/default"/>
    <dgm:cxn modelId="{B457B23A-7A72-4001-8C05-F25CCECD5D7E}" type="presParOf" srcId="{339A2EE8-DE50-464F-AF69-AC87460C9E0A}" destId="{19D74A1E-2E84-433B-A412-B226A1727CD4}" srcOrd="15" destOrd="0" presId="urn:microsoft.com/office/officeart/2005/8/layout/default"/>
    <dgm:cxn modelId="{1EF85A72-C6AE-4F7D-AA9E-10C55DAFE705}" type="presParOf" srcId="{339A2EE8-DE50-464F-AF69-AC87460C9E0A}" destId="{FF1E0EDD-76F9-413F-9A3E-B41807057086}" srcOrd="16" destOrd="0" presId="urn:microsoft.com/office/officeart/2005/8/layout/default"/>
    <dgm:cxn modelId="{CB48ACF2-98B7-49BB-A8F6-00BB96DFE9EA}" type="presParOf" srcId="{339A2EE8-DE50-464F-AF69-AC87460C9E0A}" destId="{8F61BCDB-060A-4EE7-8D4C-29A62B0F3D94}" srcOrd="17" destOrd="0" presId="urn:microsoft.com/office/officeart/2005/8/layout/default"/>
    <dgm:cxn modelId="{8EC14803-68A8-4FEE-8D65-A508E2ED982D}" type="presParOf" srcId="{339A2EE8-DE50-464F-AF69-AC87460C9E0A}" destId="{FF6C0429-A6F5-48C3-B6FA-14C15D85F14C}" srcOrd="18" destOrd="0" presId="urn:microsoft.com/office/officeart/2005/8/layout/default"/>
    <dgm:cxn modelId="{92AEAD9E-A7A3-4958-90EB-C9BA09DDD039}" type="presParOf" srcId="{339A2EE8-DE50-464F-AF69-AC87460C9E0A}" destId="{93AF768D-87B7-42F8-9FE0-92F0791D3979}" srcOrd="19" destOrd="0" presId="urn:microsoft.com/office/officeart/2005/8/layout/default"/>
    <dgm:cxn modelId="{648B6BFC-524D-4D2E-BF8A-4D127798D091}" type="presParOf" srcId="{339A2EE8-DE50-464F-AF69-AC87460C9E0A}" destId="{D200F591-7423-4388-B91C-B06E8DE365CB}" srcOrd="20" destOrd="0" presId="urn:microsoft.com/office/officeart/2005/8/layout/default"/>
    <dgm:cxn modelId="{CF65B221-2415-491F-A13D-5E59C7E4452C}" type="presParOf" srcId="{339A2EE8-DE50-464F-AF69-AC87460C9E0A}" destId="{9BFEB689-01EA-4D7C-81E9-7FEA25B39BA9}" srcOrd="21" destOrd="0" presId="urn:microsoft.com/office/officeart/2005/8/layout/default"/>
    <dgm:cxn modelId="{10E37EE3-018B-4D66-9294-6EFC2166AAD0}" type="presParOf" srcId="{339A2EE8-DE50-464F-AF69-AC87460C9E0A}" destId="{58235273-3161-46F5-8212-0D0BFDB0B7C0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234194-E272-412E-A0B1-2DE48576D014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57D9DF2-F8E5-42AC-A262-201325558354}">
      <dgm:prSet phldrT="[Texte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>
            <a:lnSpc>
              <a:spcPct val="90000"/>
            </a:lnSpc>
          </a:pPr>
          <a:r>
            <a:rPr lang="fr-FR" sz="2800" b="1" dirty="0">
              <a:latin typeface="Palatino Linotype" panose="02040502050505030304" pitchFamily="18" charset="0"/>
            </a:rPr>
            <a:t>Santé au travail</a:t>
          </a:r>
        </a:p>
      </dgm:t>
    </dgm:pt>
    <dgm:pt modelId="{D9255748-5CD2-4587-AEE6-03A43BBE33F8}" type="parTrans" cxnId="{23920562-3CC0-4C23-8C3F-FEE2020313DD}">
      <dgm:prSet/>
      <dgm:spPr/>
      <dgm:t>
        <a:bodyPr/>
        <a:lstStyle/>
        <a:p>
          <a:endParaRPr lang="fr-FR"/>
        </a:p>
      </dgm:t>
    </dgm:pt>
    <dgm:pt modelId="{D622079E-CFEF-4A40-9A3E-A78CEBF325D7}" type="sibTrans" cxnId="{23920562-3CC0-4C23-8C3F-FEE2020313DD}">
      <dgm:prSet/>
      <dgm:spPr/>
      <dgm:t>
        <a:bodyPr/>
        <a:lstStyle/>
        <a:p>
          <a:endParaRPr lang="fr-FR"/>
        </a:p>
      </dgm:t>
    </dgm:pt>
    <dgm:pt modelId="{BCB5A0F2-8B1A-4C63-90DB-869325BFED10}">
      <dgm:prSet phldrT="[Texte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lnSpc>
              <a:spcPct val="200000"/>
            </a:lnSpc>
          </a:pPr>
          <a:r>
            <a:rPr lang="fr-FR" sz="1800" dirty="0">
              <a:latin typeface="Palatino Linotype" panose="02040502050505030304" pitchFamily="18" charset="0"/>
            </a:rPr>
            <a:t>IBET</a:t>
          </a:r>
        </a:p>
      </dgm:t>
    </dgm:pt>
    <dgm:pt modelId="{D96BBA73-C162-45BF-85BA-1877125EDC2A}" type="parTrans" cxnId="{63839D7F-CAF9-4B55-BC88-E9D4E72B0C44}">
      <dgm:prSet/>
      <dgm:spPr/>
      <dgm:t>
        <a:bodyPr/>
        <a:lstStyle/>
        <a:p>
          <a:endParaRPr lang="fr-FR"/>
        </a:p>
      </dgm:t>
    </dgm:pt>
    <dgm:pt modelId="{3562522D-528A-410E-8D14-0D20D7FD153D}" type="sibTrans" cxnId="{63839D7F-CAF9-4B55-BC88-E9D4E72B0C44}">
      <dgm:prSet/>
      <dgm:spPr/>
      <dgm:t>
        <a:bodyPr/>
        <a:lstStyle/>
        <a:p>
          <a:endParaRPr lang="fr-FR"/>
        </a:p>
      </dgm:t>
    </dgm:pt>
    <dgm:pt modelId="{E7E4BAF5-A41C-4C07-B5E8-478AD9943855}">
      <dgm:prSet phldrT="[Texte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lnSpc>
              <a:spcPct val="90000"/>
            </a:lnSpc>
          </a:pPr>
          <a:r>
            <a:rPr lang="fr-FR" sz="2800" b="1" dirty="0">
              <a:latin typeface="Palatino Linotype" panose="02040502050505030304" pitchFamily="18" charset="0"/>
            </a:rPr>
            <a:t>Audit Social </a:t>
          </a:r>
        </a:p>
      </dgm:t>
    </dgm:pt>
    <dgm:pt modelId="{A086469C-7239-4E4F-967C-A88905CD5DB9}" type="parTrans" cxnId="{F32887A5-03D4-462D-B4D3-FC88FB0098CD}">
      <dgm:prSet/>
      <dgm:spPr/>
      <dgm:t>
        <a:bodyPr/>
        <a:lstStyle/>
        <a:p>
          <a:endParaRPr lang="fr-FR"/>
        </a:p>
      </dgm:t>
    </dgm:pt>
    <dgm:pt modelId="{2B2EF8EB-02FD-4B6E-A9B5-EF2593046052}" type="sibTrans" cxnId="{F32887A5-03D4-462D-B4D3-FC88FB0098CD}">
      <dgm:prSet/>
      <dgm:spPr/>
      <dgm:t>
        <a:bodyPr/>
        <a:lstStyle/>
        <a:p>
          <a:endParaRPr lang="fr-FR"/>
        </a:p>
      </dgm:t>
    </dgm:pt>
    <dgm:pt modelId="{5FB4FE7C-9A4C-4902-A994-4BADED618102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lnSpc>
              <a:spcPct val="200000"/>
            </a:lnSpc>
          </a:pPr>
          <a:r>
            <a:rPr lang="fr-FR" sz="1800" dirty="0">
              <a:latin typeface="Palatino Linotype" panose="02040502050505030304" pitchFamily="18" charset="0"/>
            </a:rPr>
            <a:t>ESL</a:t>
          </a:r>
        </a:p>
      </dgm:t>
    </dgm:pt>
    <dgm:pt modelId="{13BF418C-54B4-4D6F-9DB1-36A655826566}" type="parTrans" cxnId="{488575D5-3967-4E12-99A6-64537E16BD92}">
      <dgm:prSet/>
      <dgm:spPr/>
      <dgm:t>
        <a:bodyPr/>
        <a:lstStyle/>
        <a:p>
          <a:endParaRPr lang="fr-FR"/>
        </a:p>
      </dgm:t>
    </dgm:pt>
    <dgm:pt modelId="{2C3706F6-BC70-4DC6-BAC4-E4F42A1424AC}" type="sibTrans" cxnId="{488575D5-3967-4E12-99A6-64537E16BD92}">
      <dgm:prSet/>
      <dgm:spPr/>
      <dgm:t>
        <a:bodyPr/>
        <a:lstStyle/>
        <a:p>
          <a:endParaRPr lang="fr-FR"/>
        </a:p>
      </dgm:t>
    </dgm:pt>
    <dgm:pt modelId="{0F20494D-A8B4-4D8D-A655-79DF2B5B874A}">
      <dgm:prSet phldrT="[Texte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>
            <a:lnSpc>
              <a:spcPct val="90000"/>
            </a:lnSpc>
          </a:pPr>
          <a:r>
            <a:rPr lang="fr-FR" sz="2800" b="1" dirty="0">
              <a:latin typeface="Palatino Linotype" panose="02040502050505030304" pitchFamily="18" charset="0"/>
            </a:rPr>
            <a:t>Psychologie positive</a:t>
          </a:r>
        </a:p>
        <a:p>
          <a:pPr algn="l">
            <a:lnSpc>
              <a:spcPct val="200000"/>
            </a:lnSpc>
          </a:pPr>
          <a:r>
            <a:rPr lang="fr-FR" sz="1800" b="1" dirty="0">
              <a:latin typeface="Palatino Linotype" panose="02040502050505030304" pitchFamily="18" charset="0"/>
            </a:rPr>
            <a:t>- </a:t>
          </a:r>
          <a:r>
            <a:rPr lang="fr-FR" sz="1800" dirty="0">
              <a:latin typeface="Palatino Linotype" panose="02040502050505030304" pitchFamily="18" charset="0"/>
            </a:rPr>
            <a:t>Baromètre du bien-être au travail  </a:t>
          </a:r>
          <a:endParaRPr lang="fr-FR" sz="1800" b="1" dirty="0">
            <a:latin typeface="Palatino Linotype" panose="02040502050505030304" pitchFamily="18" charset="0"/>
          </a:endParaRPr>
        </a:p>
      </dgm:t>
    </dgm:pt>
    <dgm:pt modelId="{4FE34FF6-2AF2-493A-B7D4-55C9A774F987}" type="parTrans" cxnId="{8D91CBFA-932A-4A49-980A-6881ABAFD8B0}">
      <dgm:prSet/>
      <dgm:spPr/>
      <dgm:t>
        <a:bodyPr/>
        <a:lstStyle/>
        <a:p>
          <a:endParaRPr lang="fr-FR"/>
        </a:p>
      </dgm:t>
    </dgm:pt>
    <dgm:pt modelId="{6EF0AB2C-A9A5-4AA5-BEC7-46DA7AEFFD33}" type="sibTrans" cxnId="{8D91CBFA-932A-4A49-980A-6881ABAFD8B0}">
      <dgm:prSet/>
      <dgm:spPr/>
      <dgm:t>
        <a:bodyPr/>
        <a:lstStyle/>
        <a:p>
          <a:endParaRPr lang="fr-FR"/>
        </a:p>
      </dgm:t>
    </dgm:pt>
    <dgm:pt modelId="{C3EB567E-5DD6-467C-9850-74D36E7662D9}">
      <dgm:prSet phldrT="[Texte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lnSpc>
              <a:spcPct val="200000"/>
            </a:lnSpc>
          </a:pPr>
          <a:r>
            <a:rPr lang="fr-FR" sz="1800" dirty="0">
              <a:latin typeface="Palatino Linotype" panose="02040502050505030304" pitchFamily="18" charset="0"/>
            </a:rPr>
            <a:t>MMS</a:t>
          </a:r>
        </a:p>
      </dgm:t>
    </dgm:pt>
    <dgm:pt modelId="{33FFC08F-00CD-4114-8F9B-165DFA2D1066}" type="parTrans" cxnId="{5E7E3C57-250C-4188-88DE-533468D0F06E}">
      <dgm:prSet/>
      <dgm:spPr/>
      <dgm:t>
        <a:bodyPr/>
        <a:lstStyle/>
        <a:p>
          <a:endParaRPr lang="fr-FR"/>
        </a:p>
      </dgm:t>
    </dgm:pt>
    <dgm:pt modelId="{03316E0E-3C3E-41E0-8C5D-515543C3A8DB}" type="sibTrans" cxnId="{5E7E3C57-250C-4188-88DE-533468D0F06E}">
      <dgm:prSet/>
      <dgm:spPr/>
      <dgm:t>
        <a:bodyPr/>
        <a:lstStyle/>
        <a:p>
          <a:endParaRPr lang="fr-FR"/>
        </a:p>
      </dgm:t>
    </dgm:pt>
    <dgm:pt modelId="{85BAB959-08FF-4343-900B-DE079B622218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lnSpc>
              <a:spcPct val="200000"/>
            </a:lnSpc>
          </a:pPr>
          <a:r>
            <a:rPr lang="fr-FR" sz="1800" dirty="0">
              <a:latin typeface="Palatino Linotype" panose="02040502050505030304" pitchFamily="18" charset="0"/>
            </a:rPr>
            <a:t>Baromètre Social Opentojob </a:t>
          </a:r>
        </a:p>
      </dgm:t>
    </dgm:pt>
    <dgm:pt modelId="{E3305923-EF0B-4FC8-9233-E4F274EB9636}" type="parTrans" cxnId="{9E344683-2DE5-49CD-9E1A-45E615FE1D9E}">
      <dgm:prSet/>
      <dgm:spPr/>
      <dgm:t>
        <a:bodyPr/>
        <a:lstStyle/>
        <a:p>
          <a:endParaRPr lang="fr-FR"/>
        </a:p>
      </dgm:t>
    </dgm:pt>
    <dgm:pt modelId="{9F5384BE-933A-4463-ABDB-845CF0661C36}" type="sibTrans" cxnId="{9E344683-2DE5-49CD-9E1A-45E615FE1D9E}">
      <dgm:prSet/>
      <dgm:spPr/>
      <dgm:t>
        <a:bodyPr/>
        <a:lstStyle/>
        <a:p>
          <a:endParaRPr lang="fr-FR"/>
        </a:p>
      </dgm:t>
    </dgm:pt>
    <dgm:pt modelId="{3E1CA1B7-4641-4959-9379-E851C394D21E}">
      <dgm:prSet phldrT="[Texte]" custT="1"/>
      <dgm:spPr/>
      <dgm:t>
        <a:bodyPr/>
        <a:lstStyle/>
        <a:p>
          <a:pPr algn="ctr">
            <a:lnSpc>
              <a:spcPct val="90000"/>
            </a:lnSpc>
          </a:pPr>
          <a:r>
            <a:rPr lang="fr-FR" sz="2800" b="1" dirty="0">
              <a:latin typeface="Palatino Linotype" panose="02040502050505030304" pitchFamily="18" charset="0"/>
            </a:rPr>
            <a:t>Enquêtes</a:t>
          </a:r>
        </a:p>
        <a:p>
          <a:pPr algn="l">
            <a:lnSpc>
              <a:spcPct val="150000"/>
            </a:lnSpc>
          </a:pPr>
          <a:r>
            <a:rPr lang="fr-FR" sz="1800" b="0" dirty="0">
              <a:latin typeface="Palatino Linotype" panose="02040502050505030304" pitchFamily="18" charset="0"/>
            </a:rPr>
            <a:t>- Questionnaire Trust Index</a:t>
          </a:r>
        </a:p>
        <a:p>
          <a:pPr algn="l">
            <a:lnSpc>
              <a:spcPct val="150000"/>
            </a:lnSpc>
          </a:pPr>
          <a:r>
            <a:rPr lang="fr-FR" sz="1800" b="0" dirty="0">
              <a:latin typeface="Palatino Linotype" panose="02040502050505030304" pitchFamily="18" charset="0"/>
            </a:rPr>
            <a:t>- Culture Audit </a:t>
          </a:r>
        </a:p>
      </dgm:t>
    </dgm:pt>
    <dgm:pt modelId="{006B5080-723A-4FF9-A7C6-4879B07F1EF9}" type="parTrans" cxnId="{EF6F0430-50C2-4FFF-944F-8113848B87D2}">
      <dgm:prSet/>
      <dgm:spPr/>
      <dgm:t>
        <a:bodyPr/>
        <a:lstStyle/>
        <a:p>
          <a:endParaRPr lang="fr-FR"/>
        </a:p>
      </dgm:t>
    </dgm:pt>
    <dgm:pt modelId="{034342DB-AF42-467F-8570-69CB46EA7DD1}" type="sibTrans" cxnId="{EF6F0430-50C2-4FFF-944F-8113848B87D2}">
      <dgm:prSet/>
      <dgm:spPr/>
      <dgm:t>
        <a:bodyPr/>
        <a:lstStyle/>
        <a:p>
          <a:endParaRPr lang="fr-FR"/>
        </a:p>
      </dgm:t>
    </dgm:pt>
    <dgm:pt modelId="{1B7E03AA-345F-4897-A848-291D687C8E5F}" type="pres">
      <dgm:prSet presAssocID="{69234194-E272-412E-A0B1-2DE48576D014}" presName="Name0" presStyleCnt="0">
        <dgm:presLayoutVars>
          <dgm:dir/>
          <dgm:resizeHandles val="exact"/>
        </dgm:presLayoutVars>
      </dgm:prSet>
      <dgm:spPr/>
    </dgm:pt>
    <dgm:pt modelId="{6CAB5574-FC48-4F82-828D-25DB88ACDED0}" type="pres">
      <dgm:prSet presAssocID="{057D9DF2-F8E5-42AC-A262-201325558354}" presName="node" presStyleLbl="node1" presStyleIdx="0" presStyleCnt="4">
        <dgm:presLayoutVars>
          <dgm:bulletEnabled val="1"/>
        </dgm:presLayoutVars>
      </dgm:prSet>
      <dgm:spPr/>
    </dgm:pt>
    <dgm:pt modelId="{1CDBF792-A65B-4988-8B31-7DA0480A628C}" type="pres">
      <dgm:prSet presAssocID="{D622079E-CFEF-4A40-9A3E-A78CEBF325D7}" presName="sibTrans" presStyleCnt="0"/>
      <dgm:spPr/>
    </dgm:pt>
    <dgm:pt modelId="{B18C3E7F-3A91-4B20-9420-15F9E21FA9EA}" type="pres">
      <dgm:prSet presAssocID="{E7E4BAF5-A41C-4C07-B5E8-478AD9943855}" presName="node" presStyleLbl="node1" presStyleIdx="1" presStyleCnt="4">
        <dgm:presLayoutVars>
          <dgm:bulletEnabled val="1"/>
        </dgm:presLayoutVars>
      </dgm:prSet>
      <dgm:spPr/>
    </dgm:pt>
    <dgm:pt modelId="{8E6E710C-1060-4F49-B2DE-2F5116BD8BEE}" type="pres">
      <dgm:prSet presAssocID="{2B2EF8EB-02FD-4B6E-A9B5-EF2593046052}" presName="sibTrans" presStyleCnt="0"/>
      <dgm:spPr/>
    </dgm:pt>
    <dgm:pt modelId="{1575F58B-8A76-48D3-A63A-5E77AE97DB93}" type="pres">
      <dgm:prSet presAssocID="{0F20494D-A8B4-4D8D-A655-79DF2B5B874A}" presName="node" presStyleLbl="node1" presStyleIdx="2" presStyleCnt="4" custLinFactNeighborX="-5278" custLinFactNeighborY="0">
        <dgm:presLayoutVars>
          <dgm:bulletEnabled val="1"/>
        </dgm:presLayoutVars>
      </dgm:prSet>
      <dgm:spPr/>
    </dgm:pt>
    <dgm:pt modelId="{EBFD05EC-22DF-4C6F-876C-6E0E229A89E8}" type="pres">
      <dgm:prSet presAssocID="{6EF0AB2C-A9A5-4AA5-BEC7-46DA7AEFFD33}" presName="sibTrans" presStyleCnt="0"/>
      <dgm:spPr/>
    </dgm:pt>
    <dgm:pt modelId="{8BACD534-1744-4FC9-B21F-0EF21251C34B}" type="pres">
      <dgm:prSet presAssocID="{3E1CA1B7-4641-4959-9379-E851C394D21E}" presName="node" presStyleLbl="node1" presStyleIdx="3" presStyleCnt="4">
        <dgm:presLayoutVars>
          <dgm:bulletEnabled val="1"/>
        </dgm:presLayoutVars>
      </dgm:prSet>
      <dgm:spPr/>
    </dgm:pt>
  </dgm:ptLst>
  <dgm:cxnLst>
    <dgm:cxn modelId="{83332313-60FE-4F95-B144-0FCC2F259411}" type="presOf" srcId="{85BAB959-08FF-4343-900B-DE079B622218}" destId="{B18C3E7F-3A91-4B20-9420-15F9E21FA9EA}" srcOrd="0" destOrd="2" presId="urn:microsoft.com/office/officeart/2005/8/layout/hList6"/>
    <dgm:cxn modelId="{EF6F0430-50C2-4FFF-944F-8113848B87D2}" srcId="{69234194-E272-412E-A0B1-2DE48576D014}" destId="{3E1CA1B7-4641-4959-9379-E851C394D21E}" srcOrd="3" destOrd="0" parTransId="{006B5080-723A-4FF9-A7C6-4879B07F1EF9}" sibTransId="{034342DB-AF42-467F-8570-69CB46EA7DD1}"/>
    <dgm:cxn modelId="{23920562-3CC0-4C23-8C3F-FEE2020313DD}" srcId="{69234194-E272-412E-A0B1-2DE48576D014}" destId="{057D9DF2-F8E5-42AC-A262-201325558354}" srcOrd="0" destOrd="0" parTransId="{D9255748-5CD2-4587-AEE6-03A43BBE33F8}" sibTransId="{D622079E-CFEF-4A40-9A3E-A78CEBF325D7}"/>
    <dgm:cxn modelId="{A68C3C6B-5627-47FE-8D9C-1C912CCBA3F3}" type="presOf" srcId="{057D9DF2-F8E5-42AC-A262-201325558354}" destId="{6CAB5574-FC48-4F82-828D-25DB88ACDED0}" srcOrd="0" destOrd="0" presId="urn:microsoft.com/office/officeart/2005/8/layout/hList6"/>
    <dgm:cxn modelId="{DCC87A6B-1B93-4916-9F2E-DF88F04CE53E}" type="presOf" srcId="{0F20494D-A8B4-4D8D-A655-79DF2B5B874A}" destId="{1575F58B-8A76-48D3-A63A-5E77AE97DB93}" srcOrd="0" destOrd="0" presId="urn:microsoft.com/office/officeart/2005/8/layout/hList6"/>
    <dgm:cxn modelId="{7EC94C55-6D7E-4E6C-97C0-168C0AD50373}" type="presOf" srcId="{69234194-E272-412E-A0B1-2DE48576D014}" destId="{1B7E03AA-345F-4897-A848-291D687C8E5F}" srcOrd="0" destOrd="0" presId="urn:microsoft.com/office/officeart/2005/8/layout/hList6"/>
    <dgm:cxn modelId="{5E7E3C57-250C-4188-88DE-533468D0F06E}" srcId="{057D9DF2-F8E5-42AC-A262-201325558354}" destId="{C3EB567E-5DD6-467C-9850-74D36E7662D9}" srcOrd="1" destOrd="0" parTransId="{33FFC08F-00CD-4114-8F9B-165DFA2D1066}" sibTransId="{03316E0E-3C3E-41E0-8C5D-515543C3A8DB}"/>
    <dgm:cxn modelId="{63839D7F-CAF9-4B55-BC88-E9D4E72B0C44}" srcId="{057D9DF2-F8E5-42AC-A262-201325558354}" destId="{BCB5A0F2-8B1A-4C63-90DB-869325BFED10}" srcOrd="0" destOrd="0" parTransId="{D96BBA73-C162-45BF-85BA-1877125EDC2A}" sibTransId="{3562522D-528A-410E-8D14-0D20D7FD153D}"/>
    <dgm:cxn modelId="{9E344683-2DE5-49CD-9E1A-45E615FE1D9E}" srcId="{E7E4BAF5-A41C-4C07-B5E8-478AD9943855}" destId="{85BAB959-08FF-4343-900B-DE079B622218}" srcOrd="1" destOrd="0" parTransId="{E3305923-EF0B-4FC8-9233-E4F274EB9636}" sibTransId="{9F5384BE-933A-4463-ABDB-845CF0661C36}"/>
    <dgm:cxn modelId="{BFB94B94-BDA5-41CC-A5F5-1888A0BBF068}" type="presOf" srcId="{3E1CA1B7-4641-4959-9379-E851C394D21E}" destId="{8BACD534-1744-4FC9-B21F-0EF21251C34B}" srcOrd="0" destOrd="0" presId="urn:microsoft.com/office/officeart/2005/8/layout/hList6"/>
    <dgm:cxn modelId="{B9820395-A4C3-4C7F-A78D-3FA09C17A8C5}" type="presOf" srcId="{BCB5A0F2-8B1A-4C63-90DB-869325BFED10}" destId="{6CAB5574-FC48-4F82-828D-25DB88ACDED0}" srcOrd="0" destOrd="1" presId="urn:microsoft.com/office/officeart/2005/8/layout/hList6"/>
    <dgm:cxn modelId="{E3912C9B-2B36-4E53-A867-D69C26611A5D}" type="presOf" srcId="{C3EB567E-5DD6-467C-9850-74D36E7662D9}" destId="{6CAB5574-FC48-4F82-828D-25DB88ACDED0}" srcOrd="0" destOrd="2" presId="urn:microsoft.com/office/officeart/2005/8/layout/hList6"/>
    <dgm:cxn modelId="{F32887A5-03D4-462D-B4D3-FC88FB0098CD}" srcId="{69234194-E272-412E-A0B1-2DE48576D014}" destId="{E7E4BAF5-A41C-4C07-B5E8-478AD9943855}" srcOrd="1" destOrd="0" parTransId="{A086469C-7239-4E4F-967C-A88905CD5DB9}" sibTransId="{2B2EF8EB-02FD-4B6E-A9B5-EF2593046052}"/>
    <dgm:cxn modelId="{EF208FB1-4629-4FF7-B4B0-E09F0ED3F5EB}" type="presOf" srcId="{5FB4FE7C-9A4C-4902-A994-4BADED618102}" destId="{B18C3E7F-3A91-4B20-9420-15F9E21FA9EA}" srcOrd="0" destOrd="1" presId="urn:microsoft.com/office/officeart/2005/8/layout/hList6"/>
    <dgm:cxn modelId="{142389BF-D4C0-437E-81BA-5F6AA30C0B96}" type="presOf" srcId="{E7E4BAF5-A41C-4C07-B5E8-478AD9943855}" destId="{B18C3E7F-3A91-4B20-9420-15F9E21FA9EA}" srcOrd="0" destOrd="0" presId="urn:microsoft.com/office/officeart/2005/8/layout/hList6"/>
    <dgm:cxn modelId="{488575D5-3967-4E12-99A6-64537E16BD92}" srcId="{E7E4BAF5-A41C-4C07-B5E8-478AD9943855}" destId="{5FB4FE7C-9A4C-4902-A994-4BADED618102}" srcOrd="0" destOrd="0" parTransId="{13BF418C-54B4-4D6F-9DB1-36A655826566}" sibTransId="{2C3706F6-BC70-4DC6-BAC4-E4F42A1424AC}"/>
    <dgm:cxn modelId="{8D91CBFA-932A-4A49-980A-6881ABAFD8B0}" srcId="{69234194-E272-412E-A0B1-2DE48576D014}" destId="{0F20494D-A8B4-4D8D-A655-79DF2B5B874A}" srcOrd="2" destOrd="0" parTransId="{4FE34FF6-2AF2-493A-B7D4-55C9A774F987}" sibTransId="{6EF0AB2C-A9A5-4AA5-BEC7-46DA7AEFFD33}"/>
    <dgm:cxn modelId="{B559FFE8-CEE3-4AC9-88BD-A75973150092}" type="presParOf" srcId="{1B7E03AA-345F-4897-A848-291D687C8E5F}" destId="{6CAB5574-FC48-4F82-828D-25DB88ACDED0}" srcOrd="0" destOrd="0" presId="urn:microsoft.com/office/officeart/2005/8/layout/hList6"/>
    <dgm:cxn modelId="{AD4B395A-298E-444F-A877-6867F2736774}" type="presParOf" srcId="{1B7E03AA-345F-4897-A848-291D687C8E5F}" destId="{1CDBF792-A65B-4988-8B31-7DA0480A628C}" srcOrd="1" destOrd="0" presId="urn:microsoft.com/office/officeart/2005/8/layout/hList6"/>
    <dgm:cxn modelId="{462BA7D3-C331-41E9-AEBB-698AC9B92BB7}" type="presParOf" srcId="{1B7E03AA-345F-4897-A848-291D687C8E5F}" destId="{B18C3E7F-3A91-4B20-9420-15F9E21FA9EA}" srcOrd="2" destOrd="0" presId="urn:microsoft.com/office/officeart/2005/8/layout/hList6"/>
    <dgm:cxn modelId="{C7B3823D-C909-46EA-8100-359194AF64B9}" type="presParOf" srcId="{1B7E03AA-345F-4897-A848-291D687C8E5F}" destId="{8E6E710C-1060-4F49-B2DE-2F5116BD8BEE}" srcOrd="3" destOrd="0" presId="urn:microsoft.com/office/officeart/2005/8/layout/hList6"/>
    <dgm:cxn modelId="{42FAED3B-12D0-406D-ABDB-985360CCF2F5}" type="presParOf" srcId="{1B7E03AA-345F-4897-A848-291D687C8E5F}" destId="{1575F58B-8A76-48D3-A63A-5E77AE97DB93}" srcOrd="4" destOrd="0" presId="urn:microsoft.com/office/officeart/2005/8/layout/hList6"/>
    <dgm:cxn modelId="{6FFE531A-A640-40C6-9F25-DFCCAD843BF6}" type="presParOf" srcId="{1B7E03AA-345F-4897-A848-291D687C8E5F}" destId="{EBFD05EC-22DF-4C6F-876C-6E0E229A89E8}" srcOrd="5" destOrd="0" presId="urn:microsoft.com/office/officeart/2005/8/layout/hList6"/>
    <dgm:cxn modelId="{BE076BB0-CD77-4E8A-A26A-BC77568FDEA8}" type="presParOf" srcId="{1B7E03AA-345F-4897-A848-291D687C8E5F}" destId="{8BACD534-1744-4FC9-B21F-0EF21251C34B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4F9C95-BFFC-44D8-8A3E-AF2AF731F50C}">
      <dsp:nvSpPr>
        <dsp:cNvPr id="0" name=""/>
        <dsp:cNvSpPr/>
      </dsp:nvSpPr>
      <dsp:spPr>
        <a:xfrm>
          <a:off x="2977" y="32613"/>
          <a:ext cx="2362491" cy="1417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Palatino Linotype" panose="02040502050505030304" pitchFamily="18" charset="0"/>
            </a:rPr>
            <a:t>Conditions de travail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latin typeface="Palatino Linotype" panose="02040502050505030304" pitchFamily="18" charset="0"/>
            </a:rPr>
            <a:t>Sécurité,pénibilité,confort</a:t>
          </a:r>
        </a:p>
      </dsp:txBody>
      <dsp:txXfrm>
        <a:off x="2977" y="32613"/>
        <a:ext cx="2362491" cy="1417494"/>
      </dsp:txXfrm>
    </dsp:sp>
    <dsp:sp modelId="{5943091C-74BD-4A41-AE39-380F3CAE6D77}">
      <dsp:nvSpPr>
        <dsp:cNvPr id="0" name=""/>
        <dsp:cNvSpPr/>
      </dsp:nvSpPr>
      <dsp:spPr>
        <a:xfrm>
          <a:off x="2612680" y="1699686"/>
          <a:ext cx="2362491" cy="1417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Palatino Linotype" panose="02040502050505030304" pitchFamily="18" charset="0"/>
            </a:rPr>
            <a:t>Management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latin typeface="Palatino Linotype" panose="02040502050505030304" pitchFamily="18" charset="0"/>
            </a:rPr>
            <a:t>Compétence, Style et qualité de la relation</a:t>
          </a:r>
        </a:p>
      </dsp:txBody>
      <dsp:txXfrm>
        <a:off x="2612680" y="1699686"/>
        <a:ext cx="2362491" cy="1417494"/>
      </dsp:txXfrm>
    </dsp:sp>
    <dsp:sp modelId="{FA656AA3-C4D9-4611-A11F-7B73EA711350}">
      <dsp:nvSpPr>
        <dsp:cNvPr id="0" name=""/>
        <dsp:cNvSpPr/>
      </dsp:nvSpPr>
      <dsp:spPr>
        <a:xfrm>
          <a:off x="5200459" y="32613"/>
          <a:ext cx="2362491" cy="1417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Palatino Linotype" panose="02040502050505030304" pitchFamily="18" charset="0"/>
            </a:rPr>
            <a:t>Modes d’organisation du travail </a:t>
          </a:r>
        </a:p>
      </dsp:txBody>
      <dsp:txXfrm>
        <a:off x="5200459" y="32613"/>
        <a:ext cx="2362491" cy="1417494"/>
      </dsp:txXfrm>
    </dsp:sp>
    <dsp:sp modelId="{E146EE39-89FD-4C65-A360-A50D9EC07908}">
      <dsp:nvSpPr>
        <dsp:cNvPr id="0" name=""/>
        <dsp:cNvSpPr/>
      </dsp:nvSpPr>
      <dsp:spPr>
        <a:xfrm>
          <a:off x="17696" y="1693534"/>
          <a:ext cx="2362491" cy="1417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Palatino Linotype" panose="02040502050505030304" pitchFamily="18" charset="0"/>
            </a:rPr>
            <a:t>Ethique et Valeurs</a:t>
          </a:r>
        </a:p>
      </dsp:txBody>
      <dsp:txXfrm>
        <a:off x="17696" y="1693534"/>
        <a:ext cx="2362491" cy="1417494"/>
      </dsp:txXfrm>
    </dsp:sp>
    <dsp:sp modelId="{4C96AE02-D9B1-4C92-BDDE-237B9132F2AC}">
      <dsp:nvSpPr>
        <dsp:cNvPr id="0" name=""/>
        <dsp:cNvSpPr/>
      </dsp:nvSpPr>
      <dsp:spPr>
        <a:xfrm>
          <a:off x="7791214" y="39539"/>
          <a:ext cx="2362491" cy="1417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Palatino Linotype" panose="02040502050505030304" pitchFamily="18" charset="0"/>
            </a:rPr>
            <a:t>Rémunération et Avantages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latin typeface="Palatino Linotype" panose="02040502050505030304" pitchFamily="18" charset="0"/>
            </a:rPr>
            <a:t>Structuration et adéquation</a:t>
          </a:r>
        </a:p>
      </dsp:txBody>
      <dsp:txXfrm>
        <a:off x="7791214" y="39539"/>
        <a:ext cx="2362491" cy="1417494"/>
      </dsp:txXfrm>
    </dsp:sp>
    <dsp:sp modelId="{815FFC79-537A-420E-A67E-54543DA316B9}">
      <dsp:nvSpPr>
        <dsp:cNvPr id="0" name=""/>
        <dsp:cNvSpPr/>
      </dsp:nvSpPr>
      <dsp:spPr>
        <a:xfrm>
          <a:off x="5210168" y="1697328"/>
          <a:ext cx="2362491" cy="1417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Palatino Linotype" panose="02040502050505030304" pitchFamily="18" charset="0"/>
            </a:rPr>
            <a:t>Relations à la vie Privée </a:t>
          </a:r>
        </a:p>
      </dsp:txBody>
      <dsp:txXfrm>
        <a:off x="5210168" y="1697328"/>
        <a:ext cx="2362491" cy="1417494"/>
      </dsp:txXfrm>
    </dsp:sp>
    <dsp:sp modelId="{385B5450-D222-4ED4-A0E6-C2A0E51C5538}">
      <dsp:nvSpPr>
        <dsp:cNvPr id="0" name=""/>
        <dsp:cNvSpPr/>
      </dsp:nvSpPr>
      <dsp:spPr>
        <a:xfrm>
          <a:off x="5204687" y="3330339"/>
          <a:ext cx="2362491" cy="1417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Palatino Linotype" panose="02040502050505030304" pitchFamily="18" charset="0"/>
            </a:rPr>
            <a:t>Nature du travail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latin typeface="Palatino Linotype" panose="02040502050505030304" pitchFamily="18" charset="0"/>
            </a:rPr>
            <a:t>Relations avec les clients, marge de manœuvre</a:t>
          </a:r>
        </a:p>
      </dsp:txBody>
      <dsp:txXfrm>
        <a:off x="5204687" y="3330339"/>
        <a:ext cx="2362491" cy="1417494"/>
      </dsp:txXfrm>
    </dsp:sp>
    <dsp:sp modelId="{FF4A5447-606D-45CF-8C37-BBA9FC3BF6EB}">
      <dsp:nvSpPr>
        <dsp:cNvPr id="0" name=""/>
        <dsp:cNvSpPr/>
      </dsp:nvSpPr>
      <dsp:spPr>
        <a:xfrm>
          <a:off x="2604222" y="3330339"/>
          <a:ext cx="2362491" cy="1417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Palatino Linotype" panose="02040502050505030304" pitchFamily="18" charset="0"/>
            </a:rPr>
            <a:t>Relations Sociales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latin typeface="Palatino Linotype" panose="02040502050505030304" pitchFamily="18" charset="0"/>
            </a:rPr>
            <a:t>Entraide, intégration sociale et convivialité </a:t>
          </a:r>
        </a:p>
      </dsp:txBody>
      <dsp:txXfrm>
        <a:off x="2604222" y="3330339"/>
        <a:ext cx="2362491" cy="1417494"/>
      </dsp:txXfrm>
    </dsp:sp>
    <dsp:sp modelId="{FF1E0EDD-76F9-413F-9A3E-B41807057086}">
      <dsp:nvSpPr>
        <dsp:cNvPr id="0" name=""/>
        <dsp:cNvSpPr/>
      </dsp:nvSpPr>
      <dsp:spPr>
        <a:xfrm>
          <a:off x="7802176" y="1703135"/>
          <a:ext cx="2362491" cy="1417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Palatino Linotype" panose="02040502050505030304" pitchFamily="18" charset="0"/>
            </a:rPr>
            <a:t>Formations et Perspectives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latin typeface="Palatino Linotype" panose="02040502050505030304" pitchFamily="18" charset="0"/>
            </a:rPr>
            <a:t>Développement individuel</a:t>
          </a:r>
        </a:p>
      </dsp:txBody>
      <dsp:txXfrm>
        <a:off x="7802176" y="1703135"/>
        <a:ext cx="2362491" cy="1417494"/>
      </dsp:txXfrm>
    </dsp:sp>
    <dsp:sp modelId="{FF6C0429-A6F5-48C3-B6FA-14C15D85F14C}">
      <dsp:nvSpPr>
        <dsp:cNvPr id="0" name=""/>
        <dsp:cNvSpPr/>
      </dsp:nvSpPr>
      <dsp:spPr>
        <a:xfrm>
          <a:off x="7802176" y="3333481"/>
          <a:ext cx="2362491" cy="1417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Palatino Linotype" panose="02040502050505030304" pitchFamily="18" charset="0"/>
            </a:rPr>
            <a:t>Sécurité de l’emploi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latin typeface="Palatino Linotype" panose="02040502050505030304" pitchFamily="18" charset="0"/>
            </a:rPr>
            <a:t>Organisation, métier et poste</a:t>
          </a:r>
        </a:p>
      </dsp:txBody>
      <dsp:txXfrm>
        <a:off x="7802176" y="3333481"/>
        <a:ext cx="2362491" cy="1417494"/>
      </dsp:txXfrm>
    </dsp:sp>
    <dsp:sp modelId="{D200F591-7423-4388-B91C-B06E8DE365CB}">
      <dsp:nvSpPr>
        <dsp:cNvPr id="0" name=""/>
        <dsp:cNvSpPr/>
      </dsp:nvSpPr>
      <dsp:spPr>
        <a:xfrm>
          <a:off x="1" y="3324168"/>
          <a:ext cx="2362491" cy="1417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dirty="0">
              <a:latin typeface="Palatino Linotype" panose="02040502050505030304" pitchFamily="18" charset="0"/>
            </a:rPr>
            <a:t>Gouvernance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latin typeface="Palatino Linotype" panose="02040502050505030304" pitchFamily="18" charset="0"/>
            </a:rPr>
            <a:t>Modes de décision et d’information </a:t>
          </a:r>
        </a:p>
      </dsp:txBody>
      <dsp:txXfrm>
        <a:off x="1" y="3324168"/>
        <a:ext cx="2362491" cy="1417494"/>
      </dsp:txXfrm>
    </dsp:sp>
    <dsp:sp modelId="{58235273-3161-46F5-8212-0D0BFDB0B7C0}">
      <dsp:nvSpPr>
        <dsp:cNvPr id="0" name=""/>
        <dsp:cNvSpPr/>
      </dsp:nvSpPr>
      <dsp:spPr>
        <a:xfrm>
          <a:off x="2615184" y="41179"/>
          <a:ext cx="2362491" cy="1417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dirty="0">
              <a:latin typeface="Palatino Linotype" panose="02040502050505030304" pitchFamily="18" charset="0"/>
            </a:rPr>
            <a:t>Relation au temps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0" kern="1200" dirty="0">
              <a:latin typeface="Palatino Linotype" panose="02040502050505030304" pitchFamily="18" charset="0"/>
            </a:rPr>
            <a:t>Rapidité et régularité</a:t>
          </a:r>
        </a:p>
      </dsp:txBody>
      <dsp:txXfrm>
        <a:off x="2615184" y="41179"/>
        <a:ext cx="2362491" cy="14174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AB5574-FC48-4F82-828D-25DB88ACDED0}">
      <dsp:nvSpPr>
        <dsp:cNvPr id="0" name=""/>
        <dsp:cNvSpPr/>
      </dsp:nvSpPr>
      <dsp:spPr>
        <a:xfrm rot="16200000">
          <a:off x="-874534" y="877209"/>
          <a:ext cx="4379334" cy="2624914"/>
        </a:xfrm>
        <a:prstGeom prst="flowChartManualOperation">
          <a:avLst/>
        </a:prstGeom>
        <a:gradFill rotWithShape="1">
          <a:gsLst>
            <a:gs pos="0">
              <a:schemeClr val="accent1">
                <a:tint val="64000"/>
                <a:lumMod val="118000"/>
              </a:schemeClr>
            </a:gs>
            <a:gs pos="100000">
              <a:schemeClr val="accent1">
                <a:tint val="92000"/>
                <a:alpha val="100000"/>
                <a:lumMod val="110000"/>
              </a:schemeClr>
            </a:gs>
          </a:gsLst>
          <a:lin ang="5400000" scaled="0"/>
        </a:gradFill>
        <a:ln w="9525" cap="rnd" cmpd="sng" algn="ctr">
          <a:solidFill>
            <a:schemeClr val="accent1"/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7800" tIns="0" rIns="17780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latin typeface="Palatino Linotype" panose="02040502050505030304" pitchFamily="18" charset="0"/>
            </a:rPr>
            <a:t>Santé au travail</a:t>
          </a:r>
        </a:p>
        <a:p>
          <a:pPr marL="171450" lvl="1" indent="-171450" algn="l" defTabSz="800100">
            <a:lnSpc>
              <a:spcPct val="2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>
              <a:latin typeface="Palatino Linotype" panose="02040502050505030304" pitchFamily="18" charset="0"/>
            </a:rPr>
            <a:t>IBET</a:t>
          </a:r>
        </a:p>
        <a:p>
          <a:pPr marL="171450" lvl="1" indent="-171450" algn="l" defTabSz="800100">
            <a:lnSpc>
              <a:spcPct val="2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>
              <a:latin typeface="Palatino Linotype" panose="02040502050505030304" pitchFamily="18" charset="0"/>
            </a:rPr>
            <a:t>MMS</a:t>
          </a:r>
        </a:p>
      </dsp:txBody>
      <dsp:txXfrm rot="5400000">
        <a:off x="2676" y="875866"/>
        <a:ext cx="2624914" cy="2627600"/>
      </dsp:txXfrm>
    </dsp:sp>
    <dsp:sp modelId="{B18C3E7F-3A91-4B20-9420-15F9E21FA9EA}">
      <dsp:nvSpPr>
        <dsp:cNvPr id="0" name=""/>
        <dsp:cNvSpPr/>
      </dsp:nvSpPr>
      <dsp:spPr>
        <a:xfrm rot="16200000">
          <a:off x="1947248" y="877209"/>
          <a:ext cx="4379334" cy="2624914"/>
        </a:xfrm>
        <a:prstGeom prst="flowChartManualOperation">
          <a:avLst/>
        </a:prstGeom>
        <a:gradFill rotWithShape="1">
          <a:gsLst>
            <a:gs pos="0">
              <a:schemeClr val="accent3">
                <a:tint val="64000"/>
                <a:lumMod val="118000"/>
              </a:schemeClr>
            </a:gs>
            <a:gs pos="100000">
              <a:schemeClr val="accent3">
                <a:tint val="92000"/>
                <a:alpha val="100000"/>
                <a:lumMod val="110000"/>
              </a:schemeClr>
            </a:gs>
          </a:gsLst>
          <a:lin ang="5400000" scaled="0"/>
        </a:gradFill>
        <a:ln w="9525" cap="rnd" cmpd="sng" algn="ctr">
          <a:solidFill>
            <a:schemeClr val="accent3"/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latin typeface="Palatino Linotype" panose="02040502050505030304" pitchFamily="18" charset="0"/>
            </a:rPr>
            <a:t>Audit Social </a:t>
          </a:r>
        </a:p>
        <a:p>
          <a:pPr marL="171450" lvl="1" indent="-171450" algn="l" defTabSz="800100">
            <a:lnSpc>
              <a:spcPct val="2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>
              <a:latin typeface="Palatino Linotype" panose="02040502050505030304" pitchFamily="18" charset="0"/>
            </a:rPr>
            <a:t>ESL</a:t>
          </a:r>
        </a:p>
        <a:p>
          <a:pPr marL="171450" lvl="1" indent="-171450" algn="l" defTabSz="800100">
            <a:lnSpc>
              <a:spcPct val="2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>
              <a:latin typeface="Palatino Linotype" panose="02040502050505030304" pitchFamily="18" charset="0"/>
            </a:rPr>
            <a:t>Baromètre Social Opentojob </a:t>
          </a:r>
        </a:p>
      </dsp:txBody>
      <dsp:txXfrm rot="5400000">
        <a:off x="2824458" y="875866"/>
        <a:ext cx="2624914" cy="2627600"/>
      </dsp:txXfrm>
    </dsp:sp>
    <dsp:sp modelId="{1575F58B-8A76-48D3-A63A-5E77AE97DB93}">
      <dsp:nvSpPr>
        <dsp:cNvPr id="0" name=""/>
        <dsp:cNvSpPr/>
      </dsp:nvSpPr>
      <dsp:spPr>
        <a:xfrm rot="16200000">
          <a:off x="4758641" y="877209"/>
          <a:ext cx="4379334" cy="2624914"/>
        </a:xfrm>
        <a:prstGeom prst="flowChartManualOperation">
          <a:avLst/>
        </a:prstGeom>
        <a:gradFill rotWithShape="1">
          <a:gsLst>
            <a:gs pos="0">
              <a:schemeClr val="accent1">
                <a:tint val="64000"/>
                <a:lumMod val="118000"/>
              </a:schemeClr>
            </a:gs>
            <a:gs pos="100000">
              <a:schemeClr val="accent1">
                <a:tint val="92000"/>
                <a:alpha val="100000"/>
                <a:lumMod val="110000"/>
              </a:schemeClr>
            </a:gs>
          </a:gsLst>
          <a:lin ang="5400000" scaled="0"/>
        </a:gradFill>
        <a:ln w="9525" cap="rnd" cmpd="sng" algn="ctr">
          <a:solidFill>
            <a:schemeClr val="accent1"/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latin typeface="Palatino Linotype" panose="02040502050505030304" pitchFamily="18" charset="0"/>
            </a:rPr>
            <a:t>Psychologie positive</a:t>
          </a:r>
        </a:p>
        <a:p>
          <a:pPr marL="0" lvl="0" indent="0" algn="l" defTabSz="1244600">
            <a:lnSpc>
              <a:spcPct val="2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Palatino Linotype" panose="02040502050505030304" pitchFamily="18" charset="0"/>
            </a:rPr>
            <a:t>- </a:t>
          </a:r>
          <a:r>
            <a:rPr lang="fr-FR" sz="1800" kern="1200" dirty="0">
              <a:latin typeface="Palatino Linotype" panose="02040502050505030304" pitchFamily="18" charset="0"/>
            </a:rPr>
            <a:t>Baromètre du bien-être au travail  </a:t>
          </a:r>
          <a:endParaRPr lang="fr-FR" sz="1800" b="1" kern="1200" dirty="0">
            <a:latin typeface="Palatino Linotype" panose="02040502050505030304" pitchFamily="18" charset="0"/>
          </a:endParaRPr>
        </a:p>
      </dsp:txBody>
      <dsp:txXfrm rot="5400000">
        <a:off x="5635851" y="875866"/>
        <a:ext cx="2624914" cy="2627600"/>
      </dsp:txXfrm>
    </dsp:sp>
    <dsp:sp modelId="{8BACD534-1744-4FC9-B21F-0EF21251C34B}">
      <dsp:nvSpPr>
        <dsp:cNvPr id="0" name=""/>
        <dsp:cNvSpPr/>
      </dsp:nvSpPr>
      <dsp:spPr>
        <a:xfrm rot="16200000">
          <a:off x="7590815" y="877209"/>
          <a:ext cx="4379334" cy="262491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latin typeface="Palatino Linotype" panose="02040502050505030304" pitchFamily="18" charset="0"/>
            </a:rPr>
            <a:t>Enquêtes</a:t>
          </a:r>
        </a:p>
        <a:p>
          <a:pPr marL="0" lvl="0" indent="0" algn="l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0" kern="1200" dirty="0">
              <a:latin typeface="Palatino Linotype" panose="02040502050505030304" pitchFamily="18" charset="0"/>
            </a:rPr>
            <a:t>- Questionnaire Trust Index</a:t>
          </a:r>
        </a:p>
        <a:p>
          <a:pPr marL="0" lvl="0" indent="0" algn="l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0" kern="1200" dirty="0">
              <a:latin typeface="Palatino Linotype" panose="02040502050505030304" pitchFamily="18" charset="0"/>
            </a:rPr>
            <a:t>- Culture Audit </a:t>
          </a:r>
        </a:p>
      </dsp:txBody>
      <dsp:txXfrm rot="5400000">
        <a:off x="8468025" y="875866"/>
        <a:ext cx="2624914" cy="2627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96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14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25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3118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806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093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098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576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9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411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265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960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14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175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013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082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559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8110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  <p:sldLayoutId id="21474837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61435" y="1510475"/>
            <a:ext cx="10316609" cy="2167906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200000"/>
              </a:lnSpc>
            </a:pPr>
            <a:r>
              <a:rPr lang="fr-FR" sz="3000" b="1" dirty="0">
                <a:solidFill>
                  <a:schemeClr val="tx1">
                    <a:lumMod val="95000"/>
                  </a:schemeClr>
                </a:solidFill>
              </a:rPr>
              <a:t>Bien-être en entreprise :</a:t>
            </a:r>
          </a:p>
          <a:p>
            <a:pPr algn="ctr">
              <a:lnSpc>
                <a:spcPct val="200000"/>
              </a:lnSpc>
            </a:pPr>
            <a:r>
              <a:rPr lang="fr-FR" sz="3500" b="1" dirty="0">
                <a:solidFill>
                  <a:schemeClr val="tx1">
                    <a:lumMod val="95000"/>
                  </a:schemeClr>
                </a:solidFill>
              </a:rPr>
              <a:t>COMMENT LE DÉFINIR, COMMENT LE MESURER?</a:t>
            </a:r>
          </a:p>
        </p:txBody>
      </p:sp>
      <p:sp>
        <p:nvSpPr>
          <p:cNvPr id="6" name="Rectangle 5"/>
          <p:cNvSpPr/>
          <p:nvPr/>
        </p:nvSpPr>
        <p:spPr>
          <a:xfrm>
            <a:off x="144522" y="5218745"/>
            <a:ext cx="94670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/>
              <a:t>Présenté par : </a:t>
            </a:r>
            <a:r>
              <a:rPr lang="fr-FR" dirty="0"/>
              <a:t>ORABI Mounia</a:t>
            </a:r>
          </a:p>
          <a:p>
            <a:pPr>
              <a:lnSpc>
                <a:spcPct val="150000"/>
              </a:lnSpc>
            </a:pPr>
            <a:r>
              <a:rPr lang="fr-FR" b="1" dirty="0"/>
              <a:t>Laboratoire</a:t>
            </a:r>
            <a:r>
              <a:rPr lang="fr-FR" dirty="0"/>
              <a:t> </a:t>
            </a:r>
            <a:r>
              <a:rPr lang="fr-FR" b="1" dirty="0"/>
              <a:t>de Recherche :</a:t>
            </a:r>
            <a:r>
              <a:rPr lang="fr-FR" dirty="0"/>
              <a:t> GREGO – ENCG Marrakech - UCAM</a:t>
            </a:r>
          </a:p>
        </p:txBody>
      </p:sp>
      <p:pic>
        <p:nvPicPr>
          <p:cNvPr id="1028" name="Picture 4" descr="Résultat de recherche d'images pour &quot;chambre de commerce française au maroc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22" y="164235"/>
            <a:ext cx="3305260" cy="731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4680629" y="329821"/>
            <a:ext cx="4623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cap="all" dirty="0">
                <a:solidFill>
                  <a:schemeClr val="tx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Jeudi 19 Octobre 2017 </a:t>
            </a:r>
          </a:p>
        </p:txBody>
      </p:sp>
    </p:spTree>
    <p:extLst>
      <p:ext uri="{BB962C8B-B14F-4D97-AF65-F5344CB8AC3E}">
        <p14:creationId xmlns:p14="http://schemas.microsoft.com/office/powerpoint/2010/main" val="2170212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645130" y="307245"/>
            <a:ext cx="9486006" cy="69028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3000" b="1" cap="all" dirty="0">
                <a:solidFill>
                  <a:schemeClr val="tx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Plan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1008380" y="1325555"/>
            <a:ext cx="8946541" cy="4195481"/>
          </a:xfrm>
        </p:spPr>
        <p:txBody>
          <a:bodyPr>
            <a:normAutofit/>
          </a:bodyPr>
          <a:lstStyle/>
          <a:p>
            <a:endParaRPr lang="fr-FR" b="1" dirty="0">
              <a:solidFill>
                <a:schemeClr val="bg1"/>
              </a:solidFill>
            </a:endParaRPr>
          </a:p>
          <a:p>
            <a:pPr marL="457200" lvl="0" indent="-457200">
              <a:lnSpc>
                <a:spcPct val="150000"/>
              </a:lnSpc>
              <a:spcBef>
                <a:spcPts val="1800"/>
              </a:spcBef>
              <a:buClr>
                <a:srgbClr val="C00000"/>
              </a:buClr>
              <a:buSzTx/>
              <a:buFont typeface="+mj-lt"/>
              <a:buAutoNum type="arabicPeriod"/>
              <a:defRPr/>
            </a:pPr>
            <a:r>
              <a:rPr lang="fr-FR" sz="3200" b="1" dirty="0">
                <a:solidFill>
                  <a:schemeClr val="tx1">
                    <a:lumMod val="95000"/>
                  </a:schemeClr>
                </a:solidFill>
                <a:latin typeface="Palatino Linotype" panose="02040502050505030304" pitchFamily="18" charset="0"/>
              </a:rPr>
              <a:t>Définition du bien-être au travail </a:t>
            </a:r>
          </a:p>
          <a:p>
            <a:pPr marL="457200" lvl="0" indent="-457200">
              <a:lnSpc>
                <a:spcPct val="150000"/>
              </a:lnSpc>
              <a:spcBef>
                <a:spcPts val="1800"/>
              </a:spcBef>
              <a:buClr>
                <a:srgbClr val="C00000"/>
              </a:buClr>
              <a:buSzTx/>
              <a:buFont typeface="+mj-lt"/>
              <a:buAutoNum type="arabicPeriod"/>
              <a:defRPr/>
            </a:pPr>
            <a:r>
              <a:rPr lang="fr-FR" sz="3200" b="1" dirty="0">
                <a:solidFill>
                  <a:schemeClr val="tx1">
                    <a:lumMod val="95000"/>
                  </a:schemeClr>
                </a:solidFill>
                <a:latin typeface="Palatino Linotype" panose="02040502050505030304" pitchFamily="18" charset="0"/>
              </a:rPr>
              <a:t>Composantes du bien-être au travail</a:t>
            </a:r>
          </a:p>
          <a:p>
            <a:pPr marL="457200" lvl="0" indent="-457200">
              <a:lnSpc>
                <a:spcPct val="150000"/>
              </a:lnSpc>
              <a:spcBef>
                <a:spcPts val="1800"/>
              </a:spcBef>
              <a:buClr>
                <a:srgbClr val="C00000"/>
              </a:buClr>
              <a:buSzTx/>
              <a:buFont typeface="+mj-lt"/>
              <a:buAutoNum type="arabicPeriod"/>
              <a:defRPr/>
            </a:pPr>
            <a:r>
              <a:rPr lang="fr-FR" sz="3200" b="1" dirty="0">
                <a:solidFill>
                  <a:schemeClr val="tx1">
                    <a:lumMod val="95000"/>
                  </a:schemeClr>
                </a:solidFill>
                <a:latin typeface="Palatino Linotype" panose="02040502050505030304" pitchFamily="18" charset="0"/>
              </a:rPr>
              <a:t>Outils de mesure du bien-être au travail </a:t>
            </a:r>
          </a:p>
          <a:p>
            <a:endParaRPr lang="fr-F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821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22956" y="213727"/>
            <a:ext cx="9404723" cy="970837"/>
          </a:xfrm>
        </p:spPr>
        <p:txBody>
          <a:bodyPr/>
          <a:lstStyle/>
          <a:p>
            <a:pPr lvl="0"/>
            <a:r>
              <a:rPr lang="fr-FR" sz="3200" b="1" dirty="0">
                <a:solidFill>
                  <a:schemeClr val="tx1">
                    <a:lumMod val="95000"/>
                  </a:schemeClr>
                </a:solidFill>
                <a:latin typeface="Palatino Linotype" panose="02040502050505030304" pitchFamily="18" charset="0"/>
              </a:rPr>
              <a:t>Définition du bien-être au travail </a:t>
            </a:r>
            <a:br>
              <a:rPr lang="fr-FR" sz="4400" b="1" dirty="0">
                <a:solidFill>
                  <a:schemeClr val="tx1">
                    <a:lumMod val="95000"/>
                  </a:schemeClr>
                </a:solidFill>
                <a:latin typeface="Palatino Linotype" panose="02040502050505030304" pitchFamily="18" charset="0"/>
              </a:rPr>
            </a:b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282429" y="4993249"/>
            <a:ext cx="11719069" cy="143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dirty="0">
                <a:solidFill>
                  <a:schemeClr val="dk1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Nous retenons </a:t>
            </a:r>
            <a:r>
              <a:rPr lang="fr-FR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la conceptualisation proposée par </a:t>
            </a:r>
            <a:r>
              <a:rPr lang="fr-FR" dirty="0" err="1">
                <a:latin typeface="Palatino Linotype" panose="02040502050505030304" pitchFamily="18" charset="0"/>
                <a:ea typeface="Times New Roman" panose="02020603050405020304" pitchFamily="18" charset="0"/>
              </a:rPr>
              <a:t>Danna</a:t>
            </a:r>
            <a:r>
              <a:rPr lang="fr-FR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 &amp; Griffin qui définit le bien-être au travail comme : </a:t>
            </a:r>
            <a:r>
              <a:rPr lang="fr-FR" dirty="0">
                <a:solidFill>
                  <a:schemeClr val="dk1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«</a:t>
            </a:r>
            <a:r>
              <a:rPr lang="fr-FR" i="1" dirty="0">
                <a:solidFill>
                  <a:schemeClr val="dk1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 </a:t>
            </a:r>
            <a:r>
              <a:rPr lang="fr-FR" i="1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r>
              <a:rPr lang="fr-FR" b="1" i="1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Un construit incluant à la fois </a:t>
            </a:r>
            <a:r>
              <a:rPr lang="fr-FR" b="1" i="1" u="sng" dirty="0">
                <a:solidFill>
                  <a:schemeClr val="dk1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la santé au travail</a:t>
            </a:r>
            <a:r>
              <a:rPr lang="fr-FR" b="1" i="1" dirty="0">
                <a:solidFill>
                  <a:schemeClr val="dk1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, </a:t>
            </a:r>
            <a:r>
              <a:rPr lang="fr-FR" b="1" i="1" u="sng" dirty="0">
                <a:solidFill>
                  <a:schemeClr val="dk1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les expériences de vie générales </a:t>
            </a:r>
            <a:r>
              <a:rPr lang="fr-FR" b="1" i="1" dirty="0">
                <a:solidFill>
                  <a:schemeClr val="dk1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et les expériences rattachées au travail telles que </a:t>
            </a:r>
            <a:r>
              <a:rPr lang="fr-FR" b="1" i="1" u="sng" dirty="0">
                <a:solidFill>
                  <a:schemeClr val="dk1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la satisfaction au travail</a:t>
            </a:r>
            <a:r>
              <a:rPr lang="fr-FR" dirty="0">
                <a:solidFill>
                  <a:schemeClr val="dk1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 » </a:t>
            </a:r>
            <a:r>
              <a:rPr lang="fr-FR" dirty="0" err="1">
                <a:solidFill>
                  <a:schemeClr val="dk1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Danna</a:t>
            </a:r>
            <a:r>
              <a:rPr lang="fr-FR" dirty="0">
                <a:solidFill>
                  <a:schemeClr val="dk1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 et Griffin (1999)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4320346" y="2059233"/>
            <a:ext cx="2223655" cy="164176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Bien-être</a:t>
            </a:r>
          </a:p>
        </p:txBody>
      </p:sp>
      <p:sp>
        <p:nvSpPr>
          <p:cNvPr id="6" name="Rectangle 5"/>
          <p:cNvSpPr/>
          <p:nvPr/>
        </p:nvSpPr>
        <p:spPr>
          <a:xfrm>
            <a:off x="1811269" y="1718332"/>
            <a:ext cx="1394980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Bonheur</a:t>
            </a:r>
            <a:endParaRPr lang="fr-FR" sz="2000" dirty="0">
              <a:latin typeface="Palatino Linotype" panose="0204050205050503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09235" y="3210747"/>
            <a:ext cx="1865866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Qualité de vie</a:t>
            </a:r>
            <a:r>
              <a:rPr lang="fr-F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2000" dirty="0"/>
          </a:p>
        </p:txBody>
      </p:sp>
      <p:sp>
        <p:nvSpPr>
          <p:cNvPr id="9" name="Rectangle 8"/>
          <p:cNvSpPr/>
          <p:nvPr/>
        </p:nvSpPr>
        <p:spPr>
          <a:xfrm>
            <a:off x="7727989" y="1706025"/>
            <a:ext cx="1786670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Satisfaction</a:t>
            </a:r>
            <a:endParaRPr lang="fr-FR" sz="2000" dirty="0">
              <a:latin typeface="Palatino Linotype" panose="0204050205050503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67790" y="3530890"/>
            <a:ext cx="1545239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srgbClr val="000000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Mal-être 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2000" dirty="0"/>
          </a:p>
        </p:txBody>
      </p:sp>
      <p:cxnSp>
        <p:nvCxnSpPr>
          <p:cNvPr id="12" name="Connecteur droit avec flèche 11"/>
          <p:cNvCxnSpPr>
            <a:stCxn id="5" idx="1"/>
          </p:cNvCxnSpPr>
          <p:nvPr/>
        </p:nvCxnSpPr>
        <p:spPr>
          <a:xfrm flipH="1" flipV="1">
            <a:off x="3363581" y="1942509"/>
            <a:ext cx="956765" cy="937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5" idx="1"/>
          </p:cNvCxnSpPr>
          <p:nvPr/>
        </p:nvCxnSpPr>
        <p:spPr>
          <a:xfrm flipH="1">
            <a:off x="3363581" y="2880115"/>
            <a:ext cx="956765" cy="7579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>
            <a:stCxn id="5" idx="3"/>
          </p:cNvCxnSpPr>
          <p:nvPr/>
        </p:nvCxnSpPr>
        <p:spPr>
          <a:xfrm flipV="1">
            <a:off x="6544001" y="1942509"/>
            <a:ext cx="1099164" cy="937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>
            <a:stCxn id="5" idx="3"/>
          </p:cNvCxnSpPr>
          <p:nvPr/>
        </p:nvCxnSpPr>
        <p:spPr>
          <a:xfrm>
            <a:off x="6544001" y="2880115"/>
            <a:ext cx="1099164" cy="8208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195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0411" y="317636"/>
            <a:ext cx="9404723" cy="1400530"/>
          </a:xfrm>
        </p:spPr>
        <p:txBody>
          <a:bodyPr/>
          <a:lstStyle/>
          <a:p>
            <a:pPr lvl="0" algn="ctr"/>
            <a:r>
              <a:rPr lang="fr-FR" sz="3200" b="1" dirty="0">
                <a:solidFill>
                  <a:schemeClr val="tx1">
                    <a:lumMod val="95000"/>
                  </a:schemeClr>
                </a:solidFill>
                <a:latin typeface="Palatino Linotype" panose="02040502050505030304" pitchFamily="18" charset="0"/>
              </a:rPr>
              <a:t>Composantes du bien-être au travail</a:t>
            </a:r>
            <a:br>
              <a:rPr lang="fr-FR" sz="4400" b="1" dirty="0">
                <a:solidFill>
                  <a:schemeClr val="tx1">
                    <a:lumMod val="95000"/>
                  </a:schemeClr>
                </a:solidFill>
                <a:latin typeface="Palatino Linotype" panose="02040502050505030304" pitchFamily="18" charset="0"/>
              </a:rPr>
            </a:br>
            <a:endParaRPr lang="fr-FR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3280656082"/>
              </p:ext>
            </p:extLst>
          </p:nvPr>
        </p:nvGraphicFramePr>
        <p:xfrm>
          <a:off x="937339" y="1289827"/>
          <a:ext cx="10164669" cy="4790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512618" y="6172201"/>
            <a:ext cx="116793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12 dimensions constitutives du bien-être au travail – Fabrique Spinoza – Think Thank du Bonheur citoyen (2014) </a:t>
            </a:r>
          </a:p>
        </p:txBody>
      </p:sp>
    </p:spTree>
    <p:extLst>
      <p:ext uri="{BB962C8B-B14F-4D97-AF65-F5344CB8AC3E}">
        <p14:creationId xmlns:p14="http://schemas.microsoft.com/office/powerpoint/2010/main" val="1806038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5130" y="286464"/>
            <a:ext cx="9404723" cy="1400530"/>
          </a:xfrm>
        </p:spPr>
        <p:txBody>
          <a:bodyPr/>
          <a:lstStyle/>
          <a:p>
            <a:pPr lvl="0" algn="ctr"/>
            <a:r>
              <a:rPr lang="fr-FR" sz="3200" b="1" dirty="0">
                <a:solidFill>
                  <a:schemeClr val="tx1">
                    <a:lumMod val="95000"/>
                  </a:schemeClr>
                </a:solidFill>
                <a:latin typeface="Palatino Linotype" panose="02040502050505030304" pitchFamily="18" charset="0"/>
              </a:rPr>
              <a:t>Outils de mesure du bien-être au travail </a:t>
            </a:r>
            <a:br>
              <a:rPr lang="fr-FR" sz="4400" b="1" dirty="0">
                <a:solidFill>
                  <a:schemeClr val="tx1">
                    <a:lumMod val="95000"/>
                  </a:schemeClr>
                </a:solidFill>
                <a:latin typeface="Palatino Linotype" panose="02040502050505030304" pitchFamily="18" charset="0"/>
              </a:rPr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6331253"/>
              </p:ext>
            </p:extLst>
          </p:nvPr>
        </p:nvGraphicFramePr>
        <p:xfrm>
          <a:off x="562984" y="1686994"/>
          <a:ext cx="11095615" cy="4379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3881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08440" y="212948"/>
            <a:ext cx="9404723" cy="1400530"/>
          </a:xfrm>
        </p:spPr>
        <p:txBody>
          <a:bodyPr/>
          <a:lstStyle/>
          <a:p>
            <a:pPr algn="ctr"/>
            <a:r>
              <a:rPr lang="fr-FR" sz="3200" b="1" dirty="0">
                <a:solidFill>
                  <a:schemeClr val="tx1">
                    <a:lumMod val="95000"/>
                  </a:schemeClr>
                </a:solidFill>
                <a:latin typeface="Palatino Linotype" panose="02040502050505030304" pitchFamily="18" charset="0"/>
              </a:rPr>
              <a:t>Bien-être au travail : enjeu de compétitivité </a:t>
            </a:r>
          </a:p>
        </p:txBody>
      </p:sp>
      <p:pic>
        <p:nvPicPr>
          <p:cNvPr id="1026" name="Picture 2" descr="Résultat de recherche d'images pour &quot;bien-être en entreprise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488" y="1996541"/>
            <a:ext cx="4190361" cy="2790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456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299</TotalTime>
  <Words>216</Words>
  <Application>Microsoft Office PowerPoint</Application>
  <PresentationFormat>Grand écran</PresentationFormat>
  <Paragraphs>53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Century Gothic</vt:lpstr>
      <vt:lpstr>Palatino Linotype</vt:lpstr>
      <vt:lpstr>Times New Roman</vt:lpstr>
      <vt:lpstr>Wingdings 3</vt:lpstr>
      <vt:lpstr>Ion</vt:lpstr>
      <vt:lpstr>Présentation PowerPoint</vt:lpstr>
      <vt:lpstr>Plan</vt:lpstr>
      <vt:lpstr>Définition du bien-être au travail  </vt:lpstr>
      <vt:lpstr>Composantes du bien-être au travail </vt:lpstr>
      <vt:lpstr>Outils de mesure du bien-être au travail  </vt:lpstr>
      <vt:lpstr>Bien-être au travail : enjeu de compétitivité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Mounia ORABI</dc:creator>
  <cp:lastModifiedBy>Elsa KONAN</cp:lastModifiedBy>
  <cp:revision>22</cp:revision>
  <dcterms:created xsi:type="dcterms:W3CDTF">2017-10-16T16:06:19Z</dcterms:created>
  <dcterms:modified xsi:type="dcterms:W3CDTF">2017-11-08T09:48:13Z</dcterms:modified>
</cp:coreProperties>
</file>