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2" r:id="rId2"/>
    <p:sldId id="286" r:id="rId3"/>
    <p:sldId id="287" r:id="rId4"/>
    <p:sldId id="288" r:id="rId5"/>
    <p:sldId id="259" r:id="rId6"/>
    <p:sldId id="294" r:id="rId7"/>
    <p:sldId id="271" r:id="rId8"/>
    <p:sldId id="289" r:id="rId9"/>
    <p:sldId id="299" r:id="rId10"/>
    <p:sldId id="300" r:id="rId11"/>
    <p:sldId id="297" r:id="rId12"/>
    <p:sldId id="298" r:id="rId13"/>
    <p:sldId id="301" r:id="rId14"/>
    <p:sldId id="290" r:id="rId15"/>
    <p:sldId id="292" r:id="rId16"/>
  </p:sldIdLst>
  <p:sldSz cx="24377650" cy="13716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428"/>
    <a:srgbClr val="0A4479"/>
    <a:srgbClr val="00447A"/>
    <a:srgbClr val="7A696D"/>
    <a:srgbClr val="47558F"/>
    <a:srgbClr val="BF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07" autoAdjust="0"/>
    <p:restoredTop sz="94660"/>
  </p:normalViewPr>
  <p:slideViewPr>
    <p:cSldViewPr snapToGrid="0">
      <p:cViewPr varScale="1">
        <p:scale>
          <a:sx n="34" d="100"/>
          <a:sy n="34" d="100"/>
        </p:scale>
        <p:origin x="7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5588" tIns="47794" rIns="95588" bIns="47794" rtlCol="0"/>
          <a:lstStyle>
            <a:lvl1pPr algn="l">
              <a:defRPr sz="1300"/>
            </a:lvl1pPr>
          </a:lstStyle>
          <a:p>
            <a:endParaRPr lang="en-US"/>
          </a:p>
        </p:txBody>
      </p:sp>
      <p:sp>
        <p:nvSpPr>
          <p:cNvPr id="3" name="Date Placeholder 2"/>
          <p:cNvSpPr>
            <a:spLocks noGrp="1"/>
          </p:cNvSpPr>
          <p:nvPr>
            <p:ph type="dt" idx="1"/>
          </p:nvPr>
        </p:nvSpPr>
        <p:spPr>
          <a:xfrm>
            <a:off x="3851343" y="0"/>
            <a:ext cx="2946347" cy="498215"/>
          </a:xfrm>
          <a:prstGeom prst="rect">
            <a:avLst/>
          </a:prstGeom>
        </p:spPr>
        <p:txBody>
          <a:bodyPr vert="horz" lIns="95588" tIns="47794" rIns="95588" bIns="47794" rtlCol="0"/>
          <a:lstStyle>
            <a:lvl1pPr algn="r">
              <a:defRPr sz="1300"/>
            </a:lvl1pPr>
          </a:lstStyle>
          <a:p>
            <a:fld id="{386ECEDD-3BD4-4C3E-B823-475923AE3895}" type="datetimeFigureOut">
              <a:rPr lang="en-US" smtClean="0"/>
              <a:t>9/12/2019</a:t>
            </a:fld>
            <a:endParaRPr lang="en-US"/>
          </a:p>
        </p:txBody>
      </p:sp>
      <p:sp>
        <p:nvSpPr>
          <p:cNvPr id="4" name="Slide Image Placeholder 3"/>
          <p:cNvSpPr>
            <a:spLocks noGrp="1" noRot="1" noChangeAspect="1"/>
          </p:cNvSpPr>
          <p:nvPr>
            <p:ph type="sldImg" idx="2"/>
          </p:nvPr>
        </p:nvSpPr>
        <p:spPr>
          <a:xfrm>
            <a:off x="423863" y="1241425"/>
            <a:ext cx="5953125" cy="3351213"/>
          </a:xfrm>
          <a:prstGeom prst="rect">
            <a:avLst/>
          </a:prstGeom>
          <a:noFill/>
          <a:ln w="12700">
            <a:solidFill>
              <a:prstClr val="black"/>
            </a:solidFill>
          </a:ln>
        </p:spPr>
        <p:txBody>
          <a:bodyPr vert="horz" lIns="95588" tIns="47794" rIns="95588" bIns="47794"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5588" tIns="47794" rIns="95588" bIns="4779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5588" tIns="47794" rIns="95588" bIns="47794" rtlCol="0" anchor="b"/>
          <a:lstStyle>
            <a:lvl1pPr algn="l">
              <a:defRPr sz="1300"/>
            </a:lvl1pPr>
          </a:lstStyle>
          <a:p>
            <a:endParaRPr lang="en-US"/>
          </a:p>
        </p:txBody>
      </p:sp>
      <p:sp>
        <p:nvSpPr>
          <p:cNvPr id="7" name="Slide Number Placeholder 6"/>
          <p:cNvSpPr>
            <a:spLocks noGrp="1"/>
          </p:cNvSpPr>
          <p:nvPr>
            <p:ph type="sldNum" sz="quarter" idx="5"/>
          </p:nvPr>
        </p:nvSpPr>
        <p:spPr>
          <a:xfrm>
            <a:off x="3851343" y="9431600"/>
            <a:ext cx="2946347" cy="498214"/>
          </a:xfrm>
          <a:prstGeom prst="rect">
            <a:avLst/>
          </a:prstGeom>
        </p:spPr>
        <p:txBody>
          <a:bodyPr vert="horz" lIns="95588" tIns="47794" rIns="95588" bIns="47794" rtlCol="0" anchor="b"/>
          <a:lstStyle>
            <a:lvl1pPr algn="r">
              <a:defRPr sz="1300"/>
            </a:lvl1pPr>
          </a:lstStyle>
          <a:p>
            <a:fld id="{8F06452B-B6B8-4D1A-A5DB-EC63412EC8C4}" type="slidenum">
              <a:rPr lang="en-US" smtClean="0"/>
              <a:t>‹N°›</a:t>
            </a:fld>
            <a:endParaRPr lang="en-US"/>
          </a:p>
        </p:txBody>
      </p:sp>
    </p:spTree>
    <p:extLst>
      <p:ext uri="{BB962C8B-B14F-4D97-AF65-F5344CB8AC3E}">
        <p14:creationId xmlns:p14="http://schemas.microsoft.com/office/powerpoint/2010/main" val="3966681514"/>
      </p:ext>
    </p:extLst>
  </p:cSld>
  <p:clrMap bg1="lt1" tx1="dk1" bg2="lt2" tx2="dk2" accent1="accent1" accent2="accent2" accent3="accent3" accent4="accent4" accent5="accent5" accent6="accent6" hlink="hlink" folHlink="folHlink"/>
  <p:notesStyle>
    <a:lvl1pPr marL="0" algn="l" defTabSz="1828434" rtl="0" eaLnBrk="1" latinLnBrk="0" hangingPunct="1">
      <a:defRPr sz="2400" kern="1200">
        <a:solidFill>
          <a:schemeClr val="tx1"/>
        </a:solidFill>
        <a:latin typeface="+mn-lt"/>
        <a:ea typeface="+mn-ea"/>
        <a:cs typeface="+mn-cs"/>
      </a:defRPr>
    </a:lvl1pPr>
    <a:lvl2pPr marL="914217" algn="l" defTabSz="1828434" rtl="0" eaLnBrk="1" latinLnBrk="0" hangingPunct="1">
      <a:defRPr sz="2400" kern="1200">
        <a:solidFill>
          <a:schemeClr val="tx1"/>
        </a:solidFill>
        <a:latin typeface="+mn-lt"/>
        <a:ea typeface="+mn-ea"/>
        <a:cs typeface="+mn-cs"/>
      </a:defRPr>
    </a:lvl2pPr>
    <a:lvl3pPr marL="1828434" algn="l" defTabSz="1828434" rtl="0" eaLnBrk="1" latinLnBrk="0" hangingPunct="1">
      <a:defRPr sz="2400" kern="1200">
        <a:solidFill>
          <a:schemeClr val="tx1"/>
        </a:solidFill>
        <a:latin typeface="+mn-lt"/>
        <a:ea typeface="+mn-ea"/>
        <a:cs typeface="+mn-cs"/>
      </a:defRPr>
    </a:lvl3pPr>
    <a:lvl4pPr marL="2742651" algn="l" defTabSz="1828434" rtl="0" eaLnBrk="1" latinLnBrk="0" hangingPunct="1">
      <a:defRPr sz="2400" kern="1200">
        <a:solidFill>
          <a:schemeClr val="tx1"/>
        </a:solidFill>
        <a:latin typeface="+mn-lt"/>
        <a:ea typeface="+mn-ea"/>
        <a:cs typeface="+mn-cs"/>
      </a:defRPr>
    </a:lvl4pPr>
    <a:lvl5pPr marL="3656868" algn="l" defTabSz="1828434" rtl="0" eaLnBrk="1" latinLnBrk="0" hangingPunct="1">
      <a:defRPr sz="2400" kern="1200">
        <a:solidFill>
          <a:schemeClr val="tx1"/>
        </a:solidFill>
        <a:latin typeface="+mn-lt"/>
        <a:ea typeface="+mn-ea"/>
        <a:cs typeface="+mn-cs"/>
      </a:defRPr>
    </a:lvl5pPr>
    <a:lvl6pPr marL="4571086" algn="l" defTabSz="1828434" rtl="0" eaLnBrk="1" latinLnBrk="0" hangingPunct="1">
      <a:defRPr sz="2400" kern="1200">
        <a:solidFill>
          <a:schemeClr val="tx1"/>
        </a:solidFill>
        <a:latin typeface="+mn-lt"/>
        <a:ea typeface="+mn-ea"/>
        <a:cs typeface="+mn-cs"/>
      </a:defRPr>
    </a:lvl6pPr>
    <a:lvl7pPr marL="5485303" algn="l" defTabSz="1828434" rtl="0" eaLnBrk="1" latinLnBrk="0" hangingPunct="1">
      <a:defRPr sz="2400" kern="1200">
        <a:solidFill>
          <a:schemeClr val="tx1"/>
        </a:solidFill>
        <a:latin typeface="+mn-lt"/>
        <a:ea typeface="+mn-ea"/>
        <a:cs typeface="+mn-cs"/>
      </a:defRPr>
    </a:lvl7pPr>
    <a:lvl8pPr marL="6399520" algn="l" defTabSz="1828434" rtl="0" eaLnBrk="1" latinLnBrk="0" hangingPunct="1">
      <a:defRPr sz="2400" kern="1200">
        <a:solidFill>
          <a:schemeClr val="tx1"/>
        </a:solidFill>
        <a:latin typeface="+mn-lt"/>
        <a:ea typeface="+mn-ea"/>
        <a:cs typeface="+mn-cs"/>
      </a:defRPr>
    </a:lvl8pPr>
    <a:lvl9pPr marL="7313737" algn="l" defTabSz="1828434"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a:t>
            </a:fld>
            <a:endParaRPr lang="en-GB" dirty="0"/>
          </a:p>
        </p:txBody>
      </p:sp>
    </p:spTree>
    <p:extLst>
      <p:ext uri="{BB962C8B-B14F-4D97-AF65-F5344CB8AC3E}">
        <p14:creationId xmlns:p14="http://schemas.microsoft.com/office/powerpoint/2010/main" val="77116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11</a:t>
            </a:fld>
            <a:endParaRPr lang="en-GB" dirty="0"/>
          </a:p>
        </p:txBody>
      </p:sp>
    </p:spTree>
    <p:extLst>
      <p:ext uri="{BB962C8B-B14F-4D97-AF65-F5344CB8AC3E}">
        <p14:creationId xmlns:p14="http://schemas.microsoft.com/office/powerpoint/2010/main" val="279461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12</a:t>
            </a:fld>
            <a:endParaRPr lang="en-GB" dirty="0"/>
          </a:p>
        </p:txBody>
      </p:sp>
    </p:spTree>
    <p:extLst>
      <p:ext uri="{BB962C8B-B14F-4D97-AF65-F5344CB8AC3E}">
        <p14:creationId xmlns:p14="http://schemas.microsoft.com/office/powerpoint/2010/main" val="262625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13</a:t>
            </a:fld>
            <a:endParaRPr lang="en-GB" dirty="0"/>
          </a:p>
        </p:txBody>
      </p:sp>
    </p:spTree>
    <p:extLst>
      <p:ext uri="{BB962C8B-B14F-4D97-AF65-F5344CB8AC3E}">
        <p14:creationId xmlns:p14="http://schemas.microsoft.com/office/powerpoint/2010/main" val="331277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15</a:t>
            </a:fld>
            <a:endParaRPr lang="en-GB" dirty="0"/>
          </a:p>
        </p:txBody>
      </p:sp>
    </p:spTree>
    <p:extLst>
      <p:ext uri="{BB962C8B-B14F-4D97-AF65-F5344CB8AC3E}">
        <p14:creationId xmlns:p14="http://schemas.microsoft.com/office/powerpoint/2010/main" val="55428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2</a:t>
            </a:fld>
            <a:endParaRPr lang="en-GB" dirty="0"/>
          </a:p>
        </p:txBody>
      </p:sp>
    </p:spTree>
    <p:extLst>
      <p:ext uri="{BB962C8B-B14F-4D97-AF65-F5344CB8AC3E}">
        <p14:creationId xmlns:p14="http://schemas.microsoft.com/office/powerpoint/2010/main" val="27868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2B48FC-AB47-4F5D-9725-BF22E783BCCD}" type="slidenum">
              <a:rPr lang="en-GB" smtClean="0"/>
              <a:t>4</a:t>
            </a:fld>
            <a:endParaRPr lang="en-GB" dirty="0"/>
          </a:p>
        </p:txBody>
      </p:sp>
    </p:spTree>
    <p:extLst>
      <p:ext uri="{BB962C8B-B14F-4D97-AF65-F5344CB8AC3E}">
        <p14:creationId xmlns:p14="http://schemas.microsoft.com/office/powerpoint/2010/main" val="107365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5</a:t>
            </a:fld>
            <a:endParaRPr lang="en-GB" dirty="0"/>
          </a:p>
        </p:txBody>
      </p:sp>
    </p:spTree>
    <p:extLst>
      <p:ext uri="{BB962C8B-B14F-4D97-AF65-F5344CB8AC3E}">
        <p14:creationId xmlns:p14="http://schemas.microsoft.com/office/powerpoint/2010/main" val="264290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6</a:t>
            </a:fld>
            <a:endParaRPr lang="en-GB" dirty="0"/>
          </a:p>
        </p:txBody>
      </p:sp>
    </p:spTree>
    <p:extLst>
      <p:ext uri="{BB962C8B-B14F-4D97-AF65-F5344CB8AC3E}">
        <p14:creationId xmlns:p14="http://schemas.microsoft.com/office/powerpoint/2010/main" val="317215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7</a:t>
            </a:fld>
            <a:endParaRPr lang="en-GB" dirty="0"/>
          </a:p>
        </p:txBody>
      </p:sp>
    </p:spTree>
    <p:extLst>
      <p:ext uri="{BB962C8B-B14F-4D97-AF65-F5344CB8AC3E}">
        <p14:creationId xmlns:p14="http://schemas.microsoft.com/office/powerpoint/2010/main" val="62184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t>8</a:t>
            </a:fld>
            <a:endParaRPr lang="en-GB" dirty="0"/>
          </a:p>
        </p:txBody>
      </p:sp>
    </p:spTree>
    <p:extLst>
      <p:ext uri="{BB962C8B-B14F-4D97-AF65-F5344CB8AC3E}">
        <p14:creationId xmlns:p14="http://schemas.microsoft.com/office/powerpoint/2010/main" val="2070487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9</a:t>
            </a:fld>
            <a:endParaRPr lang="en-GB" dirty="0"/>
          </a:p>
        </p:txBody>
      </p:sp>
    </p:spTree>
    <p:extLst>
      <p:ext uri="{BB962C8B-B14F-4D97-AF65-F5344CB8AC3E}">
        <p14:creationId xmlns:p14="http://schemas.microsoft.com/office/powerpoint/2010/main" val="77116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1425"/>
            <a:ext cx="5953125"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E0C57-C421-458E-8787-9FE12760EAFB}" type="slidenum">
              <a:rPr lang="en-GB" smtClean="0"/>
              <a:t>10</a:t>
            </a:fld>
            <a:endParaRPr lang="en-GB" dirty="0"/>
          </a:p>
        </p:txBody>
      </p:sp>
    </p:spTree>
    <p:extLst>
      <p:ext uri="{BB962C8B-B14F-4D97-AF65-F5344CB8AC3E}">
        <p14:creationId xmlns:p14="http://schemas.microsoft.com/office/powerpoint/2010/main" val="23640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206" y="2244726"/>
            <a:ext cx="18283238" cy="4775200"/>
          </a:xfrm>
          <a:prstGeom prst="rect">
            <a:avLst/>
          </a:prstGeom>
        </p:spPr>
        <p:txBody>
          <a:bodyPr anchor="b"/>
          <a:lstStyle>
            <a:lvl1pPr algn="ctr">
              <a:defRPr sz="11997"/>
            </a:lvl1pPr>
          </a:lstStyle>
          <a:p>
            <a:r>
              <a:rPr lang="en-US"/>
              <a:t>Click to edit Master title style</a:t>
            </a:r>
            <a:endParaRPr lang="en-US" dirty="0"/>
          </a:p>
        </p:txBody>
      </p:sp>
      <p:sp>
        <p:nvSpPr>
          <p:cNvPr id="3" name="Subtitle 2"/>
          <p:cNvSpPr>
            <a:spLocks noGrp="1"/>
          </p:cNvSpPr>
          <p:nvPr>
            <p:ph type="subTitle" idx="1"/>
          </p:nvPr>
        </p:nvSpPr>
        <p:spPr>
          <a:xfrm>
            <a:off x="3047206" y="7204076"/>
            <a:ext cx="18283238" cy="3311524"/>
          </a:xfrm>
          <a:prstGeom prst="rect">
            <a:avLst/>
          </a:prstGeo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145957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675964" y="3651250"/>
            <a:ext cx="21025723"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407858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56" y="730250"/>
            <a:ext cx="5256431" cy="11623676"/>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5963" y="730250"/>
            <a:ext cx="15464572"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08700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screen Image">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a:xfrm>
            <a:off x="302697" y="12712701"/>
            <a:ext cx="8227457" cy="730250"/>
          </a:xfrm>
          <a:prstGeom prst="rect">
            <a:avLst/>
          </a:prstGeom>
        </p:spPr>
        <p:txBody>
          <a:bodyPr/>
          <a:lstStyle/>
          <a:p>
            <a:r>
              <a:rPr lang="en-GB" b="1" dirty="0">
                <a:solidFill>
                  <a:schemeClr val="tx1">
                    <a:lumMod val="75000"/>
                    <a:lumOff val="25000"/>
                  </a:schemeClr>
                </a:solidFill>
              </a:rPr>
              <a:t>ADVANT </a:t>
            </a:r>
            <a:r>
              <a:rPr lang="en-GB" sz="2800" dirty="0"/>
              <a:t>Multipurpose  Presentation 2017 </a:t>
            </a:r>
          </a:p>
        </p:txBody>
      </p:sp>
      <p:sp>
        <p:nvSpPr>
          <p:cNvPr id="3" name="Slide Number Placeholder 2"/>
          <p:cNvSpPr>
            <a:spLocks noGrp="1"/>
          </p:cNvSpPr>
          <p:nvPr>
            <p:ph type="sldNum" sz="quarter" idx="15"/>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626176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ffee Break">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 y="5732665"/>
            <a:ext cx="4082439" cy="7983335"/>
          </a:xfrm>
          <a:custGeom>
            <a:avLst/>
            <a:gdLst>
              <a:gd name="connsiteX0" fmla="*/ 0 w 4082439"/>
              <a:gd name="connsiteY0" fmla="*/ 0 h 7983337"/>
              <a:gd name="connsiteX1" fmla="*/ 4082439 w 4082439"/>
              <a:gd name="connsiteY1" fmla="*/ 7983337 h 7983337"/>
              <a:gd name="connsiteX2" fmla="*/ 0 w 4082439"/>
              <a:gd name="connsiteY2" fmla="*/ 7983337 h 7983337"/>
            </a:gdLst>
            <a:ahLst/>
            <a:cxnLst>
              <a:cxn ang="0">
                <a:pos x="connsiteX0" y="connsiteY0"/>
              </a:cxn>
              <a:cxn ang="0">
                <a:pos x="connsiteX1" y="connsiteY1"/>
              </a:cxn>
              <a:cxn ang="0">
                <a:pos x="connsiteX2" y="connsiteY2"/>
              </a:cxn>
            </a:cxnLst>
            <a:rect l="l" t="t" r="r" b="b"/>
            <a:pathLst>
              <a:path w="4082439" h="7983337">
                <a:moveTo>
                  <a:pt x="0" y="0"/>
                </a:moveTo>
                <a:lnTo>
                  <a:pt x="4082439" y="7983337"/>
                </a:lnTo>
                <a:lnTo>
                  <a:pt x="0" y="7983337"/>
                </a:lnTo>
                <a:close/>
              </a:path>
            </a:pathLst>
          </a:custGeom>
          <a:solidFill>
            <a:srgbClr val="BFBFBF"/>
          </a:solidFill>
        </p:spPr>
        <p:txBody>
          <a:bodyPr wrap="square">
            <a:noAutofit/>
          </a:bodyPr>
          <a:lstStyle/>
          <a:p>
            <a:endParaRPr lang="en-GB" dirty="0"/>
          </a:p>
        </p:txBody>
      </p:sp>
      <p:sp>
        <p:nvSpPr>
          <p:cNvPr id="15" name="Picture Placeholder 14"/>
          <p:cNvSpPr>
            <a:spLocks noGrp="1"/>
          </p:cNvSpPr>
          <p:nvPr>
            <p:ph type="pic" sz="quarter" idx="11"/>
          </p:nvPr>
        </p:nvSpPr>
        <p:spPr>
          <a:xfrm>
            <a:off x="0" y="0"/>
            <a:ext cx="10198100" cy="13716000"/>
          </a:xfrm>
          <a:custGeom>
            <a:avLst/>
            <a:gdLst>
              <a:gd name="connsiteX0" fmla="*/ 0 w 10198100"/>
              <a:gd name="connsiteY0" fmla="*/ 0 h 13716000"/>
              <a:gd name="connsiteX1" fmla="*/ 3186698 w 10198100"/>
              <a:gd name="connsiteY1" fmla="*/ 0 h 13716000"/>
              <a:gd name="connsiteX2" fmla="*/ 10198100 w 10198100"/>
              <a:gd name="connsiteY2" fmla="*/ 13715200 h 13716000"/>
              <a:gd name="connsiteX3" fmla="*/ 10198100 w 10198100"/>
              <a:gd name="connsiteY3" fmla="*/ 13716000 h 13716000"/>
              <a:gd name="connsiteX4" fmla="*/ 4180120 w 10198100"/>
              <a:gd name="connsiteY4" fmla="*/ 13716000 h 13716000"/>
              <a:gd name="connsiteX5" fmla="*/ 0 w 10198100"/>
              <a:gd name="connsiteY5" fmla="*/ 553915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8100" h="13716000">
                <a:moveTo>
                  <a:pt x="0" y="0"/>
                </a:moveTo>
                <a:lnTo>
                  <a:pt x="3186698" y="0"/>
                </a:lnTo>
                <a:lnTo>
                  <a:pt x="10198100" y="13715200"/>
                </a:lnTo>
                <a:lnTo>
                  <a:pt x="10198100" y="13716000"/>
                </a:lnTo>
                <a:lnTo>
                  <a:pt x="4180120" y="13716000"/>
                </a:lnTo>
                <a:lnTo>
                  <a:pt x="0" y="5539151"/>
                </a:lnTo>
                <a:close/>
              </a:path>
            </a:pathLst>
          </a:custGeom>
          <a:solidFill>
            <a:srgbClr val="BFBFBF"/>
          </a:solidFill>
        </p:spPr>
        <p:txBody>
          <a:bodyPr wrap="square">
            <a:noAutofit/>
          </a:bodyPr>
          <a:lstStyle/>
          <a:p>
            <a:endParaRPr lang="en-GB" dirty="0"/>
          </a:p>
        </p:txBody>
      </p:sp>
      <p:sp>
        <p:nvSpPr>
          <p:cNvPr id="16" name="Picture Placeholder 15"/>
          <p:cNvSpPr>
            <a:spLocks noGrp="1"/>
          </p:cNvSpPr>
          <p:nvPr>
            <p:ph type="pic" sz="quarter" idx="12"/>
          </p:nvPr>
        </p:nvSpPr>
        <p:spPr>
          <a:xfrm>
            <a:off x="3313876" y="0"/>
            <a:ext cx="10608261" cy="5456238"/>
          </a:xfrm>
          <a:custGeom>
            <a:avLst/>
            <a:gdLst>
              <a:gd name="connsiteX0" fmla="*/ 0 w 10608261"/>
              <a:gd name="connsiteY0" fmla="*/ 0 h 5456238"/>
              <a:gd name="connsiteX1" fmla="*/ 7818105 w 10608261"/>
              <a:gd name="connsiteY1" fmla="*/ 0 h 5456238"/>
              <a:gd name="connsiteX2" fmla="*/ 10608261 w 10608261"/>
              <a:gd name="connsiteY2" fmla="*/ 5456238 h 5456238"/>
              <a:gd name="connsiteX3" fmla="*/ 2790156 w 10608261"/>
              <a:gd name="connsiteY3" fmla="*/ 5456238 h 5456238"/>
            </a:gdLst>
            <a:ahLst/>
            <a:cxnLst>
              <a:cxn ang="0">
                <a:pos x="connsiteX0" y="connsiteY0"/>
              </a:cxn>
              <a:cxn ang="0">
                <a:pos x="connsiteX1" y="connsiteY1"/>
              </a:cxn>
              <a:cxn ang="0">
                <a:pos x="connsiteX2" y="connsiteY2"/>
              </a:cxn>
              <a:cxn ang="0">
                <a:pos x="connsiteX3" y="connsiteY3"/>
              </a:cxn>
            </a:cxnLst>
            <a:rect l="l" t="t" r="r" b="b"/>
            <a:pathLst>
              <a:path w="10608261" h="5456238">
                <a:moveTo>
                  <a:pt x="0" y="0"/>
                </a:moveTo>
                <a:lnTo>
                  <a:pt x="7818105" y="0"/>
                </a:lnTo>
                <a:lnTo>
                  <a:pt x="10608261" y="5456238"/>
                </a:lnTo>
                <a:lnTo>
                  <a:pt x="2790156" y="5456238"/>
                </a:lnTo>
                <a:close/>
              </a:path>
            </a:pathLst>
          </a:custGeom>
          <a:solidFill>
            <a:srgbClr val="BFBFBF"/>
          </a:solidFill>
        </p:spPr>
        <p:txBody>
          <a:bodyPr wrap="square">
            <a:noAutofit/>
          </a:bodyPr>
          <a:lstStyle/>
          <a:p>
            <a:endParaRPr lang="en-GB" dirty="0"/>
          </a:p>
        </p:txBody>
      </p:sp>
      <p:sp>
        <p:nvSpPr>
          <p:cNvPr id="2" name="Footer Placeholder 1"/>
          <p:cNvSpPr>
            <a:spLocks noGrp="1"/>
          </p:cNvSpPr>
          <p:nvPr>
            <p:ph type="ftr" sz="quarter" idx="13"/>
          </p:nvPr>
        </p:nvSpPr>
        <p:spPr/>
        <p:txBody>
          <a:bodyPr/>
          <a:lstStyle/>
          <a:p>
            <a:r>
              <a:rPr lang="en-GB" b="1" dirty="0">
                <a:solidFill>
                  <a:schemeClr val="tx1">
                    <a:lumMod val="75000"/>
                    <a:lumOff val="25000"/>
                  </a:schemeClr>
                </a:solidFill>
              </a:rPr>
              <a:t>ADVANT </a:t>
            </a:r>
            <a:r>
              <a:rPr lang="en-GB" sz="2800" dirty="0"/>
              <a:t>Multipurpose  Presentation 2017 </a:t>
            </a:r>
          </a:p>
        </p:txBody>
      </p:sp>
      <p:sp>
        <p:nvSpPr>
          <p:cNvPr id="3" name="Slide Number Placeholder 2"/>
          <p:cNvSpPr>
            <a:spLocks noGrp="1"/>
          </p:cNvSpPr>
          <p:nvPr>
            <p:ph type="sldNum" sz="quarter" idx="14"/>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2096680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Left Img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 y="0"/>
            <a:ext cx="14131420" cy="13716000"/>
          </a:xfrm>
          <a:custGeom>
            <a:avLst/>
            <a:gdLst>
              <a:gd name="connsiteX0" fmla="*/ 2609873 w 8343900"/>
              <a:gd name="connsiteY0" fmla="*/ 0 h 6858000"/>
              <a:gd name="connsiteX1" fmla="*/ 8343900 w 8343900"/>
              <a:gd name="connsiteY1" fmla="*/ 0 h 6858000"/>
              <a:gd name="connsiteX2" fmla="*/ 5143477 w 8343900"/>
              <a:gd name="connsiteY2" fmla="*/ 6858000 h 6858000"/>
              <a:gd name="connsiteX3" fmla="*/ 0 w 8343900"/>
              <a:gd name="connsiteY3" fmla="*/ 6858000 h 6858000"/>
              <a:gd name="connsiteX4" fmla="*/ 0 w 8343900"/>
              <a:gd name="connsiteY4" fmla="*/ 5592545 h 6858000"/>
              <a:gd name="connsiteX5" fmla="*/ 0 w 8343900"/>
              <a:gd name="connsiteY5" fmla="*/ 0 h 6858000"/>
              <a:gd name="connsiteX6" fmla="*/ 2076450 w 8343900"/>
              <a:gd name="connsiteY6" fmla="*/ 0 h 6858000"/>
              <a:gd name="connsiteX7" fmla="*/ 0 w 8343900"/>
              <a:gd name="connsiteY7" fmla="*/ 4449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3900" h="6858000">
                <a:moveTo>
                  <a:pt x="2609873" y="0"/>
                </a:moveTo>
                <a:lnTo>
                  <a:pt x="8343900" y="0"/>
                </a:lnTo>
                <a:lnTo>
                  <a:pt x="5143477" y="6858000"/>
                </a:lnTo>
                <a:lnTo>
                  <a:pt x="0" y="6858000"/>
                </a:lnTo>
                <a:lnTo>
                  <a:pt x="0" y="5592545"/>
                </a:lnTo>
                <a:close/>
                <a:moveTo>
                  <a:pt x="0" y="0"/>
                </a:moveTo>
                <a:lnTo>
                  <a:pt x="2076450" y="0"/>
                </a:lnTo>
                <a:lnTo>
                  <a:pt x="0" y="4449504"/>
                </a:lnTo>
                <a:close/>
              </a:path>
            </a:pathLst>
          </a:custGeom>
          <a:solidFill>
            <a:srgbClr val="88888A"/>
          </a:solidFill>
        </p:spPr>
        <p:txBody>
          <a:bodyPr wrap="square">
            <a:noAutofit/>
          </a:bodyPr>
          <a:lstStyle>
            <a:lvl1pPr marL="0" indent="0">
              <a:buNone/>
              <a:defRPr sz="3199">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GB" dirty="0"/>
          </a:p>
        </p:txBody>
      </p:sp>
      <p:sp>
        <p:nvSpPr>
          <p:cNvPr id="12" name="Text Placeholder 9"/>
          <p:cNvSpPr>
            <a:spLocks noGrp="1"/>
          </p:cNvSpPr>
          <p:nvPr>
            <p:ph type="body" sz="quarter" idx="11" hasCustomPrompt="1"/>
          </p:nvPr>
        </p:nvSpPr>
        <p:spPr>
          <a:xfrm>
            <a:off x="14131421" y="1654631"/>
            <a:ext cx="8608358" cy="3802744"/>
          </a:xfrm>
        </p:spPr>
        <p:txBody>
          <a:bodyPr lIns="360000" tIns="180000" rIns="360000" bIns="180000">
            <a:normAutofit/>
          </a:bodyPr>
          <a:lstStyle>
            <a:lvl1pPr marL="0" indent="0">
              <a:spcBef>
                <a:spcPts val="0"/>
              </a:spcBef>
              <a:buNone/>
              <a:defRPr sz="9998" baseline="0">
                <a:solidFill>
                  <a:srgbClr val="88888A"/>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GB" dirty="0"/>
              <a:t>Title Here </a:t>
            </a:r>
          </a:p>
        </p:txBody>
      </p:sp>
      <p:sp>
        <p:nvSpPr>
          <p:cNvPr id="13" name="Text Placeholder 9"/>
          <p:cNvSpPr>
            <a:spLocks noGrp="1"/>
          </p:cNvSpPr>
          <p:nvPr>
            <p:ph type="body" sz="quarter" idx="12" hasCustomPrompt="1"/>
          </p:nvPr>
        </p:nvSpPr>
        <p:spPr>
          <a:xfrm>
            <a:off x="14131421" y="6560457"/>
            <a:ext cx="8608358" cy="6037944"/>
          </a:xfrm>
        </p:spPr>
        <p:txBody>
          <a:bodyPr lIns="360000" tIns="180000" rIns="360000" bIns="180000">
            <a:normAutofit/>
          </a:bodyPr>
          <a:lstStyle>
            <a:lvl1pPr marL="0" indent="0">
              <a:lnSpc>
                <a:spcPct val="110000"/>
              </a:lnSpc>
              <a:buNone/>
              <a:defRPr sz="3199" baseline="0">
                <a:solidFill>
                  <a:srgbClr val="88888A"/>
                </a:solidFill>
                <a:latin typeface="+mj-lt"/>
              </a:defRPr>
            </a:lvl1pPr>
          </a:lstStyle>
          <a:p>
            <a:pPr lvl="0"/>
            <a:r>
              <a:rPr lang="en-GB" dirty="0"/>
              <a:t>Body Text Goes Here </a:t>
            </a:r>
          </a:p>
        </p:txBody>
      </p:sp>
      <p:sp>
        <p:nvSpPr>
          <p:cNvPr id="2" name="Footer Placeholder 1"/>
          <p:cNvSpPr>
            <a:spLocks noGrp="1"/>
          </p:cNvSpPr>
          <p:nvPr>
            <p:ph type="ftr" sz="quarter" idx="13"/>
          </p:nvPr>
        </p:nvSpPr>
        <p:spPr/>
        <p:txBody>
          <a:bodyPr/>
          <a:lstStyle/>
          <a:p>
            <a:r>
              <a:rPr lang="en-GB" b="1" dirty="0">
                <a:solidFill>
                  <a:schemeClr val="tx1">
                    <a:lumMod val="75000"/>
                    <a:lumOff val="25000"/>
                  </a:schemeClr>
                </a:solidFill>
              </a:rPr>
              <a:t>ADVANT </a:t>
            </a:r>
            <a:r>
              <a:rPr lang="en-GB" sz="2800" dirty="0"/>
              <a:t>Multipurpose  Presentation 2017 </a:t>
            </a:r>
          </a:p>
        </p:txBody>
      </p:sp>
      <p:sp>
        <p:nvSpPr>
          <p:cNvPr id="4" name="Slide Number Placeholder 3"/>
          <p:cNvSpPr>
            <a:spLocks noGrp="1"/>
          </p:cNvSpPr>
          <p:nvPr>
            <p:ph type="sldNum" sz="quarter" idx="14"/>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1581520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8267700"/>
          </a:xfrm>
          <a:solidFill>
            <a:srgbClr val="BFBFBF"/>
          </a:solidFill>
        </p:spPr>
        <p:txBody>
          <a:bodyPr>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p:txBody>
          <a:bodyPr/>
          <a:lstStyle/>
          <a:p>
            <a:r>
              <a:rPr lang="en-GB" sz="2800"/>
              <a:t>ADVANT Multipurpose  Presentation 2017 </a:t>
            </a:r>
            <a:endParaRPr lang="en-GB" sz="2800" dirty="0"/>
          </a:p>
        </p:txBody>
      </p:sp>
      <p:sp>
        <p:nvSpPr>
          <p:cNvPr id="3" name="Slide Number Placeholder 2"/>
          <p:cNvSpPr>
            <a:spLocks noGrp="1"/>
          </p:cNvSpPr>
          <p:nvPr>
            <p:ph type="sldNum" sz="quarter" idx="15"/>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1690831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2108201" y="3402014"/>
            <a:ext cx="6408217" cy="4824139"/>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p:spPr>
        <p:txBody>
          <a:bodyPr wrap="square">
            <a:noAutofit/>
          </a:bodyPr>
          <a:lstStyle/>
          <a:p>
            <a:endParaRPr lang="en-US" dirty="0"/>
          </a:p>
        </p:txBody>
      </p:sp>
      <p:sp>
        <p:nvSpPr>
          <p:cNvPr id="19" name="Picture Placeholder 18"/>
          <p:cNvSpPr>
            <a:spLocks noGrp="1"/>
          </p:cNvSpPr>
          <p:nvPr>
            <p:ph type="pic" sz="quarter" idx="11"/>
          </p:nvPr>
        </p:nvSpPr>
        <p:spPr>
          <a:xfrm>
            <a:off x="8797050" y="2857501"/>
            <a:ext cx="7854846" cy="5913166"/>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p:spPr>
        <p:txBody>
          <a:bodyPr wrap="square">
            <a:noAutofit/>
          </a:bodyPr>
          <a:lstStyle/>
          <a:p>
            <a:endParaRPr lang="en-US" dirty="0"/>
          </a:p>
        </p:txBody>
      </p:sp>
      <p:sp>
        <p:nvSpPr>
          <p:cNvPr id="21" name="Picture Placeholder 20"/>
          <p:cNvSpPr>
            <a:spLocks noGrp="1"/>
          </p:cNvSpPr>
          <p:nvPr>
            <p:ph type="pic" sz="quarter" idx="12"/>
          </p:nvPr>
        </p:nvSpPr>
        <p:spPr>
          <a:xfrm>
            <a:off x="16933023" y="3402014"/>
            <a:ext cx="6408217" cy="4824139"/>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p:spPr>
        <p:txBody>
          <a:bodyPr wrap="square">
            <a:noAutofit/>
          </a:bodyPr>
          <a:lstStyle/>
          <a:p>
            <a:endParaRPr lang="en-US" dirty="0"/>
          </a:p>
        </p:txBody>
      </p:sp>
      <p:sp>
        <p:nvSpPr>
          <p:cNvPr id="2" name="Footer Placeholder 1"/>
          <p:cNvSpPr>
            <a:spLocks noGrp="1"/>
          </p:cNvSpPr>
          <p:nvPr>
            <p:ph type="ftr" sz="quarter" idx="13"/>
          </p:nvPr>
        </p:nvSpPr>
        <p:spPr/>
        <p:txBody>
          <a:bodyPr/>
          <a:lstStyle/>
          <a:p>
            <a:r>
              <a:rPr lang="en-GB" b="1" dirty="0">
                <a:solidFill>
                  <a:schemeClr val="tx1">
                    <a:lumMod val="75000"/>
                    <a:lumOff val="25000"/>
                  </a:schemeClr>
                </a:solidFill>
              </a:rPr>
              <a:t>ADVANT </a:t>
            </a:r>
            <a:r>
              <a:rPr lang="en-GB" sz="2800" dirty="0"/>
              <a:t>Multipurpose  Presentation 2017 </a:t>
            </a:r>
          </a:p>
        </p:txBody>
      </p:sp>
      <p:sp>
        <p:nvSpPr>
          <p:cNvPr id="3" name="Slide Number Placeholder 2"/>
          <p:cNvSpPr>
            <a:spLocks noGrp="1"/>
          </p:cNvSpPr>
          <p:nvPr>
            <p:ph type="sldNum" sz="quarter" idx="14"/>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3448165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dirty="0">
                <a:solidFill>
                  <a:schemeClr val="tx1">
                    <a:lumMod val="75000"/>
                    <a:lumOff val="25000"/>
                  </a:schemeClr>
                </a:solidFill>
              </a:rPr>
              <a:t>ADVANT </a:t>
            </a:r>
            <a:r>
              <a:rPr lang="en-GB" sz="2800" dirty="0"/>
              <a:t>Multipurpose  Presentation 2017 </a:t>
            </a:r>
          </a:p>
        </p:txBody>
      </p:sp>
      <p:sp>
        <p:nvSpPr>
          <p:cNvPr id="4" name="Slide Number Placeholder 3"/>
          <p:cNvSpPr>
            <a:spLocks noGrp="1"/>
          </p:cNvSpPr>
          <p:nvPr>
            <p:ph type="sldNum" sz="quarter" idx="11"/>
          </p:nvPr>
        </p:nvSpPr>
        <p:spPr/>
        <p:txBody>
          <a:bodyPr/>
          <a:lstStyle/>
          <a:p>
            <a:fld id="{8C48FCF8-25E9-4F94-BC2B-FA1B572C1FF3}" type="slidenum">
              <a:rPr lang="en-US" smtClean="0"/>
              <a:pPr/>
              <a:t>‹N°›</a:t>
            </a:fld>
            <a:endParaRPr lang="en-US" dirty="0"/>
          </a:p>
        </p:txBody>
      </p:sp>
    </p:spTree>
    <p:extLst>
      <p:ext uri="{BB962C8B-B14F-4D97-AF65-F5344CB8AC3E}">
        <p14:creationId xmlns:p14="http://schemas.microsoft.com/office/powerpoint/2010/main" val="3793344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675964" y="3651250"/>
            <a:ext cx="21025723"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69198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7" y="3419477"/>
            <a:ext cx="21025723" cy="5705474"/>
          </a:xfrm>
          <a:prstGeom prst="rect">
            <a:avLst/>
          </a:prstGeom>
        </p:spPr>
        <p:txBody>
          <a:bodyPr anchor="b"/>
          <a:lstStyle>
            <a:lvl1pPr>
              <a:defRPr sz="11997"/>
            </a:lvl1pPr>
          </a:lstStyle>
          <a:p>
            <a:r>
              <a:rPr lang="en-US"/>
              <a:t>Click to edit Master title style</a:t>
            </a:r>
            <a:endParaRPr lang="en-US" dirty="0"/>
          </a:p>
        </p:txBody>
      </p:sp>
      <p:sp>
        <p:nvSpPr>
          <p:cNvPr id="3" name="Text Placeholder 2"/>
          <p:cNvSpPr>
            <a:spLocks noGrp="1"/>
          </p:cNvSpPr>
          <p:nvPr>
            <p:ph type="body" idx="1"/>
          </p:nvPr>
        </p:nvSpPr>
        <p:spPr>
          <a:xfrm>
            <a:off x="1663267" y="9178927"/>
            <a:ext cx="21025723" cy="3000374"/>
          </a:xfrm>
          <a:prstGeom prst="rect">
            <a:avLst/>
          </a:prstGeo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5964" y="12712701"/>
            <a:ext cx="5484971" cy="730250"/>
          </a:xfrm>
          <a:prstGeom prst="rect">
            <a:avLst/>
          </a:prstGeom>
        </p:spPr>
        <p:txBody>
          <a:bodyPr/>
          <a:lstStyle/>
          <a:p>
            <a:endParaRPr lang="en-US"/>
          </a:p>
        </p:txBody>
      </p:sp>
      <p:sp>
        <p:nvSpPr>
          <p:cNvPr id="5" name="Footer Placeholder 4"/>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6" name="Slide Number Placeholder 5"/>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2950308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675964" y="3651250"/>
            <a:ext cx="10360501"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1185" y="3651250"/>
            <a:ext cx="10360501"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5964" y="12712701"/>
            <a:ext cx="5484971" cy="730250"/>
          </a:xfrm>
          <a:prstGeom prst="rect">
            <a:avLst/>
          </a:prstGeom>
        </p:spPr>
        <p:txBody>
          <a:bodyPr/>
          <a:lstStyle/>
          <a:p>
            <a:endParaRPr lang="en-US"/>
          </a:p>
        </p:txBody>
      </p:sp>
      <p:sp>
        <p:nvSpPr>
          <p:cNvPr id="6" name="Footer Placeholder 5"/>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280039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1"/>
            <a:ext cx="21025723"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679139" y="3362326"/>
            <a:ext cx="10312888" cy="1647824"/>
          </a:xfrm>
          <a:prstGeom prst="rect">
            <a:avLst/>
          </a:prstGeo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4" name="Content Placeholder 3"/>
          <p:cNvSpPr>
            <a:spLocks noGrp="1"/>
          </p:cNvSpPr>
          <p:nvPr>
            <p:ph sz="half" idx="2"/>
          </p:nvPr>
        </p:nvSpPr>
        <p:spPr>
          <a:xfrm>
            <a:off x="1679139" y="5010150"/>
            <a:ext cx="10312888"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1186" y="3362326"/>
            <a:ext cx="10363676" cy="1647824"/>
          </a:xfrm>
          <a:prstGeom prst="rect">
            <a:avLst/>
          </a:prstGeo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Edit Master text styles</a:t>
            </a:r>
          </a:p>
        </p:txBody>
      </p:sp>
      <p:sp>
        <p:nvSpPr>
          <p:cNvPr id="6" name="Content Placeholder 5"/>
          <p:cNvSpPr>
            <a:spLocks noGrp="1"/>
          </p:cNvSpPr>
          <p:nvPr>
            <p:ph sz="quarter" idx="4"/>
          </p:nvPr>
        </p:nvSpPr>
        <p:spPr>
          <a:xfrm>
            <a:off x="12341186" y="5010150"/>
            <a:ext cx="103636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5964" y="12712701"/>
            <a:ext cx="5484971" cy="730250"/>
          </a:xfrm>
          <a:prstGeom prst="rect">
            <a:avLst/>
          </a:prstGeom>
        </p:spPr>
        <p:txBody>
          <a:bodyPr/>
          <a:lstStyle/>
          <a:p>
            <a:endParaRPr lang="en-US"/>
          </a:p>
        </p:txBody>
      </p:sp>
      <p:sp>
        <p:nvSpPr>
          <p:cNvPr id="8" name="Footer Placeholder 7"/>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9" name="Slide Number Placeholder 8"/>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11680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5964" y="730251"/>
            <a:ext cx="21025723"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5964" y="12712701"/>
            <a:ext cx="5484971" cy="730250"/>
          </a:xfrm>
          <a:prstGeom prst="rect">
            <a:avLst/>
          </a:prstGeom>
        </p:spPr>
        <p:txBody>
          <a:bodyPr/>
          <a:lstStyle/>
          <a:p>
            <a:endParaRPr lang="en-US"/>
          </a:p>
        </p:txBody>
      </p:sp>
      <p:sp>
        <p:nvSpPr>
          <p:cNvPr id="4" name="Footer Placeholder 3"/>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5" name="Slide Number Placeholder 4"/>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48444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01"/>
            <a:ext cx="5484971" cy="730250"/>
          </a:xfrm>
          <a:prstGeom prst="rect">
            <a:avLst/>
          </a:prstGeom>
        </p:spPr>
        <p:txBody>
          <a:bodyPr/>
          <a:lstStyle/>
          <a:p>
            <a:endParaRPr lang="en-US"/>
          </a:p>
        </p:txBody>
      </p:sp>
      <p:sp>
        <p:nvSpPr>
          <p:cNvPr id="3" name="Footer Placeholder 2"/>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4" name="Slide Number Placeholder 3"/>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2298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Content Placeholder 2"/>
          <p:cNvSpPr>
            <a:spLocks noGrp="1"/>
          </p:cNvSpPr>
          <p:nvPr>
            <p:ph idx="1"/>
          </p:nvPr>
        </p:nvSpPr>
        <p:spPr>
          <a:xfrm>
            <a:off x="10363677" y="1974851"/>
            <a:ext cx="12341185" cy="9747250"/>
          </a:xfrm>
          <a:prstGeom prst="rect">
            <a:avLst/>
          </a:prstGeo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140" y="4114800"/>
            <a:ext cx="7862426"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endParaRPr lang="en-US"/>
          </a:p>
        </p:txBody>
      </p:sp>
      <p:sp>
        <p:nvSpPr>
          <p:cNvPr id="6" name="Footer Placeholder 5"/>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54025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a:prstGeom prst="rect">
            <a:avLst/>
          </a:prstGeom>
        </p:spPr>
        <p:txBody>
          <a:bodyPr anchor="b"/>
          <a:lstStyle>
            <a:lvl1pPr>
              <a:defRPr sz="6398"/>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3677" y="1974851"/>
            <a:ext cx="12341185" cy="9747250"/>
          </a:xfrm>
          <a:prstGeom prst="rect">
            <a:avLst/>
          </a:prstGeom>
        </p:spPr>
        <p:txBody>
          <a:bodyPr anchor="t"/>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en-US"/>
              <a:t>Click icon to add picture</a:t>
            </a:r>
            <a:endParaRPr lang="en-US" dirty="0"/>
          </a:p>
        </p:txBody>
      </p:sp>
      <p:sp>
        <p:nvSpPr>
          <p:cNvPr id="4" name="Text Placeholder 3"/>
          <p:cNvSpPr>
            <a:spLocks noGrp="1"/>
          </p:cNvSpPr>
          <p:nvPr>
            <p:ph type="body" sz="half" idx="2"/>
          </p:nvPr>
        </p:nvSpPr>
        <p:spPr>
          <a:xfrm>
            <a:off x="1679140" y="4114800"/>
            <a:ext cx="7862426" cy="7623176"/>
          </a:xfrm>
          <a:prstGeom prst="rect">
            <a:avLst/>
          </a:prstGeo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
        <p:nvSpPr>
          <p:cNvPr id="5" name="Date Placeholder 4"/>
          <p:cNvSpPr>
            <a:spLocks noGrp="1"/>
          </p:cNvSpPr>
          <p:nvPr>
            <p:ph type="dt" sz="half" idx="10"/>
          </p:nvPr>
        </p:nvSpPr>
        <p:spPr>
          <a:xfrm>
            <a:off x="1675964" y="12712701"/>
            <a:ext cx="5484971" cy="730250"/>
          </a:xfrm>
          <a:prstGeom prst="rect">
            <a:avLst/>
          </a:prstGeom>
        </p:spPr>
        <p:txBody>
          <a:bodyPr/>
          <a:lstStyle/>
          <a:p>
            <a:endParaRPr lang="en-US"/>
          </a:p>
        </p:txBody>
      </p:sp>
      <p:sp>
        <p:nvSpPr>
          <p:cNvPr id="6" name="Footer Placeholder 5"/>
          <p:cNvSpPr>
            <a:spLocks noGrp="1"/>
          </p:cNvSpPr>
          <p:nvPr>
            <p:ph type="ftr" sz="quarter" idx="11"/>
          </p:nvPr>
        </p:nvSpPr>
        <p:spPr>
          <a:xfrm>
            <a:off x="302697" y="12712701"/>
            <a:ext cx="8227457" cy="730250"/>
          </a:xfrm>
          <a:prstGeom prst="rect">
            <a:avLst/>
          </a:prstGeom>
        </p:spPr>
        <p:txBody>
          <a:bodyPr/>
          <a:lstStyle/>
          <a:p>
            <a:r>
              <a:rPr lang="en-US"/>
              <a:t>ADVANT Multipurpose  Presentation 2017 </a:t>
            </a:r>
          </a:p>
        </p:txBody>
      </p:sp>
      <p:sp>
        <p:nvSpPr>
          <p:cNvPr id="7" name="Slide Number Placeholder 6"/>
          <p:cNvSpPr>
            <a:spLocks noGrp="1"/>
          </p:cNvSpPr>
          <p:nvPr>
            <p:ph type="sldNum" sz="quarter" idx="12"/>
          </p:nvPr>
        </p:nvSpPr>
        <p:spPr/>
        <p:txBody>
          <a:bodyPr/>
          <a:lstStyle/>
          <a:p>
            <a:fld id="{3CBF67D7-8C75-433C-B949-F5BA01069781}" type="slidenum">
              <a:rPr lang="en-US" smtClean="0"/>
              <a:t>‹N°›</a:t>
            </a:fld>
            <a:endParaRPr lang="en-US"/>
          </a:p>
        </p:txBody>
      </p:sp>
    </p:spTree>
    <p:extLst>
      <p:ext uri="{BB962C8B-B14F-4D97-AF65-F5344CB8AC3E}">
        <p14:creationId xmlns:p14="http://schemas.microsoft.com/office/powerpoint/2010/main" val="395322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2577" y="511176"/>
            <a:ext cx="1675964" cy="730250"/>
          </a:xfrm>
          <a:prstGeom prst="roundRect">
            <a:avLst>
              <a:gd name="adj" fmla="val 10797"/>
            </a:avLst>
          </a:prstGeom>
          <a:gradFill flip="none" rotWithShape="1">
            <a:gsLst>
              <a:gs pos="0">
                <a:schemeClr val="accent4"/>
              </a:gs>
              <a:gs pos="100000">
                <a:schemeClr val="accent5"/>
              </a:gs>
            </a:gsLst>
            <a:lin ang="10800000" scaled="1"/>
            <a:tileRect/>
          </a:gradFill>
        </p:spPr>
        <p:txBody>
          <a:bodyPr vert="horz" lIns="91440" tIns="45720" rIns="91440" bIns="45720" rtlCol="0" anchor="ctr"/>
          <a:lstStyle>
            <a:lvl1pPr algn="r">
              <a:defRPr sz="3200">
                <a:solidFill>
                  <a:schemeClr val="bg1"/>
                </a:solidFill>
                <a:latin typeface="Raleway" panose="020B0503030101060003" pitchFamily="34" charset="0"/>
              </a:defRPr>
            </a:lvl1pPr>
          </a:lstStyle>
          <a:p>
            <a:fld id="{3CBF67D7-8C75-433C-B949-F5BA01069781}" type="slidenum">
              <a:rPr lang="en-US" smtClean="0"/>
              <a:pPr/>
              <a:t>‹N°›</a:t>
            </a:fld>
            <a:endParaRPr lang="en-US"/>
          </a:p>
        </p:txBody>
      </p:sp>
    </p:spTree>
    <p:extLst>
      <p:ext uri="{BB962C8B-B14F-4D97-AF65-F5344CB8AC3E}">
        <p14:creationId xmlns:p14="http://schemas.microsoft.com/office/powerpoint/2010/main" val="2346783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6" r:id="rId14"/>
    <p:sldLayoutId id="2147483677" r:id="rId15"/>
    <p:sldLayoutId id="2147483678" r:id="rId16"/>
    <p:sldLayoutId id="2147483679" r:id="rId17"/>
  </p:sldLayoutIdLst>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cfcim.org/magazine/campagne/forum-dakhla" TargetMode="External"/><Relationship Id="rId2" Type="http://schemas.openxmlformats.org/officeDocument/2006/relationships/image" Target="../media/image18.jpg"/><Relationship Id="rId1" Type="http://schemas.openxmlformats.org/officeDocument/2006/relationships/slideLayout" Target="../slideLayouts/slideLayout17.xml"/><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4" y="-19050"/>
            <a:ext cx="13577114" cy="13736588"/>
          </a:xfrm>
        </p:spPr>
      </p:pic>
      <p:sp>
        <p:nvSpPr>
          <p:cNvPr id="4" name="Parallelogram 3"/>
          <p:cNvSpPr/>
          <p:nvPr/>
        </p:nvSpPr>
        <p:spPr>
          <a:xfrm>
            <a:off x="8650" y="2230436"/>
            <a:ext cx="13577114" cy="11506152"/>
          </a:xfrm>
          <a:prstGeom prst="parallelogram">
            <a:avLst>
              <a:gd name="adj" fmla="val 38882"/>
            </a:avLst>
          </a:prstGeom>
          <a:solidFill>
            <a:srgbClr val="E29428">
              <a:alpha val="9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dirty="0">
              <a:solidFill>
                <a:schemeClr val="bg1"/>
              </a:solidFill>
            </a:endParaRPr>
          </a:p>
        </p:txBody>
      </p:sp>
      <p:sp>
        <p:nvSpPr>
          <p:cNvPr id="17" name="Parallelogram 16"/>
          <p:cNvSpPr/>
          <p:nvPr/>
        </p:nvSpPr>
        <p:spPr>
          <a:xfrm>
            <a:off x="8360161" y="7121511"/>
            <a:ext cx="5746415" cy="6615077"/>
          </a:xfrm>
          <a:prstGeom prst="parallelogram">
            <a:avLst>
              <a:gd name="adj" fmla="val 46348"/>
            </a:avLst>
          </a:prstGeom>
          <a:solidFill>
            <a:srgbClr val="E29428">
              <a:alpha val="6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dirty="0">
              <a:solidFill>
                <a:schemeClr val="bg1"/>
              </a:solidFill>
            </a:endParaRPr>
          </a:p>
        </p:txBody>
      </p:sp>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1</a:t>
            </a:fld>
            <a:endParaRPr lang="en-US" dirty="0"/>
          </a:p>
        </p:txBody>
      </p:sp>
      <p:sp>
        <p:nvSpPr>
          <p:cNvPr id="24" name="Rectangle 23">
            <a:extLst>
              <a:ext uri="{FF2B5EF4-FFF2-40B4-BE49-F238E27FC236}">
                <a16:creationId xmlns:a16="http://schemas.microsoft.com/office/drawing/2014/main" id="{8D8CEB57-B604-F94E-9742-2235AAEF72A0}"/>
              </a:ext>
            </a:extLst>
          </p:cNvPr>
          <p:cNvSpPr/>
          <p:nvPr/>
        </p:nvSpPr>
        <p:spPr>
          <a:xfrm>
            <a:off x="3198815" y="5904734"/>
            <a:ext cx="9025035" cy="4524315"/>
          </a:xfrm>
          <a:prstGeom prst="rect">
            <a:avLst/>
          </a:prstGeom>
        </p:spPr>
        <p:txBody>
          <a:bodyPr wrap="none">
            <a:spAutoFit/>
          </a:bodyPr>
          <a:lstStyle/>
          <a:p>
            <a:r>
              <a:rPr lang="fr-FR" sz="9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Participez au</a:t>
            </a:r>
          </a:p>
          <a:p>
            <a:r>
              <a:rPr lang="fr-FR" sz="9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Forum d’affaires</a:t>
            </a:r>
          </a:p>
          <a:p>
            <a:r>
              <a:rPr lang="fr-FR" sz="9600" b="1" dirty="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rPr>
              <a:t>Maroc-France</a:t>
            </a:r>
          </a:p>
        </p:txBody>
      </p:sp>
      <p:pic>
        <p:nvPicPr>
          <p:cNvPr id="33" name="Image 32">
            <a:extLst>
              <a:ext uri="{FF2B5EF4-FFF2-40B4-BE49-F238E27FC236}">
                <a16:creationId xmlns:a16="http://schemas.microsoft.com/office/drawing/2014/main" id="{E967D9DF-7E1C-A441-B430-3D316082F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0198" y="4224736"/>
            <a:ext cx="7473823" cy="5266528"/>
          </a:xfrm>
          <a:prstGeom prst="rect">
            <a:avLst/>
          </a:prstGeom>
        </p:spPr>
      </p:pic>
    </p:spTree>
    <p:extLst>
      <p:ext uri="{BB962C8B-B14F-4D97-AF65-F5344CB8AC3E}">
        <p14:creationId xmlns:p14="http://schemas.microsoft.com/office/powerpoint/2010/main" val="142724436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2769193" y="-4132055"/>
            <a:ext cx="27146843" cy="20338216"/>
          </a:xfrm>
          <a:prstGeom prst="rect">
            <a:avLst/>
          </a:prstGeom>
        </p:spPr>
      </p:pic>
      <p:sp>
        <p:nvSpPr>
          <p:cNvPr id="17" name="Parallelogram 1">
            <a:extLst>
              <a:ext uri="{FF2B5EF4-FFF2-40B4-BE49-F238E27FC236}">
                <a16:creationId xmlns:a16="http://schemas.microsoft.com/office/drawing/2014/main" id="{5BD086DB-B70B-4740-94D0-2E486187A07B}"/>
              </a:ext>
            </a:extLst>
          </p:cNvPr>
          <p:cNvSpPr/>
          <p:nvPr/>
        </p:nvSpPr>
        <p:spPr>
          <a:xfrm>
            <a:off x="-3683726" y="0"/>
            <a:ext cx="20108449" cy="3500846"/>
          </a:xfrm>
          <a:prstGeom prst="parallelogram">
            <a:avLst>
              <a:gd name="adj" fmla="val 44295"/>
            </a:avLst>
          </a:prstGeom>
          <a:solidFill>
            <a:srgbClr val="E2942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D84C1D90-5D33-3541-8A12-3A5522935F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43161" y="973383"/>
            <a:ext cx="3011960" cy="2122417"/>
          </a:xfrm>
          <a:prstGeom prst="rect">
            <a:avLst/>
          </a:prstGeom>
        </p:spPr>
      </p:pic>
      <p:pic>
        <p:nvPicPr>
          <p:cNvPr id="27" name="Image 26">
            <a:extLst>
              <a:ext uri="{FF2B5EF4-FFF2-40B4-BE49-F238E27FC236}">
                <a16:creationId xmlns:a16="http://schemas.microsoft.com/office/drawing/2014/main" id="{894CE461-4AA8-3845-99B5-C17D52B90F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7693" y="285395"/>
            <a:ext cx="5974838" cy="3969677"/>
          </a:xfrm>
          <a:prstGeom prst="rect">
            <a:avLst/>
          </a:prstGeom>
        </p:spPr>
      </p:pic>
      <p:sp>
        <p:nvSpPr>
          <p:cNvPr id="28" name="TextBox 62">
            <a:extLst>
              <a:ext uri="{FF2B5EF4-FFF2-40B4-BE49-F238E27FC236}">
                <a16:creationId xmlns:a16="http://schemas.microsoft.com/office/drawing/2014/main" id="{C0DB9C33-259A-0741-B73A-BA8A319C22FB}"/>
              </a:ext>
            </a:extLst>
          </p:cNvPr>
          <p:cNvSpPr txBox="1"/>
          <p:nvPr/>
        </p:nvSpPr>
        <p:spPr>
          <a:xfrm>
            <a:off x="-2952073" y="622396"/>
            <a:ext cx="20934363" cy="2308306"/>
          </a:xfrm>
          <a:prstGeom prst="rect">
            <a:avLst/>
          </a:prstGeom>
          <a:noFill/>
        </p:spPr>
        <p:txBody>
          <a:bodyPr wrap="square" lIns="91422" tIns="45711" rIns="91422" bIns="45711" rtlCol="0">
            <a:spAutoFit/>
          </a:bodyPr>
          <a:lstStyle/>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FORUM D’AFFAIRES MAROC-FRANCE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 DAKHLA</a:t>
            </a:r>
          </a:p>
          <a:p>
            <a:pPr algn="ctr"/>
            <a:r>
              <a:rPr lang="fr-FR" sz="4800" dirty="0">
                <a:solidFill>
                  <a:schemeClr val="bg1">
                    <a:lumMod val="95000"/>
                  </a:schemeClr>
                </a:solidFill>
              </a:rPr>
              <a:t> LE PROGRAMME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0" name="Rectangle 29">
            <a:extLst>
              <a:ext uri="{FF2B5EF4-FFF2-40B4-BE49-F238E27FC236}">
                <a16:creationId xmlns:a16="http://schemas.microsoft.com/office/drawing/2014/main" id="{AE6505E2-717A-3A49-AA02-08EC021053C8}"/>
              </a:ext>
            </a:extLst>
          </p:cNvPr>
          <p:cNvSpPr/>
          <p:nvPr/>
        </p:nvSpPr>
        <p:spPr>
          <a:xfrm>
            <a:off x="1196588" y="4826530"/>
            <a:ext cx="4612388" cy="709337"/>
          </a:xfrm>
          <a:prstGeom prst="rect">
            <a:avLst/>
          </a:prstGeom>
          <a:solidFill>
            <a:srgbClr val="0A4479"/>
          </a:solidFill>
        </p:spPr>
        <p:txBody>
          <a:bodyPr vert="horz" lIns="91440" tIns="45720" rIns="91440" bIns="45720" rtlCol="0" anchor="ctr"/>
          <a:lstStyle/>
          <a:p>
            <a:pPr marL="0" algn="l" defTabSz="457200" rtl="0" eaLnBrk="1" latinLnBrk="0" hangingPunct="1"/>
            <a:endParaRPr lang="en-US" sz="3200">
              <a:solidFill>
                <a:schemeClr val="bg1"/>
              </a:solidFill>
              <a:latin typeface="Raleway" panose="020B0503030101060003" pitchFamily="34" charset="0"/>
            </a:endParaRPr>
          </a:p>
        </p:txBody>
      </p:sp>
      <p:sp>
        <p:nvSpPr>
          <p:cNvPr id="31" name="TextBox 15">
            <a:extLst>
              <a:ext uri="{FF2B5EF4-FFF2-40B4-BE49-F238E27FC236}">
                <a16:creationId xmlns:a16="http://schemas.microsoft.com/office/drawing/2014/main" id="{7A117870-27F4-4247-ABE2-3F9AD2660B0A}"/>
              </a:ext>
            </a:extLst>
          </p:cNvPr>
          <p:cNvSpPr txBox="1"/>
          <p:nvPr/>
        </p:nvSpPr>
        <p:spPr>
          <a:xfrm>
            <a:off x="1431846" y="4930160"/>
            <a:ext cx="4351004" cy="523220"/>
          </a:xfrm>
          <a:prstGeom prst="rect">
            <a:avLst/>
          </a:prstGeom>
          <a:noFill/>
        </p:spPr>
        <p:txBody>
          <a:bodyPr wrap="square" rtlCol="0">
            <a:spAutoFit/>
          </a:bodyPr>
          <a:lstStyle/>
          <a:p>
            <a:r>
              <a:rPr lang="fr-FR" sz="28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octobre 2019</a:t>
            </a:r>
          </a:p>
        </p:txBody>
      </p:sp>
      <p:sp>
        <p:nvSpPr>
          <p:cNvPr id="32" name="TextBox 16">
            <a:extLst>
              <a:ext uri="{FF2B5EF4-FFF2-40B4-BE49-F238E27FC236}">
                <a16:creationId xmlns:a16="http://schemas.microsoft.com/office/drawing/2014/main" id="{41E31CE5-860F-3E43-8C2C-E6E165D5F7C4}"/>
              </a:ext>
            </a:extLst>
          </p:cNvPr>
          <p:cNvSpPr txBox="1"/>
          <p:nvPr/>
        </p:nvSpPr>
        <p:spPr>
          <a:xfrm>
            <a:off x="2791875" y="4824383"/>
            <a:ext cx="2880320" cy="923330"/>
          </a:xfrm>
          <a:prstGeom prst="rect">
            <a:avLst/>
          </a:prstGeom>
          <a:noFill/>
        </p:spPr>
        <p:txBody>
          <a:bodyPr wrap="square" rtlCol="0">
            <a:spAutoFit/>
          </a:body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23</a:t>
            </a:r>
          </a:p>
        </p:txBody>
      </p:sp>
      <p:sp>
        <p:nvSpPr>
          <p:cNvPr id="35" name="TextBox 14">
            <a:extLst>
              <a:ext uri="{FF2B5EF4-FFF2-40B4-BE49-F238E27FC236}">
                <a16:creationId xmlns:a16="http://schemas.microsoft.com/office/drawing/2014/main" id="{DA21028B-E5F0-664A-A84A-7A47536A1E12}"/>
              </a:ext>
            </a:extLst>
          </p:cNvPr>
          <p:cNvSpPr txBox="1"/>
          <p:nvPr/>
        </p:nvSpPr>
        <p:spPr>
          <a:xfrm>
            <a:off x="1136694" y="5644480"/>
            <a:ext cx="12187420" cy="1079463"/>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16h00 :</a:t>
            </a:r>
            <a:r>
              <a:rPr lang="fr-FR" sz="2800" dirty="0">
                <a:solidFill>
                  <a:srgbClr val="E29428"/>
                </a:solidFill>
                <a:latin typeface="Open Sans" panose="020B0606030504020204" pitchFamily="34" charset="0"/>
                <a:ea typeface="Open Sans" panose="020B0606030504020204" pitchFamily="34" charset="0"/>
                <a:cs typeface="Open Sans" panose="020B0606030504020204" pitchFamily="34" charset="0"/>
              </a:rPr>
              <a:t>  </a:t>
            </a:r>
            <a:r>
              <a:rPr lang="fr-FR" sz="2800" dirty="0">
                <a:solidFill>
                  <a:srgbClr val="0A4479"/>
                </a:solidFill>
              </a:rPr>
              <a:t>Départ de l’aéroport de Casablanca Mohamed V par vol affrété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20h30 :  </a:t>
            </a:r>
            <a:r>
              <a:rPr lang="fr-FR" sz="2800" dirty="0">
                <a:solidFill>
                  <a:srgbClr val="0A4479"/>
                </a:solidFill>
              </a:rPr>
              <a:t>Cocktail dinatoire VIP – </a:t>
            </a:r>
            <a:r>
              <a:rPr lang="fr-FR" sz="2800" dirty="0" err="1">
                <a:solidFill>
                  <a:srgbClr val="0A4479"/>
                </a:solidFill>
              </a:rPr>
              <a:t>Hotel</a:t>
            </a:r>
            <a:r>
              <a:rPr lang="fr-FR" sz="2800" dirty="0">
                <a:solidFill>
                  <a:srgbClr val="0A4479"/>
                </a:solidFill>
              </a:rPr>
              <a:t> La Crique </a:t>
            </a:r>
            <a:endParaRPr lang="fr-MA" sz="2800" dirty="0">
              <a:solidFill>
                <a:srgbClr val="0A4479"/>
              </a:solidFill>
            </a:endParaRPr>
          </a:p>
        </p:txBody>
      </p:sp>
      <p:sp>
        <p:nvSpPr>
          <p:cNvPr id="36" name="TextBox 14">
            <a:extLst>
              <a:ext uri="{FF2B5EF4-FFF2-40B4-BE49-F238E27FC236}">
                <a16:creationId xmlns:a16="http://schemas.microsoft.com/office/drawing/2014/main" id="{B7A5EDF0-37E6-B84A-B0C5-67E4084493BD}"/>
              </a:ext>
            </a:extLst>
          </p:cNvPr>
          <p:cNvSpPr txBox="1"/>
          <p:nvPr/>
        </p:nvSpPr>
        <p:spPr>
          <a:xfrm>
            <a:off x="1136694" y="7818431"/>
            <a:ext cx="21880060" cy="5733044"/>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8h30 :  </a:t>
            </a:r>
            <a:r>
              <a:rPr lang="fr-FR" sz="2800" dirty="0">
                <a:solidFill>
                  <a:srgbClr val="0A4479"/>
                </a:solidFill>
              </a:rPr>
              <a:t>Accueil et </a:t>
            </a:r>
            <a:r>
              <a:rPr lang="fr-FR" sz="2800" dirty="0" err="1">
                <a:solidFill>
                  <a:srgbClr val="0A4479"/>
                </a:solidFill>
              </a:rPr>
              <a:t>badging</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Ouverture officielle </a:t>
            </a:r>
            <a:endParaRPr lang="fr-MA" sz="2800" dirty="0">
              <a:solidFill>
                <a:srgbClr val="0A4479"/>
              </a:solidFill>
            </a:endParaRPr>
          </a:p>
          <a:p>
            <a:r>
              <a:rPr lang="fr-FR" sz="2800" dirty="0">
                <a:solidFill>
                  <a:srgbClr val="0A4479"/>
                </a:solidFill>
              </a:rPr>
              <a:t>              - Discours du Ministre </a:t>
            </a:r>
            <a:endParaRPr lang="fr-MA" sz="2800" dirty="0">
              <a:solidFill>
                <a:srgbClr val="0A4479"/>
              </a:solidFill>
            </a:endParaRPr>
          </a:p>
          <a:p>
            <a:r>
              <a:rPr lang="fr-FR" sz="2800" dirty="0">
                <a:solidFill>
                  <a:srgbClr val="0A4479"/>
                </a:solidFill>
              </a:rPr>
              <a:t>              - Discours du Président de la Région Dakhla Oued </a:t>
            </a:r>
            <a:r>
              <a:rPr lang="fr-FR" sz="2800" dirty="0" err="1">
                <a:solidFill>
                  <a:srgbClr val="0A4479"/>
                </a:solidFill>
              </a:rPr>
              <a:t>Eddaheb</a:t>
            </a:r>
            <a:endParaRPr lang="fr-MA" sz="2800" dirty="0">
              <a:solidFill>
                <a:srgbClr val="0A4479"/>
              </a:solidFill>
            </a:endParaRPr>
          </a:p>
          <a:p>
            <a:r>
              <a:rPr lang="fr-FR" sz="2800" dirty="0">
                <a:solidFill>
                  <a:srgbClr val="0A4479"/>
                </a:solidFill>
              </a:rPr>
              <a:t>              - Discours du Président de la CFCIM</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10h30 : </a:t>
            </a:r>
            <a:r>
              <a:rPr lang="fr-FR" sz="2800" dirty="0">
                <a:solidFill>
                  <a:srgbClr val="0A4479"/>
                </a:solidFill>
              </a:rPr>
              <a:t>Cérémonie de signature des conventions de partenariat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11h00 : </a:t>
            </a:r>
            <a:r>
              <a:rPr lang="fr-FR" sz="2800" dirty="0">
                <a:solidFill>
                  <a:srgbClr val="0A4479"/>
                </a:solidFill>
              </a:rPr>
              <a:t>Présentation détaillée du Plan de Développement Régional de Dakhla Oued </a:t>
            </a:r>
            <a:r>
              <a:rPr lang="fr-FR" sz="2800" dirty="0" err="1">
                <a:solidFill>
                  <a:srgbClr val="0A4479"/>
                </a:solidFill>
              </a:rPr>
              <a:t>Eddahab</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12h00 : </a:t>
            </a:r>
            <a:r>
              <a:rPr lang="fr-FR" sz="2800" dirty="0" err="1">
                <a:solidFill>
                  <a:srgbClr val="0A4479"/>
                </a:solidFill>
              </a:rPr>
              <a:t>Executive</a:t>
            </a:r>
            <a:r>
              <a:rPr lang="fr-FR" sz="2800" dirty="0">
                <a:solidFill>
                  <a:srgbClr val="0A4479"/>
                </a:solidFill>
              </a:rPr>
              <a:t> meetings entre les participants et les hautes autorités de la région</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13h00 : </a:t>
            </a:r>
            <a:r>
              <a:rPr lang="fr-FR" sz="2800" dirty="0">
                <a:solidFill>
                  <a:srgbClr val="0A4479"/>
                </a:solidFill>
              </a:rPr>
              <a:t>Cocktail déjeunatoire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14h00 : </a:t>
            </a:r>
            <a:r>
              <a:rPr lang="fr-FR" sz="2800" dirty="0">
                <a:solidFill>
                  <a:srgbClr val="0A4479"/>
                </a:solidFill>
              </a:rPr>
              <a:t>Début des one to one meetings (salle dédiée)</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14h30-18h00 : </a:t>
            </a:r>
            <a:r>
              <a:rPr lang="fr-FR" sz="2800" dirty="0">
                <a:solidFill>
                  <a:srgbClr val="0A4479"/>
                </a:solidFill>
              </a:rPr>
              <a:t>Début des ateliers thématiques </a:t>
            </a:r>
            <a:endParaRPr lang="fr-MA" sz="2800" dirty="0">
              <a:solidFill>
                <a:srgbClr val="0A4479"/>
              </a:solidFill>
            </a:endParaRPr>
          </a:p>
        </p:txBody>
      </p:sp>
      <p:sp>
        <p:nvSpPr>
          <p:cNvPr id="37" name="Rectangle 36">
            <a:extLst>
              <a:ext uri="{FF2B5EF4-FFF2-40B4-BE49-F238E27FC236}">
                <a16:creationId xmlns:a16="http://schemas.microsoft.com/office/drawing/2014/main" id="{57E5C85B-11D1-094B-9312-D693C1637D2D}"/>
              </a:ext>
            </a:extLst>
          </p:cNvPr>
          <p:cNvSpPr/>
          <p:nvPr/>
        </p:nvSpPr>
        <p:spPr>
          <a:xfrm>
            <a:off x="1196588" y="6994965"/>
            <a:ext cx="4612388" cy="709337"/>
          </a:xfrm>
          <a:prstGeom prst="rect">
            <a:avLst/>
          </a:prstGeom>
          <a:solidFill>
            <a:srgbClr val="E29428"/>
          </a:solidFill>
        </p:spPr>
        <p:txBody>
          <a:bodyPr vert="horz" lIns="91440" tIns="45720" rIns="91440" bIns="45720" rtlCol="0" anchor="ctr"/>
          <a:lstStyle/>
          <a:p>
            <a:pPr marL="0" algn="l" defTabSz="457200" rtl="0" eaLnBrk="1" latinLnBrk="0" hangingPunct="1"/>
            <a:endParaRPr lang="en-US" sz="3200">
              <a:solidFill>
                <a:srgbClr val="E29428"/>
              </a:solidFill>
              <a:latin typeface="Raleway" panose="020B0503030101060003" pitchFamily="34" charset="0"/>
            </a:endParaRPr>
          </a:p>
        </p:txBody>
      </p:sp>
      <p:sp>
        <p:nvSpPr>
          <p:cNvPr id="38" name="TextBox 15">
            <a:extLst>
              <a:ext uri="{FF2B5EF4-FFF2-40B4-BE49-F238E27FC236}">
                <a16:creationId xmlns:a16="http://schemas.microsoft.com/office/drawing/2014/main" id="{D948E20B-1360-E943-9B64-A4C2EA611847}"/>
              </a:ext>
            </a:extLst>
          </p:cNvPr>
          <p:cNvSpPr txBox="1"/>
          <p:nvPr/>
        </p:nvSpPr>
        <p:spPr>
          <a:xfrm>
            <a:off x="1431846" y="7098595"/>
            <a:ext cx="4351004" cy="523220"/>
          </a:xfrm>
          <a:prstGeom prst="rect">
            <a:avLst/>
          </a:prstGeom>
          <a:noFill/>
        </p:spPr>
        <p:txBody>
          <a:bodyPr wrap="square" rtlCol="0">
            <a:spAutoFit/>
          </a:bodyPr>
          <a:lstStyle/>
          <a:p>
            <a:r>
              <a:rPr lang="fr-FR" sz="28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octobre 2019</a:t>
            </a:r>
          </a:p>
        </p:txBody>
      </p:sp>
      <p:sp>
        <p:nvSpPr>
          <p:cNvPr id="39" name="TextBox 16">
            <a:extLst>
              <a:ext uri="{FF2B5EF4-FFF2-40B4-BE49-F238E27FC236}">
                <a16:creationId xmlns:a16="http://schemas.microsoft.com/office/drawing/2014/main" id="{4E23DF5B-CA89-E14C-B479-608E9A5F4889}"/>
              </a:ext>
            </a:extLst>
          </p:cNvPr>
          <p:cNvSpPr txBox="1"/>
          <p:nvPr/>
        </p:nvSpPr>
        <p:spPr>
          <a:xfrm>
            <a:off x="2791875" y="6992818"/>
            <a:ext cx="2880320" cy="923330"/>
          </a:xfrm>
          <a:prstGeom prst="rect">
            <a:avLst/>
          </a:prstGeom>
          <a:noFill/>
        </p:spPr>
        <p:txBody>
          <a:bodyPr wrap="square" rtlCol="0">
            <a:spAutoFit/>
          </a:body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a:t>
            </a:r>
          </a:p>
        </p:txBody>
      </p:sp>
      <p:sp>
        <p:nvSpPr>
          <p:cNvPr id="3" name="Rectangle 2">
            <a:extLst>
              <a:ext uri="{FF2B5EF4-FFF2-40B4-BE49-F238E27FC236}">
                <a16:creationId xmlns:a16="http://schemas.microsoft.com/office/drawing/2014/main" id="{349A3A56-9217-B743-8164-58338AB6807B}"/>
              </a:ext>
            </a:extLst>
          </p:cNvPr>
          <p:cNvSpPr/>
          <p:nvPr/>
        </p:nvSpPr>
        <p:spPr>
          <a:xfrm>
            <a:off x="1136694" y="3654544"/>
            <a:ext cx="20934363" cy="1015663"/>
          </a:xfrm>
          <a:prstGeom prst="rect">
            <a:avLst/>
          </a:prstGeom>
        </p:spPr>
        <p:txBody>
          <a:bodyPr wrap="square">
            <a:spAutoFit/>
          </a:bodyPr>
          <a:lstStyle/>
          <a:p>
            <a:pPr>
              <a:spcAft>
                <a:spcPts val="0"/>
              </a:spcAft>
            </a:pPr>
            <a:r>
              <a:rPr lang="fr-FR" sz="3200" b="1" dirty="0">
                <a:solidFill>
                  <a:srgbClr val="E29428"/>
                </a:solidFill>
                <a:latin typeface="Open Sans" panose="020B0606030504020204" pitchFamily="34" charset="0"/>
                <a:ea typeface="Calibri" panose="020F0502020204030204" pitchFamily="34" charset="0"/>
                <a:cs typeface="Times New Roman" panose="02020603050405020304" pitchFamily="18" charset="0"/>
              </a:rPr>
              <a:t>PARTICIPANTS ATTENDUS A CE FORUM : </a:t>
            </a:r>
            <a:endParaRPr lang="fr-MA" sz="3200" b="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800" b="1" dirty="0">
                <a:solidFill>
                  <a:srgbClr val="0A4479"/>
                </a:solidFill>
              </a:rPr>
              <a:t>Institutionnels marocains - Institutionnels français - Entreprises marocaines - Entreprises françaises - Entreprises africaines </a:t>
            </a:r>
            <a:endParaRPr lang="fr-MA" sz="2800" b="1" dirty="0">
              <a:solidFill>
                <a:srgbClr val="0A4479"/>
              </a:solidFill>
            </a:endParaRPr>
          </a:p>
        </p:txBody>
      </p:sp>
    </p:spTree>
    <p:extLst>
      <p:ext uri="{BB962C8B-B14F-4D97-AF65-F5344CB8AC3E}">
        <p14:creationId xmlns:p14="http://schemas.microsoft.com/office/powerpoint/2010/main" val="19942726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5" grpId="0"/>
      <p:bldP spid="36" grpId="0"/>
      <p:bldP spid="37" grpId="0" animBg="1"/>
      <p:bldP spid="38" grpId="0"/>
      <p:bldP spid="39"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2769193" y="-4288809"/>
            <a:ext cx="27146843" cy="20338216"/>
          </a:xfrm>
          <a:prstGeom prst="rect">
            <a:avLst/>
          </a:prstGeom>
        </p:spPr>
      </p:pic>
      <p:sp>
        <p:nvSpPr>
          <p:cNvPr id="17" name="Parallelogram 1">
            <a:extLst>
              <a:ext uri="{FF2B5EF4-FFF2-40B4-BE49-F238E27FC236}">
                <a16:creationId xmlns:a16="http://schemas.microsoft.com/office/drawing/2014/main" id="{5BD086DB-B70B-4740-94D0-2E486187A07B}"/>
              </a:ext>
            </a:extLst>
          </p:cNvPr>
          <p:cNvSpPr/>
          <p:nvPr/>
        </p:nvSpPr>
        <p:spPr>
          <a:xfrm>
            <a:off x="-3683726" y="0"/>
            <a:ext cx="20108449" cy="3500846"/>
          </a:xfrm>
          <a:prstGeom prst="parallelogram">
            <a:avLst>
              <a:gd name="adj" fmla="val 44295"/>
            </a:avLst>
          </a:prstGeom>
          <a:solidFill>
            <a:srgbClr val="E2942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D84C1D90-5D33-3541-8A12-3A5522935F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43161" y="973383"/>
            <a:ext cx="3011960" cy="2122417"/>
          </a:xfrm>
          <a:prstGeom prst="rect">
            <a:avLst/>
          </a:prstGeom>
        </p:spPr>
      </p:pic>
      <p:pic>
        <p:nvPicPr>
          <p:cNvPr id="27" name="Image 26">
            <a:extLst>
              <a:ext uri="{FF2B5EF4-FFF2-40B4-BE49-F238E27FC236}">
                <a16:creationId xmlns:a16="http://schemas.microsoft.com/office/drawing/2014/main" id="{894CE461-4AA8-3845-99B5-C17D52B90F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7693" y="285395"/>
            <a:ext cx="5974838" cy="3969677"/>
          </a:xfrm>
          <a:prstGeom prst="rect">
            <a:avLst/>
          </a:prstGeom>
        </p:spPr>
      </p:pic>
      <p:sp>
        <p:nvSpPr>
          <p:cNvPr id="28" name="TextBox 62">
            <a:extLst>
              <a:ext uri="{FF2B5EF4-FFF2-40B4-BE49-F238E27FC236}">
                <a16:creationId xmlns:a16="http://schemas.microsoft.com/office/drawing/2014/main" id="{C0DB9C33-259A-0741-B73A-BA8A319C22FB}"/>
              </a:ext>
            </a:extLst>
          </p:cNvPr>
          <p:cNvSpPr txBox="1"/>
          <p:nvPr/>
        </p:nvSpPr>
        <p:spPr>
          <a:xfrm>
            <a:off x="-2952073" y="622396"/>
            <a:ext cx="20934363" cy="2308306"/>
          </a:xfrm>
          <a:prstGeom prst="rect">
            <a:avLst/>
          </a:prstGeom>
          <a:noFill/>
        </p:spPr>
        <p:txBody>
          <a:bodyPr wrap="square" lIns="91422" tIns="45711" rIns="91422" bIns="45711" rtlCol="0">
            <a:spAutoFit/>
          </a:bodyPr>
          <a:lstStyle/>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FORUM D’AFFAIRES MAROC-FRANCE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 DAKHLA</a:t>
            </a:r>
          </a:p>
          <a:p>
            <a:pPr algn="ctr"/>
            <a:r>
              <a:rPr lang="fr-FR" sz="4800" dirty="0">
                <a:solidFill>
                  <a:schemeClr val="bg1">
                    <a:lumMod val="95000"/>
                  </a:schemeClr>
                </a:solidFill>
              </a:rPr>
              <a:t> LE PROGRAMME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6" name="TextBox 14">
            <a:extLst>
              <a:ext uri="{FF2B5EF4-FFF2-40B4-BE49-F238E27FC236}">
                <a16:creationId xmlns:a16="http://schemas.microsoft.com/office/drawing/2014/main" id="{B7A5EDF0-37E6-B84A-B0C5-67E4084493BD}"/>
              </a:ext>
            </a:extLst>
          </p:cNvPr>
          <p:cNvSpPr txBox="1"/>
          <p:nvPr/>
        </p:nvSpPr>
        <p:spPr>
          <a:xfrm>
            <a:off x="1248795" y="3850313"/>
            <a:ext cx="21880060" cy="9352689"/>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pPr algn="ctr"/>
            <a:r>
              <a:rPr lang="fr-FR"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Atelier 1 :</a:t>
            </a:r>
            <a:endParaRPr lang="fr-MA"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2800" b="1" dirty="0">
                <a:solidFill>
                  <a:schemeClr val="tx1"/>
                </a:solidFill>
              </a:rPr>
              <a:t>Les futures routes logistiques : West </a:t>
            </a:r>
            <a:r>
              <a:rPr lang="fr-FR" sz="2800" b="1" dirty="0" err="1">
                <a:solidFill>
                  <a:schemeClr val="tx1"/>
                </a:solidFill>
              </a:rPr>
              <a:t>Africa</a:t>
            </a:r>
            <a:r>
              <a:rPr lang="fr-FR" sz="2800" b="1" dirty="0">
                <a:solidFill>
                  <a:schemeClr val="tx1"/>
                </a:solidFill>
              </a:rPr>
              <a:t> Free Zone et Port Dakhla Atlantique</a:t>
            </a:r>
            <a:endParaRPr lang="fr-MA" sz="2800" b="1" dirty="0">
              <a:solidFill>
                <a:schemeClr val="tx1"/>
              </a:solidFill>
            </a:endParaRPr>
          </a:p>
          <a:p>
            <a:pPr algn="ctr"/>
            <a:r>
              <a:rPr lang="fr-FR" sz="2800" i="1" dirty="0">
                <a:solidFill>
                  <a:srgbClr val="E29428"/>
                </a:solidFill>
              </a:rPr>
              <a:t>Panélistes :</a:t>
            </a:r>
            <a:endParaRPr lang="fr-MA" sz="2800" i="1" dirty="0">
              <a:solidFill>
                <a:srgbClr val="E29428"/>
              </a:solidFill>
            </a:endParaRPr>
          </a:p>
          <a:p>
            <a:pPr algn="ctr"/>
            <a:r>
              <a:rPr lang="fr-FR" sz="2800" b="1" dirty="0">
                <a:solidFill>
                  <a:srgbClr val="0A4479"/>
                </a:solidFill>
              </a:rPr>
              <a:t>Association Marocaine du Développement de la Logistique</a:t>
            </a:r>
            <a:r>
              <a:rPr lang="fr-FR" sz="2800" dirty="0">
                <a:solidFill>
                  <a:srgbClr val="0A4479"/>
                </a:solidFill>
              </a:rPr>
              <a:t>, Monsieur Mohamed YOUSSFI, Directeur général</a:t>
            </a:r>
          </a:p>
          <a:p>
            <a:pPr algn="ctr"/>
            <a:r>
              <a:rPr lang="fr-FR" sz="2800" b="1" dirty="0" err="1">
                <a:solidFill>
                  <a:srgbClr val="0A4479"/>
                </a:solidFill>
              </a:rPr>
              <a:t>Africa</a:t>
            </a:r>
            <a:r>
              <a:rPr lang="fr-FR" sz="2800" b="1" dirty="0">
                <a:solidFill>
                  <a:srgbClr val="0A4479"/>
                </a:solidFill>
              </a:rPr>
              <a:t> Port</a:t>
            </a:r>
            <a:r>
              <a:rPr lang="fr-FR" sz="2800" dirty="0">
                <a:solidFill>
                  <a:srgbClr val="0A4479"/>
                </a:solidFill>
              </a:rPr>
              <a:t>, Monsieur Jean-Jacques GRENIER, Directeur Général</a:t>
            </a:r>
          </a:p>
          <a:p>
            <a:pPr algn="ctr"/>
            <a:r>
              <a:rPr lang="fr-FR" sz="2800" b="1" dirty="0">
                <a:solidFill>
                  <a:srgbClr val="0A4479"/>
                </a:solidFill>
              </a:rPr>
              <a:t>CDG Développement</a:t>
            </a:r>
            <a:r>
              <a:rPr lang="fr-FR" sz="2800" dirty="0">
                <a:solidFill>
                  <a:srgbClr val="0A4479"/>
                </a:solidFill>
              </a:rPr>
              <a:t>, Monsieur Omar EL YAZGHI, Directeur Général</a:t>
            </a:r>
            <a:endParaRPr lang="fr-MA" sz="2800" dirty="0">
              <a:solidFill>
                <a:srgbClr val="0A4479"/>
              </a:solidFill>
            </a:endParaRPr>
          </a:p>
          <a:p>
            <a:pPr algn="ctr"/>
            <a:r>
              <a:rPr lang="fr-FR" sz="2800" b="1" dirty="0">
                <a:solidFill>
                  <a:srgbClr val="0A4479"/>
                </a:solidFill>
              </a:rPr>
              <a:t>Groupé Bolloré</a:t>
            </a:r>
            <a:r>
              <a:rPr lang="fr-FR" sz="2800" dirty="0">
                <a:solidFill>
                  <a:srgbClr val="0A4479"/>
                </a:solidFill>
              </a:rPr>
              <a:t>, Monsieur Younes LAMARTI, Directeur Général</a:t>
            </a:r>
            <a:endParaRPr lang="fr-MA" sz="2800" dirty="0">
              <a:solidFill>
                <a:srgbClr val="0A4479"/>
              </a:solidFill>
            </a:endParaRPr>
          </a:p>
          <a:p>
            <a:pPr algn="ctr"/>
            <a:r>
              <a:rPr lang="fr-FR" sz="2800" b="1" dirty="0">
                <a:solidFill>
                  <a:srgbClr val="0A4479"/>
                </a:solidFill>
              </a:rPr>
              <a:t>Marsa Maroc</a:t>
            </a:r>
            <a:r>
              <a:rPr lang="fr-FR" sz="2800" dirty="0">
                <a:solidFill>
                  <a:srgbClr val="0A4479"/>
                </a:solidFill>
              </a:rPr>
              <a:t>, Monsieur Mohamed BENABDELJALIL, Directeur Général</a:t>
            </a:r>
            <a:endParaRPr lang="fr-MA" sz="2800" dirty="0">
              <a:solidFill>
                <a:srgbClr val="0A4479"/>
              </a:solidFill>
            </a:endParaRPr>
          </a:p>
          <a:p>
            <a:pPr algn="ctr"/>
            <a:r>
              <a:rPr lang="fr-FR" sz="2800" b="1" dirty="0">
                <a:solidFill>
                  <a:srgbClr val="0A4479"/>
                </a:solidFill>
              </a:rPr>
              <a:t>Société Générale</a:t>
            </a:r>
            <a:r>
              <a:rPr lang="fr-FR" sz="2800" dirty="0">
                <a:solidFill>
                  <a:srgbClr val="0A4479"/>
                </a:solidFill>
              </a:rPr>
              <a:t>, Monsieur François MARCHAL, Directeur Général</a:t>
            </a:r>
          </a:p>
          <a:p>
            <a:pPr algn="ctr"/>
            <a:endParaRPr lang="fr-MA" sz="2800" dirty="0">
              <a:solidFill>
                <a:srgbClr val="0A4479"/>
              </a:solidFill>
            </a:endParaRPr>
          </a:p>
          <a:p>
            <a:pPr algn="ctr"/>
            <a:r>
              <a:rPr lang="fr-FR"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Atelier 2 :</a:t>
            </a:r>
            <a:endParaRPr lang="fr-MA"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2800" b="1" dirty="0">
                <a:solidFill>
                  <a:schemeClr val="tx1"/>
                </a:solidFill>
              </a:rPr>
              <a:t>Tourisme : Emergence d’une nouvelle destination mondiale</a:t>
            </a:r>
            <a:endParaRPr lang="fr-MA" sz="2800" b="1" dirty="0">
              <a:solidFill>
                <a:schemeClr val="tx1"/>
              </a:solidFill>
            </a:endParaRPr>
          </a:p>
          <a:p>
            <a:pPr algn="ctr"/>
            <a:r>
              <a:rPr lang="fr-FR" sz="2800" i="1" dirty="0">
                <a:solidFill>
                  <a:srgbClr val="E29428"/>
                </a:solidFill>
              </a:rPr>
              <a:t>Panélistes :</a:t>
            </a:r>
            <a:endParaRPr lang="fr-MA" sz="2800" i="1" dirty="0">
              <a:solidFill>
                <a:srgbClr val="E29428"/>
              </a:solidFill>
            </a:endParaRPr>
          </a:p>
          <a:p>
            <a:pPr algn="ctr"/>
            <a:r>
              <a:rPr lang="fr-FR" sz="2800" b="1" dirty="0">
                <a:solidFill>
                  <a:srgbClr val="0A4479"/>
                </a:solidFill>
              </a:rPr>
              <a:t>AIR ARABIA</a:t>
            </a:r>
            <a:r>
              <a:rPr lang="fr-FR" sz="2800" dirty="0">
                <a:solidFill>
                  <a:srgbClr val="0A4479"/>
                </a:solidFill>
              </a:rPr>
              <a:t>, Madame Leila MECHBAL, Directrice Générale</a:t>
            </a:r>
            <a:endParaRPr lang="fr-MA" sz="2800" dirty="0">
              <a:solidFill>
                <a:srgbClr val="0A4479"/>
              </a:solidFill>
            </a:endParaRPr>
          </a:p>
          <a:p>
            <a:pPr algn="ctr"/>
            <a:r>
              <a:rPr lang="fr-MA" sz="2800" b="1" dirty="0" err="1">
                <a:solidFill>
                  <a:srgbClr val="0A4479"/>
                </a:solidFill>
              </a:rPr>
              <a:t>Fidaroc</a:t>
            </a:r>
            <a:r>
              <a:rPr lang="fr-MA" sz="2800" b="1" dirty="0">
                <a:solidFill>
                  <a:srgbClr val="0A4479"/>
                </a:solidFill>
              </a:rPr>
              <a:t> Grant Thornton</a:t>
            </a:r>
            <a:r>
              <a:rPr lang="fr-MA" sz="2800" dirty="0">
                <a:solidFill>
                  <a:srgbClr val="0A4479"/>
                </a:solidFill>
              </a:rPr>
              <a:t>, Monsieur </a:t>
            </a:r>
            <a:r>
              <a:rPr lang="fr-MA" sz="2800" dirty="0" err="1">
                <a:solidFill>
                  <a:srgbClr val="0A4479"/>
                </a:solidFill>
              </a:rPr>
              <a:t>Faïçal</a:t>
            </a:r>
            <a:r>
              <a:rPr lang="fr-MA" sz="2800" dirty="0">
                <a:solidFill>
                  <a:srgbClr val="0A4479"/>
                </a:solidFill>
              </a:rPr>
              <a:t> MEKOUAR, Président Directeur Général</a:t>
            </a:r>
            <a:endParaRPr lang="fr-FR" sz="2800" dirty="0">
              <a:solidFill>
                <a:srgbClr val="0A4479"/>
              </a:solidFill>
            </a:endParaRPr>
          </a:p>
          <a:p>
            <a:pPr algn="ctr"/>
            <a:r>
              <a:rPr lang="fr-FR" sz="2800" b="1" dirty="0">
                <a:solidFill>
                  <a:srgbClr val="0A4479"/>
                </a:solidFill>
              </a:rPr>
              <a:t>OL CONSULTING</a:t>
            </a:r>
            <a:r>
              <a:rPr lang="fr-FR" sz="2800" dirty="0">
                <a:solidFill>
                  <a:srgbClr val="0A4479"/>
                </a:solidFill>
              </a:rPr>
              <a:t>, Madame Laila OUACHI, Directrice Générale</a:t>
            </a:r>
            <a:endParaRPr lang="fr-MA" sz="2800" dirty="0">
              <a:solidFill>
                <a:srgbClr val="0A4479"/>
              </a:solidFill>
            </a:endParaRPr>
          </a:p>
          <a:p>
            <a:pPr algn="ctr"/>
            <a:r>
              <a:rPr lang="fr-FR" sz="2800" b="1" dirty="0">
                <a:solidFill>
                  <a:srgbClr val="0A4479"/>
                </a:solidFill>
              </a:rPr>
              <a:t>GROUPE TIKIDA</a:t>
            </a:r>
            <a:r>
              <a:rPr lang="fr-FR" sz="2800" dirty="0">
                <a:solidFill>
                  <a:srgbClr val="0A4479"/>
                </a:solidFill>
              </a:rPr>
              <a:t>, Monsieur Guy MARRACHE, Président</a:t>
            </a:r>
          </a:p>
          <a:p>
            <a:pPr algn="ctr"/>
            <a:r>
              <a:rPr lang="fr-FR" sz="2800" dirty="0">
                <a:solidFill>
                  <a:srgbClr val="0A4479"/>
                </a:solidFill>
              </a:rPr>
              <a:t>Président du Cluster Eco-Energies</a:t>
            </a:r>
            <a:endParaRPr lang="fr-MA" sz="2800" dirty="0">
              <a:solidFill>
                <a:srgbClr val="0A4479"/>
              </a:solidFill>
            </a:endParaRPr>
          </a:p>
        </p:txBody>
      </p:sp>
    </p:spTree>
    <p:extLst>
      <p:ext uri="{BB962C8B-B14F-4D97-AF65-F5344CB8AC3E}">
        <p14:creationId xmlns:p14="http://schemas.microsoft.com/office/powerpoint/2010/main" val="2594775496"/>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2769193" y="-4293707"/>
            <a:ext cx="27146843" cy="20338216"/>
          </a:xfrm>
          <a:prstGeom prst="rect">
            <a:avLst/>
          </a:prstGeom>
        </p:spPr>
      </p:pic>
      <p:sp>
        <p:nvSpPr>
          <p:cNvPr id="17" name="Parallelogram 1">
            <a:extLst>
              <a:ext uri="{FF2B5EF4-FFF2-40B4-BE49-F238E27FC236}">
                <a16:creationId xmlns:a16="http://schemas.microsoft.com/office/drawing/2014/main" id="{5BD086DB-B70B-4740-94D0-2E486187A07B}"/>
              </a:ext>
            </a:extLst>
          </p:cNvPr>
          <p:cNvSpPr/>
          <p:nvPr/>
        </p:nvSpPr>
        <p:spPr>
          <a:xfrm>
            <a:off x="-3683726" y="0"/>
            <a:ext cx="20108449" cy="3500846"/>
          </a:xfrm>
          <a:prstGeom prst="parallelogram">
            <a:avLst>
              <a:gd name="adj" fmla="val 44295"/>
            </a:avLst>
          </a:prstGeom>
          <a:solidFill>
            <a:srgbClr val="E2942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D84C1D90-5D33-3541-8A12-3A5522935F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43161" y="973383"/>
            <a:ext cx="3011960" cy="2122417"/>
          </a:xfrm>
          <a:prstGeom prst="rect">
            <a:avLst/>
          </a:prstGeom>
        </p:spPr>
      </p:pic>
      <p:pic>
        <p:nvPicPr>
          <p:cNvPr id="27" name="Image 26">
            <a:extLst>
              <a:ext uri="{FF2B5EF4-FFF2-40B4-BE49-F238E27FC236}">
                <a16:creationId xmlns:a16="http://schemas.microsoft.com/office/drawing/2014/main" id="{894CE461-4AA8-3845-99B5-C17D52B90F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7693" y="285395"/>
            <a:ext cx="5974838" cy="3969677"/>
          </a:xfrm>
          <a:prstGeom prst="rect">
            <a:avLst/>
          </a:prstGeom>
        </p:spPr>
      </p:pic>
      <p:sp>
        <p:nvSpPr>
          <p:cNvPr id="28" name="TextBox 62">
            <a:extLst>
              <a:ext uri="{FF2B5EF4-FFF2-40B4-BE49-F238E27FC236}">
                <a16:creationId xmlns:a16="http://schemas.microsoft.com/office/drawing/2014/main" id="{C0DB9C33-259A-0741-B73A-BA8A319C22FB}"/>
              </a:ext>
            </a:extLst>
          </p:cNvPr>
          <p:cNvSpPr txBox="1"/>
          <p:nvPr/>
        </p:nvSpPr>
        <p:spPr>
          <a:xfrm>
            <a:off x="-2952073" y="622396"/>
            <a:ext cx="20934363" cy="2308306"/>
          </a:xfrm>
          <a:prstGeom prst="rect">
            <a:avLst/>
          </a:prstGeom>
          <a:noFill/>
        </p:spPr>
        <p:txBody>
          <a:bodyPr wrap="square" lIns="91422" tIns="45711" rIns="91422" bIns="45711" rtlCol="0">
            <a:spAutoFit/>
          </a:bodyPr>
          <a:lstStyle/>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FORUM D’AFFAIRES MAROC-FRANCE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 DAKHLA</a:t>
            </a:r>
          </a:p>
          <a:p>
            <a:pPr algn="ctr"/>
            <a:r>
              <a:rPr lang="fr-FR" sz="4800" dirty="0">
                <a:solidFill>
                  <a:schemeClr val="bg1">
                    <a:lumMod val="95000"/>
                  </a:schemeClr>
                </a:solidFill>
              </a:rPr>
              <a:t> LE PROGRAMME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6" name="TextBox 14">
            <a:extLst>
              <a:ext uri="{FF2B5EF4-FFF2-40B4-BE49-F238E27FC236}">
                <a16:creationId xmlns:a16="http://schemas.microsoft.com/office/drawing/2014/main" id="{B7A5EDF0-37E6-B84A-B0C5-67E4084493BD}"/>
              </a:ext>
            </a:extLst>
          </p:cNvPr>
          <p:cNvSpPr txBox="1"/>
          <p:nvPr/>
        </p:nvSpPr>
        <p:spPr>
          <a:xfrm>
            <a:off x="1136694" y="4376487"/>
            <a:ext cx="21880060" cy="8244693"/>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pPr algn="ctr"/>
            <a:r>
              <a:rPr lang="fr-FR"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Atelier 3 :</a:t>
            </a:r>
            <a:endParaRPr lang="fr-MA"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2800" b="1" dirty="0">
                <a:solidFill>
                  <a:schemeClr val="tx1"/>
                </a:solidFill>
              </a:rPr>
              <a:t>Pêche et produits de la mer : Ressources riches et activité à fort potentiel</a:t>
            </a:r>
            <a:endParaRPr lang="fr-MA" sz="2800" b="1" dirty="0">
              <a:solidFill>
                <a:schemeClr val="tx1"/>
              </a:solidFill>
            </a:endParaRPr>
          </a:p>
          <a:p>
            <a:pPr algn="ctr"/>
            <a:r>
              <a:rPr lang="fr-FR" sz="2800" i="1" dirty="0">
                <a:solidFill>
                  <a:srgbClr val="E29428"/>
                </a:solidFill>
              </a:rPr>
              <a:t>Panélistes :</a:t>
            </a:r>
            <a:endParaRPr lang="fr-MA" sz="2800" i="1" dirty="0">
              <a:solidFill>
                <a:srgbClr val="E29428"/>
              </a:solidFill>
            </a:endParaRPr>
          </a:p>
          <a:p>
            <a:pPr algn="ctr"/>
            <a:r>
              <a:rPr lang="fr-FR" sz="2800" b="1" dirty="0">
                <a:solidFill>
                  <a:srgbClr val="0A4479"/>
                </a:solidFill>
              </a:rPr>
              <a:t>Agence Nationale du Développement Aquacole</a:t>
            </a:r>
            <a:r>
              <a:rPr lang="fr-FR" sz="2800" dirty="0">
                <a:solidFill>
                  <a:srgbClr val="0A4479"/>
                </a:solidFill>
              </a:rPr>
              <a:t>, Madame </a:t>
            </a:r>
            <a:r>
              <a:rPr lang="fr-FR" sz="2800" dirty="0" err="1">
                <a:solidFill>
                  <a:srgbClr val="0A4479"/>
                </a:solidFill>
              </a:rPr>
              <a:t>Majida</a:t>
            </a:r>
            <a:r>
              <a:rPr lang="fr-FR" sz="2800" dirty="0">
                <a:solidFill>
                  <a:srgbClr val="0A4479"/>
                </a:solidFill>
              </a:rPr>
              <a:t> MAROUF, Directrice Générale</a:t>
            </a:r>
            <a:endParaRPr lang="fr-MA" sz="2800" dirty="0">
              <a:solidFill>
                <a:srgbClr val="0A4479"/>
              </a:solidFill>
            </a:endParaRPr>
          </a:p>
          <a:p>
            <a:pPr algn="ctr"/>
            <a:r>
              <a:rPr lang="fr-FR" sz="2800" b="1" dirty="0">
                <a:solidFill>
                  <a:srgbClr val="0A4479"/>
                </a:solidFill>
              </a:rPr>
              <a:t>Office National des Pêches</a:t>
            </a:r>
            <a:r>
              <a:rPr lang="fr-FR" sz="2800" dirty="0">
                <a:solidFill>
                  <a:srgbClr val="0A4479"/>
                </a:solidFill>
              </a:rPr>
              <a:t>, Madame Amina FIGUIGUI, Directrice Générale</a:t>
            </a:r>
            <a:endParaRPr lang="fr-MA" sz="2800" dirty="0">
              <a:solidFill>
                <a:srgbClr val="0A4479"/>
              </a:solidFill>
            </a:endParaRPr>
          </a:p>
          <a:p>
            <a:pPr algn="ctr"/>
            <a:r>
              <a:rPr lang="fr-FR" sz="2800" b="1" dirty="0">
                <a:solidFill>
                  <a:srgbClr val="0A4479"/>
                </a:solidFill>
              </a:rPr>
              <a:t>King </a:t>
            </a:r>
            <a:r>
              <a:rPr lang="fr-FR" sz="2800" b="1" dirty="0" err="1">
                <a:solidFill>
                  <a:srgbClr val="0A4479"/>
                </a:solidFill>
              </a:rPr>
              <a:t>Pelagique</a:t>
            </a:r>
            <a:r>
              <a:rPr lang="fr-FR" sz="2800" b="1" dirty="0">
                <a:solidFill>
                  <a:srgbClr val="0A4479"/>
                </a:solidFill>
              </a:rPr>
              <a:t> Dakhla</a:t>
            </a:r>
            <a:r>
              <a:rPr lang="fr-FR" sz="2800" dirty="0">
                <a:solidFill>
                  <a:srgbClr val="0A4479"/>
                </a:solidFill>
              </a:rPr>
              <a:t>, Monsieur Mohamed ZEBDI, Président Directeur Général</a:t>
            </a:r>
            <a:endParaRPr lang="fr-MA" sz="2800" dirty="0">
              <a:solidFill>
                <a:srgbClr val="0A4479"/>
              </a:solidFill>
            </a:endParaRPr>
          </a:p>
          <a:p>
            <a:pPr algn="ctr"/>
            <a:r>
              <a:rPr lang="fr-FR" sz="2800" b="1" dirty="0" err="1">
                <a:solidFill>
                  <a:srgbClr val="0A4479"/>
                </a:solidFill>
              </a:rPr>
              <a:t>Sjovick</a:t>
            </a:r>
            <a:r>
              <a:rPr lang="fr-FR" sz="2800" b="1" dirty="0">
                <a:solidFill>
                  <a:srgbClr val="0A4479"/>
                </a:solidFill>
              </a:rPr>
              <a:t> Morocco</a:t>
            </a:r>
            <a:r>
              <a:rPr lang="fr-FR" sz="2800" dirty="0">
                <a:solidFill>
                  <a:srgbClr val="0A4479"/>
                </a:solidFill>
              </a:rPr>
              <a:t>, Monsieur Mohamed DEROUICH, Président</a:t>
            </a:r>
          </a:p>
          <a:p>
            <a:pPr algn="ctr"/>
            <a:endParaRPr lang="fr-MA" sz="2800" dirty="0">
              <a:solidFill>
                <a:srgbClr val="0A4479"/>
              </a:solidFill>
            </a:endParaRPr>
          </a:p>
          <a:p>
            <a:endParaRPr lang="fr-FR" sz="2400" dirty="0">
              <a:solidFill>
                <a:srgbClr val="0A4479"/>
              </a:solidFill>
            </a:endParaRPr>
          </a:p>
          <a:p>
            <a:pPr algn="ctr"/>
            <a:r>
              <a:rPr lang="fr-FR" sz="2400" dirty="0">
                <a:solidFill>
                  <a:srgbClr val="0A4479"/>
                </a:solidFill>
              </a:rPr>
              <a:t> </a:t>
            </a:r>
            <a:r>
              <a:rPr lang="fr-FR"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Atelier 4 :</a:t>
            </a:r>
            <a:endParaRPr lang="fr-MA" sz="28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2800" b="1" dirty="0">
                <a:solidFill>
                  <a:schemeClr val="tx1"/>
                </a:solidFill>
              </a:rPr>
              <a:t>Agriculture : élevage, tomate cerise, melon, filières agricoles en plein essor, quelles seront les prochaines ?</a:t>
            </a:r>
            <a:endParaRPr lang="fr-MA" sz="2800" b="1" dirty="0">
              <a:solidFill>
                <a:schemeClr val="tx1"/>
              </a:solidFill>
            </a:endParaRPr>
          </a:p>
          <a:p>
            <a:pPr algn="ctr"/>
            <a:r>
              <a:rPr lang="fr-FR" sz="2800" i="1" dirty="0">
                <a:solidFill>
                  <a:srgbClr val="E29428"/>
                </a:solidFill>
              </a:rPr>
              <a:t>Panélistes :</a:t>
            </a:r>
            <a:endParaRPr lang="fr-MA" sz="2800" i="1" dirty="0">
              <a:solidFill>
                <a:srgbClr val="E29428"/>
              </a:solidFill>
            </a:endParaRPr>
          </a:p>
          <a:p>
            <a:pPr algn="ctr"/>
            <a:r>
              <a:rPr lang="fr-MA" sz="2800" b="1" dirty="0">
                <a:solidFill>
                  <a:srgbClr val="0A4479"/>
                </a:solidFill>
              </a:rPr>
              <a:t>Agence de Développement Agricole</a:t>
            </a:r>
            <a:r>
              <a:rPr lang="fr-MA" sz="2800" dirty="0">
                <a:solidFill>
                  <a:srgbClr val="0A4479"/>
                </a:solidFill>
              </a:rPr>
              <a:t>, Monsieur El Mahdi ARRIFI, Directeur Général</a:t>
            </a:r>
          </a:p>
          <a:p>
            <a:pPr algn="ctr"/>
            <a:r>
              <a:rPr lang="fr-MA" sz="2800" b="1" dirty="0">
                <a:solidFill>
                  <a:srgbClr val="0A4479"/>
                </a:solidFill>
              </a:rPr>
              <a:t>Direction Régionale de l’Agriculture</a:t>
            </a:r>
            <a:r>
              <a:rPr lang="fr-MA" sz="2800" dirty="0">
                <a:solidFill>
                  <a:srgbClr val="0A4479"/>
                </a:solidFill>
              </a:rPr>
              <a:t>,</a:t>
            </a:r>
            <a:r>
              <a:rPr lang="fr-MA" sz="2800" b="1" dirty="0">
                <a:solidFill>
                  <a:srgbClr val="0A4479"/>
                </a:solidFill>
              </a:rPr>
              <a:t> </a:t>
            </a:r>
            <a:r>
              <a:rPr lang="fr-MA" sz="2800" dirty="0">
                <a:solidFill>
                  <a:srgbClr val="0A4479"/>
                </a:solidFill>
              </a:rPr>
              <a:t>Monsieur</a:t>
            </a:r>
            <a:r>
              <a:rPr lang="fr-MA" sz="2800" b="1" dirty="0">
                <a:solidFill>
                  <a:srgbClr val="0A4479"/>
                </a:solidFill>
              </a:rPr>
              <a:t> </a:t>
            </a:r>
            <a:r>
              <a:rPr lang="fr-MA" sz="2800" dirty="0">
                <a:solidFill>
                  <a:srgbClr val="0A4479"/>
                </a:solidFill>
              </a:rPr>
              <a:t>Hassan AGDIM, Directeur Général</a:t>
            </a:r>
          </a:p>
          <a:p>
            <a:pPr algn="ctr"/>
            <a:r>
              <a:rPr lang="fr-MA" sz="2800" b="1" dirty="0">
                <a:solidFill>
                  <a:srgbClr val="0A4479"/>
                </a:solidFill>
              </a:rPr>
              <a:t>Fondation </a:t>
            </a:r>
            <a:r>
              <a:rPr lang="fr-MA" sz="2800" b="1" dirty="0" err="1">
                <a:solidFill>
                  <a:srgbClr val="0A4479"/>
                </a:solidFill>
              </a:rPr>
              <a:t>Phosboucraa</a:t>
            </a:r>
            <a:endParaRPr lang="fr-MA" sz="2800" b="1" dirty="0">
              <a:solidFill>
                <a:srgbClr val="0A4479"/>
              </a:solidFill>
            </a:endParaRPr>
          </a:p>
          <a:p>
            <a:pPr algn="ctr"/>
            <a:r>
              <a:rPr lang="fr-MA" sz="2800" b="1" dirty="0">
                <a:solidFill>
                  <a:srgbClr val="0A4479"/>
                </a:solidFill>
              </a:rPr>
              <a:t>Coopérative laitière </a:t>
            </a:r>
          </a:p>
        </p:txBody>
      </p:sp>
    </p:spTree>
    <p:extLst>
      <p:ext uri="{BB962C8B-B14F-4D97-AF65-F5344CB8AC3E}">
        <p14:creationId xmlns:p14="http://schemas.microsoft.com/office/powerpoint/2010/main" val="340406118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2769193" y="-4293707"/>
            <a:ext cx="27146843" cy="20338216"/>
          </a:xfrm>
          <a:prstGeom prst="rect">
            <a:avLst/>
          </a:prstGeom>
        </p:spPr>
      </p:pic>
      <p:sp>
        <p:nvSpPr>
          <p:cNvPr id="17" name="Parallelogram 1">
            <a:extLst>
              <a:ext uri="{FF2B5EF4-FFF2-40B4-BE49-F238E27FC236}">
                <a16:creationId xmlns:a16="http://schemas.microsoft.com/office/drawing/2014/main" id="{5BD086DB-B70B-4740-94D0-2E486187A07B}"/>
              </a:ext>
            </a:extLst>
          </p:cNvPr>
          <p:cNvSpPr/>
          <p:nvPr/>
        </p:nvSpPr>
        <p:spPr>
          <a:xfrm>
            <a:off x="-3683726" y="0"/>
            <a:ext cx="20108449" cy="3500846"/>
          </a:xfrm>
          <a:prstGeom prst="parallelogram">
            <a:avLst>
              <a:gd name="adj" fmla="val 44295"/>
            </a:avLst>
          </a:prstGeom>
          <a:solidFill>
            <a:srgbClr val="E2942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Image 25">
            <a:extLst>
              <a:ext uri="{FF2B5EF4-FFF2-40B4-BE49-F238E27FC236}">
                <a16:creationId xmlns:a16="http://schemas.microsoft.com/office/drawing/2014/main" id="{D84C1D90-5D33-3541-8A12-3A5522935FE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43161" y="973383"/>
            <a:ext cx="3011960" cy="2122417"/>
          </a:xfrm>
          <a:prstGeom prst="rect">
            <a:avLst/>
          </a:prstGeom>
        </p:spPr>
      </p:pic>
      <p:pic>
        <p:nvPicPr>
          <p:cNvPr id="27" name="Image 26">
            <a:extLst>
              <a:ext uri="{FF2B5EF4-FFF2-40B4-BE49-F238E27FC236}">
                <a16:creationId xmlns:a16="http://schemas.microsoft.com/office/drawing/2014/main" id="{894CE461-4AA8-3845-99B5-C17D52B90F8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237693" y="285395"/>
            <a:ext cx="5974838" cy="3969677"/>
          </a:xfrm>
          <a:prstGeom prst="rect">
            <a:avLst/>
          </a:prstGeom>
        </p:spPr>
      </p:pic>
      <p:sp>
        <p:nvSpPr>
          <p:cNvPr id="28" name="TextBox 62">
            <a:extLst>
              <a:ext uri="{FF2B5EF4-FFF2-40B4-BE49-F238E27FC236}">
                <a16:creationId xmlns:a16="http://schemas.microsoft.com/office/drawing/2014/main" id="{C0DB9C33-259A-0741-B73A-BA8A319C22FB}"/>
              </a:ext>
            </a:extLst>
          </p:cNvPr>
          <p:cNvSpPr txBox="1"/>
          <p:nvPr/>
        </p:nvSpPr>
        <p:spPr>
          <a:xfrm>
            <a:off x="-2952073" y="622396"/>
            <a:ext cx="20934363" cy="2308306"/>
          </a:xfrm>
          <a:prstGeom prst="rect">
            <a:avLst/>
          </a:prstGeom>
          <a:noFill/>
        </p:spPr>
        <p:txBody>
          <a:bodyPr wrap="square" lIns="91422" tIns="45711" rIns="91422" bIns="45711" rtlCol="0">
            <a:spAutoFit/>
          </a:bodyPr>
          <a:lstStyle/>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FORUM D’AFFAIRES MAROC-FRANCE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r>
              <a:rPr lang="fr-FR"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A DAKHLA</a:t>
            </a:r>
          </a:p>
          <a:p>
            <a:pPr algn="ctr"/>
            <a:r>
              <a:rPr lang="fr-FR" sz="4800" dirty="0">
                <a:solidFill>
                  <a:schemeClr val="bg1">
                    <a:lumMod val="95000"/>
                  </a:schemeClr>
                </a:solidFill>
              </a:rPr>
              <a:t> LE PROGRAMME</a:t>
            </a:r>
            <a:endParaRPr lang="fr-MA" sz="4800" b="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6" name="TextBox 14">
            <a:extLst>
              <a:ext uri="{FF2B5EF4-FFF2-40B4-BE49-F238E27FC236}">
                <a16:creationId xmlns:a16="http://schemas.microsoft.com/office/drawing/2014/main" id="{B7A5EDF0-37E6-B84A-B0C5-67E4084493BD}"/>
              </a:ext>
            </a:extLst>
          </p:cNvPr>
          <p:cNvSpPr txBox="1"/>
          <p:nvPr/>
        </p:nvSpPr>
        <p:spPr>
          <a:xfrm>
            <a:off x="1136694" y="3785937"/>
            <a:ext cx="21880060" cy="1448795"/>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endParaRPr lang="fr-FR" sz="2400" dirty="0">
              <a:solidFill>
                <a:srgbClr val="0A4479"/>
              </a:solidFill>
            </a:endParaRPr>
          </a:p>
          <a:p>
            <a:r>
              <a:rPr lang="fr-FR" sz="2400" dirty="0">
                <a:solidFill>
                  <a:srgbClr val="0A4479"/>
                </a:solidFill>
              </a:rPr>
              <a:t>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20h00 : </a:t>
            </a:r>
            <a:r>
              <a:rPr lang="fr-FR" sz="2800" dirty="0">
                <a:solidFill>
                  <a:srgbClr val="0A4479"/>
                </a:solidFill>
              </a:rPr>
              <a:t>Diner de Gala sous bivouac</a:t>
            </a:r>
            <a:endParaRPr lang="fr-MA" sz="2800" dirty="0">
              <a:solidFill>
                <a:srgbClr val="0A4479"/>
              </a:solidFill>
            </a:endParaRPr>
          </a:p>
        </p:txBody>
      </p:sp>
      <p:sp>
        <p:nvSpPr>
          <p:cNvPr id="8" name="Rectangle 7">
            <a:extLst>
              <a:ext uri="{FF2B5EF4-FFF2-40B4-BE49-F238E27FC236}">
                <a16:creationId xmlns:a16="http://schemas.microsoft.com/office/drawing/2014/main" id="{2908EFC6-D637-FD4B-BFD7-938A3F19E729}"/>
              </a:ext>
            </a:extLst>
          </p:cNvPr>
          <p:cNvSpPr/>
          <p:nvPr/>
        </p:nvSpPr>
        <p:spPr>
          <a:xfrm>
            <a:off x="1196588" y="5456675"/>
            <a:ext cx="4612388" cy="709337"/>
          </a:xfrm>
          <a:prstGeom prst="rect">
            <a:avLst/>
          </a:prstGeom>
          <a:solidFill>
            <a:srgbClr val="0A4479"/>
          </a:solidFill>
        </p:spPr>
        <p:txBody>
          <a:bodyPr vert="horz" lIns="91440" tIns="45720" rIns="91440" bIns="45720" rtlCol="0" anchor="ctr"/>
          <a:lstStyle/>
          <a:p>
            <a:pPr marL="0" algn="l" defTabSz="457200" rtl="0" eaLnBrk="1" latinLnBrk="0" hangingPunct="1"/>
            <a:endParaRPr lang="en-US" sz="3200">
              <a:solidFill>
                <a:schemeClr val="bg1"/>
              </a:solidFill>
              <a:latin typeface="Raleway" panose="020B0503030101060003" pitchFamily="34" charset="0"/>
            </a:endParaRPr>
          </a:p>
        </p:txBody>
      </p:sp>
      <p:sp>
        <p:nvSpPr>
          <p:cNvPr id="10" name="TextBox 15">
            <a:extLst>
              <a:ext uri="{FF2B5EF4-FFF2-40B4-BE49-F238E27FC236}">
                <a16:creationId xmlns:a16="http://schemas.microsoft.com/office/drawing/2014/main" id="{94B53838-318B-7347-8273-AB0409BED1EA}"/>
              </a:ext>
            </a:extLst>
          </p:cNvPr>
          <p:cNvSpPr txBox="1"/>
          <p:nvPr/>
        </p:nvSpPr>
        <p:spPr>
          <a:xfrm>
            <a:off x="1431846" y="5560305"/>
            <a:ext cx="4351004" cy="523220"/>
          </a:xfrm>
          <a:prstGeom prst="rect">
            <a:avLst/>
          </a:prstGeom>
          <a:noFill/>
        </p:spPr>
        <p:txBody>
          <a:bodyPr wrap="square" rtlCol="0">
            <a:spAutoFit/>
          </a:bodyPr>
          <a:lstStyle/>
          <a:p>
            <a:r>
              <a:rPr lang="fr-FR" sz="28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octobre 2019</a:t>
            </a:r>
          </a:p>
        </p:txBody>
      </p:sp>
      <p:sp>
        <p:nvSpPr>
          <p:cNvPr id="11" name="TextBox 16">
            <a:extLst>
              <a:ext uri="{FF2B5EF4-FFF2-40B4-BE49-F238E27FC236}">
                <a16:creationId xmlns:a16="http://schemas.microsoft.com/office/drawing/2014/main" id="{0D401877-84D6-6246-B7C4-0E5783597B9A}"/>
              </a:ext>
            </a:extLst>
          </p:cNvPr>
          <p:cNvSpPr txBox="1"/>
          <p:nvPr/>
        </p:nvSpPr>
        <p:spPr>
          <a:xfrm>
            <a:off x="2791875" y="5454528"/>
            <a:ext cx="2880320" cy="923330"/>
          </a:xfrm>
          <a:prstGeom prst="rect">
            <a:avLst/>
          </a:prstGeom>
          <a:noFill/>
        </p:spPr>
        <p:txBody>
          <a:bodyPr wrap="square" rtlCol="0">
            <a:spAutoFit/>
          </a:body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a:t>
            </a:r>
          </a:p>
        </p:txBody>
      </p:sp>
      <p:sp>
        <p:nvSpPr>
          <p:cNvPr id="12" name="TextBox 14">
            <a:extLst>
              <a:ext uri="{FF2B5EF4-FFF2-40B4-BE49-F238E27FC236}">
                <a16:creationId xmlns:a16="http://schemas.microsoft.com/office/drawing/2014/main" id="{2900C6D8-2E04-374C-91C0-AC9226E397B7}"/>
              </a:ext>
            </a:extLst>
          </p:cNvPr>
          <p:cNvSpPr txBox="1"/>
          <p:nvPr/>
        </p:nvSpPr>
        <p:spPr>
          <a:xfrm>
            <a:off x="1136694" y="6310904"/>
            <a:ext cx="21551856" cy="7284238"/>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2800" b="1" i="1" dirty="0">
                <a:solidFill>
                  <a:schemeClr val="tx1">
                    <a:lumMod val="50000"/>
                  </a:schemeClr>
                </a:solidFill>
              </a:rPr>
              <a:t>1</a:t>
            </a:r>
            <a:r>
              <a:rPr lang="fr-FR" sz="2800" b="1" i="1" baseline="30000" dirty="0">
                <a:solidFill>
                  <a:schemeClr val="tx1">
                    <a:lumMod val="50000"/>
                  </a:schemeClr>
                </a:solidFill>
              </a:rPr>
              <a:t>er</a:t>
            </a:r>
            <a:r>
              <a:rPr lang="fr-FR" sz="2800" b="1" i="1" dirty="0">
                <a:solidFill>
                  <a:schemeClr val="tx1">
                    <a:lumMod val="50000"/>
                  </a:schemeClr>
                </a:solidFill>
              </a:rPr>
              <a:t> groupe :</a:t>
            </a:r>
            <a:endParaRPr lang="fr-MA" sz="2800" b="1" dirty="0">
              <a:solidFill>
                <a:schemeClr val="tx1">
                  <a:lumMod val="50000"/>
                </a:schemeClr>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Accueil café à Dakhla Attitude et visite des lieux</a:t>
            </a:r>
            <a:endParaRPr lang="fr-MA" sz="2800" dirty="0">
              <a:solidFill>
                <a:srgbClr val="0A4479"/>
              </a:solidFill>
            </a:endParaRPr>
          </a:p>
          <a:p>
            <a:r>
              <a:rPr lang="fr-FR" sz="2800" dirty="0"/>
              <a:t> </a:t>
            </a:r>
            <a:endParaRPr lang="fr-MA" sz="2800" dirty="0"/>
          </a:p>
          <a:p>
            <a:r>
              <a:rPr lang="fr-FR" sz="2800" b="1" i="1" dirty="0">
                <a:solidFill>
                  <a:schemeClr val="tx1">
                    <a:lumMod val="50000"/>
                  </a:schemeClr>
                </a:solidFill>
              </a:rPr>
              <a:t>2</a:t>
            </a:r>
            <a:r>
              <a:rPr lang="fr-FR" sz="2800" b="1" i="1" baseline="30000" dirty="0">
                <a:solidFill>
                  <a:schemeClr val="tx1">
                    <a:lumMod val="50000"/>
                  </a:schemeClr>
                </a:solidFill>
              </a:rPr>
              <a:t>ème</a:t>
            </a:r>
            <a:r>
              <a:rPr lang="fr-FR" sz="2800" b="1" i="1" dirty="0">
                <a:solidFill>
                  <a:schemeClr val="tx1">
                    <a:lumMod val="50000"/>
                  </a:schemeClr>
                </a:solidFill>
              </a:rPr>
              <a:t> groupe :</a:t>
            </a:r>
            <a:endParaRPr lang="fr-MA" sz="2800" b="1" i="1" dirty="0">
              <a:solidFill>
                <a:schemeClr val="tx1">
                  <a:lumMod val="50000"/>
                </a:schemeClr>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Visite du site du port Dakhla Atlantique</a:t>
            </a:r>
          </a:p>
          <a:p>
            <a:endParaRPr lang="fr-FR" sz="2800" dirty="0">
              <a:solidFill>
                <a:srgbClr val="0A4479"/>
              </a:solidFill>
            </a:endParaRPr>
          </a:p>
          <a:p>
            <a:r>
              <a:rPr lang="fr-FR" sz="2800" b="1" i="1" dirty="0">
                <a:solidFill>
                  <a:schemeClr val="tx1">
                    <a:lumMod val="50000"/>
                  </a:schemeClr>
                </a:solidFill>
              </a:rPr>
              <a:t>3</a:t>
            </a:r>
            <a:r>
              <a:rPr lang="fr-FR" sz="2800" b="1" i="1" baseline="30000" dirty="0">
                <a:solidFill>
                  <a:schemeClr val="tx1">
                    <a:lumMod val="50000"/>
                  </a:schemeClr>
                </a:solidFill>
              </a:rPr>
              <a:t>ème</a:t>
            </a:r>
            <a:r>
              <a:rPr lang="fr-FR" sz="2800" b="1" i="1" dirty="0">
                <a:solidFill>
                  <a:schemeClr val="tx1">
                    <a:lumMod val="50000"/>
                  </a:schemeClr>
                </a:solidFill>
              </a:rPr>
              <a:t> groupe :</a:t>
            </a:r>
            <a:endParaRPr lang="fr-MA" sz="2800" b="1" i="1" dirty="0">
              <a:solidFill>
                <a:schemeClr val="tx1">
                  <a:lumMod val="50000"/>
                </a:schemeClr>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Visite du Centre de formation de la Fondation </a:t>
            </a:r>
            <a:r>
              <a:rPr lang="fr-FR" sz="2800" dirty="0" err="1">
                <a:solidFill>
                  <a:srgbClr val="0A4479"/>
                </a:solidFill>
              </a:rPr>
              <a:t>Phosboucraa</a:t>
            </a:r>
            <a:r>
              <a:rPr lang="fr-FR" sz="2800" dirty="0">
                <a:solidFill>
                  <a:srgbClr val="0A4479"/>
                </a:solidFill>
              </a:rPr>
              <a:t> - Dakhla Learning Center</a:t>
            </a:r>
          </a:p>
          <a:p>
            <a:endParaRPr lang="fr-FR" sz="2800" dirty="0">
              <a:solidFill>
                <a:srgbClr val="0A4479"/>
              </a:solidFill>
            </a:endParaRPr>
          </a:p>
          <a:p>
            <a:r>
              <a:rPr lang="fr-FR" sz="2800" b="1" i="1" dirty="0">
                <a:solidFill>
                  <a:schemeClr val="tx1">
                    <a:lumMod val="50000"/>
                  </a:schemeClr>
                </a:solidFill>
              </a:rPr>
              <a:t>4</a:t>
            </a:r>
            <a:r>
              <a:rPr lang="fr-FR" sz="2800" b="1" i="1" baseline="30000" dirty="0">
                <a:solidFill>
                  <a:schemeClr val="tx1">
                    <a:lumMod val="50000"/>
                  </a:schemeClr>
                </a:solidFill>
              </a:rPr>
              <a:t>ème</a:t>
            </a:r>
            <a:r>
              <a:rPr lang="fr-FR" sz="2800" b="1" i="1" dirty="0">
                <a:solidFill>
                  <a:schemeClr val="tx1">
                    <a:lumMod val="50000"/>
                  </a:schemeClr>
                </a:solidFill>
              </a:rPr>
              <a:t> groupe :</a:t>
            </a:r>
            <a:endParaRPr lang="fr-MA" sz="2800" b="1" i="1" dirty="0">
              <a:solidFill>
                <a:schemeClr val="tx1">
                  <a:lumMod val="50000"/>
                </a:schemeClr>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9h30   : </a:t>
            </a:r>
            <a:r>
              <a:rPr lang="fr-FR" sz="2800" dirty="0">
                <a:solidFill>
                  <a:srgbClr val="0A4479"/>
                </a:solidFill>
              </a:rPr>
              <a:t>Visite d’un site aquacole</a:t>
            </a:r>
            <a:endParaRPr lang="fr-MA" sz="2800" dirty="0">
              <a:solidFill>
                <a:srgbClr val="0A4479"/>
              </a:solidFill>
            </a:endParaRPr>
          </a:p>
          <a:p>
            <a:endPar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12h30 : </a:t>
            </a:r>
            <a:r>
              <a:rPr lang="fr-FR" sz="2800" dirty="0">
                <a:solidFill>
                  <a:srgbClr val="0A4479"/>
                </a:solidFill>
              </a:rPr>
              <a:t>Déjeuner buffet à Dakhla Attitude de l’ensemble de la délégation </a:t>
            </a:r>
            <a:endParaRPr lang="fr-MA" sz="2800" dirty="0">
              <a:solidFill>
                <a:srgbClr val="0A4479"/>
              </a:solidFill>
            </a:endParaRPr>
          </a:p>
          <a:p>
            <a:r>
              <a:rPr lang="fr-FR" sz="2800" b="1" dirty="0">
                <a:solidFill>
                  <a:srgbClr val="E29428"/>
                </a:solidFill>
                <a:latin typeface="Open Sans" panose="020B0606030504020204" pitchFamily="34" charset="0"/>
                <a:ea typeface="Open Sans" panose="020B0606030504020204" pitchFamily="34" charset="0"/>
                <a:cs typeface="Open Sans" panose="020B0606030504020204" pitchFamily="34" charset="0"/>
              </a:rPr>
              <a:t>16h00 : </a:t>
            </a:r>
            <a:r>
              <a:rPr lang="fr-FR" sz="2800" dirty="0">
                <a:solidFill>
                  <a:srgbClr val="0A4479"/>
                </a:solidFill>
              </a:rPr>
              <a:t>Retour sur Casablanca par vol affrété </a:t>
            </a:r>
            <a:endParaRPr lang="fr-MA" sz="2800" dirty="0">
              <a:solidFill>
                <a:srgbClr val="0A4479"/>
              </a:solidFill>
            </a:endParaRPr>
          </a:p>
        </p:txBody>
      </p:sp>
      <p:sp>
        <p:nvSpPr>
          <p:cNvPr id="13" name="Rectangle 12">
            <a:extLst>
              <a:ext uri="{FF2B5EF4-FFF2-40B4-BE49-F238E27FC236}">
                <a16:creationId xmlns:a16="http://schemas.microsoft.com/office/drawing/2014/main" id="{69E57B9B-7721-4F4E-9129-5FD378D07B24}"/>
              </a:ext>
            </a:extLst>
          </p:cNvPr>
          <p:cNvSpPr/>
          <p:nvPr/>
        </p:nvSpPr>
        <p:spPr>
          <a:xfrm>
            <a:off x="1196588" y="3798989"/>
            <a:ext cx="4612388" cy="709337"/>
          </a:xfrm>
          <a:prstGeom prst="rect">
            <a:avLst/>
          </a:prstGeom>
          <a:solidFill>
            <a:srgbClr val="E29428"/>
          </a:solidFill>
        </p:spPr>
        <p:txBody>
          <a:bodyPr vert="horz" lIns="91440" tIns="45720" rIns="91440" bIns="45720" rtlCol="0" anchor="ctr"/>
          <a:lstStyle/>
          <a:p>
            <a:pPr marL="0" algn="l" defTabSz="457200" rtl="0" eaLnBrk="1" latinLnBrk="0" hangingPunct="1"/>
            <a:endParaRPr lang="en-US" sz="3200">
              <a:solidFill>
                <a:srgbClr val="E29428"/>
              </a:solidFill>
              <a:latin typeface="Raleway" panose="020B0503030101060003" pitchFamily="34" charset="0"/>
            </a:endParaRPr>
          </a:p>
        </p:txBody>
      </p:sp>
      <p:sp>
        <p:nvSpPr>
          <p:cNvPr id="14" name="TextBox 15">
            <a:extLst>
              <a:ext uri="{FF2B5EF4-FFF2-40B4-BE49-F238E27FC236}">
                <a16:creationId xmlns:a16="http://schemas.microsoft.com/office/drawing/2014/main" id="{C03E6050-6CBB-4BF6-80CF-EF85B915EF63}"/>
              </a:ext>
            </a:extLst>
          </p:cNvPr>
          <p:cNvSpPr txBox="1"/>
          <p:nvPr/>
        </p:nvSpPr>
        <p:spPr>
          <a:xfrm>
            <a:off x="1431846" y="3902619"/>
            <a:ext cx="4351004" cy="523220"/>
          </a:xfrm>
          <a:prstGeom prst="rect">
            <a:avLst/>
          </a:prstGeom>
          <a:noFill/>
        </p:spPr>
        <p:txBody>
          <a:bodyPr wrap="square" rtlCol="0">
            <a:spAutoFit/>
          </a:bodyPr>
          <a:lstStyle/>
          <a:p>
            <a:r>
              <a:rPr lang="fr-FR" sz="280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octobre 2019 - </a:t>
            </a:r>
            <a:r>
              <a:rPr lang="fr-FR" sz="2800"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suite</a:t>
            </a:r>
          </a:p>
        </p:txBody>
      </p:sp>
      <p:sp>
        <p:nvSpPr>
          <p:cNvPr id="15" name="TextBox 16">
            <a:extLst>
              <a:ext uri="{FF2B5EF4-FFF2-40B4-BE49-F238E27FC236}">
                <a16:creationId xmlns:a16="http://schemas.microsoft.com/office/drawing/2014/main" id="{164F1152-52C5-40E5-9B46-994950022970}"/>
              </a:ext>
            </a:extLst>
          </p:cNvPr>
          <p:cNvSpPr txBox="1"/>
          <p:nvPr/>
        </p:nvSpPr>
        <p:spPr>
          <a:xfrm>
            <a:off x="2791875" y="3748761"/>
            <a:ext cx="2880320" cy="923330"/>
          </a:xfrm>
          <a:prstGeom prst="rect">
            <a:avLst/>
          </a:prstGeom>
          <a:noFill/>
        </p:spPr>
        <p:txBody>
          <a:bodyPr wrap="square" rtlCol="0">
            <a:spAutoFit/>
          </a:bodyPr>
          <a:lstStyle/>
          <a:p>
            <a:pPr algn="r"/>
            <a:r>
              <a:rPr lang="en-GB"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24</a:t>
            </a:r>
          </a:p>
        </p:txBody>
      </p:sp>
    </p:spTree>
    <p:extLst>
      <p:ext uri="{BB962C8B-B14F-4D97-AF65-F5344CB8AC3E}">
        <p14:creationId xmlns:p14="http://schemas.microsoft.com/office/powerpoint/2010/main" val="16472062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 grpId="0" animBg="1"/>
      <p:bldP spid="10" grpId="0"/>
      <p:bldP spid="11" grpId="0"/>
      <p:bldP spid="12" grpId="0"/>
      <p:bldP spid="13"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D1DBCED-3D34-2349-B646-E675B3E1B7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3867"/>
            <a:ext cx="24377650" cy="16268019"/>
          </a:xfrm>
          <a:prstGeom prst="rect">
            <a:avLst/>
          </a:prstGeom>
        </p:spPr>
      </p:pic>
      <p:sp>
        <p:nvSpPr>
          <p:cNvPr id="4" name="Rounded Rectangle 3">
            <a:extLst>
              <a:ext uri="{FF2B5EF4-FFF2-40B4-BE49-F238E27FC236}">
                <a16:creationId xmlns:a16="http://schemas.microsoft.com/office/drawing/2014/main" id="{E2CBC229-CACA-F247-98C1-34AAA86436B6}"/>
              </a:ext>
            </a:extLst>
          </p:cNvPr>
          <p:cNvSpPr/>
          <p:nvPr/>
        </p:nvSpPr>
        <p:spPr>
          <a:xfrm>
            <a:off x="13196937" y="1169368"/>
            <a:ext cx="9937104" cy="11017224"/>
          </a:xfrm>
          <a:prstGeom prst="roundRect">
            <a:avLst>
              <a:gd name="adj" fmla="val 2778"/>
            </a:avLst>
          </a:prstGeom>
          <a:solidFill>
            <a:srgbClr val="0A4479">
              <a:alpha val="95000"/>
            </a:srgbClr>
          </a:solidFill>
          <a:ln w="127000" cap="rnd">
            <a:noFill/>
          </a:ln>
          <a:effectLst>
            <a:outerShdw blurRad="495300" sx="102000" sy="102000" algn="ctr" rotWithShape="0">
              <a:prstClr val="black">
                <a:alpha val="21000"/>
              </a:prstClr>
            </a:outerShdw>
            <a:softEdge rad="0"/>
          </a:effectLst>
        </p:spPr>
        <p:txBody>
          <a:bodyPr vert="horz" lIns="91440" tIns="45720" rIns="91440" bIns="45720" rtlCol="0" anchor="ctr"/>
          <a:lstStyle/>
          <a:p>
            <a:endParaRPr lang="en-US" dirty="0">
              <a:solidFill>
                <a:schemeClr val="bg1"/>
              </a:solidFill>
            </a:endParaRPr>
          </a:p>
        </p:txBody>
      </p:sp>
      <p:sp>
        <p:nvSpPr>
          <p:cNvPr id="5" name="TextBox 7">
            <a:extLst>
              <a:ext uri="{FF2B5EF4-FFF2-40B4-BE49-F238E27FC236}">
                <a16:creationId xmlns:a16="http://schemas.microsoft.com/office/drawing/2014/main" id="{54B2FB70-CC4D-A44E-B6C3-2456C3413A6E}"/>
              </a:ext>
            </a:extLst>
          </p:cNvPr>
          <p:cNvSpPr txBox="1"/>
          <p:nvPr/>
        </p:nvSpPr>
        <p:spPr>
          <a:xfrm>
            <a:off x="15393181" y="4986868"/>
            <a:ext cx="5544616" cy="830997"/>
          </a:xfrm>
          <a:prstGeom prst="rect">
            <a:avLst/>
          </a:prstGeom>
          <a:noFill/>
        </p:spPr>
        <p:txBody>
          <a:bodyPr wrap="square" rtlCol="0">
            <a:spAutoFit/>
          </a:bodyPr>
          <a:lstStyle/>
          <a:p>
            <a:pPr algn="ctr"/>
            <a:r>
              <a:rPr lang="en-GB" sz="4800" dirty="0">
                <a:solidFill>
                  <a:schemeClr val="bg1"/>
                </a:solidFill>
                <a:latin typeface="+mj-lt"/>
                <a:ea typeface="Open Sans Extrabold" panose="020B0906030804020204" pitchFamily="34" charset="0"/>
                <a:cs typeface="Open Sans Extrabold" panose="020B0906030804020204" pitchFamily="34" charset="0"/>
              </a:rPr>
              <a:t>Notre </a:t>
            </a:r>
            <a:r>
              <a:rPr lang="en-GB" sz="4800" dirty="0" err="1">
                <a:solidFill>
                  <a:schemeClr val="bg1"/>
                </a:solidFill>
                <a:latin typeface="+mj-lt"/>
                <a:ea typeface="Open Sans Extrabold" panose="020B0906030804020204" pitchFamily="34" charset="0"/>
                <a:cs typeface="Open Sans Extrabold" panose="020B0906030804020204" pitchFamily="34" charset="0"/>
              </a:rPr>
              <a:t>offre</a:t>
            </a:r>
            <a:endParaRPr lang="en-GB" sz="4800" dirty="0">
              <a:solidFill>
                <a:schemeClr val="bg1"/>
              </a:solidFill>
              <a:latin typeface="+mj-lt"/>
              <a:ea typeface="Open Sans Extrabold" panose="020B0906030804020204" pitchFamily="34" charset="0"/>
              <a:cs typeface="Open Sans Extrabold" panose="020B0906030804020204" pitchFamily="34" charset="0"/>
            </a:endParaRPr>
          </a:p>
        </p:txBody>
      </p:sp>
      <p:sp>
        <p:nvSpPr>
          <p:cNvPr id="6" name="Subtitle 2">
            <a:extLst>
              <a:ext uri="{FF2B5EF4-FFF2-40B4-BE49-F238E27FC236}">
                <a16:creationId xmlns:a16="http://schemas.microsoft.com/office/drawing/2014/main" id="{8367FC41-A59C-C84F-B9F5-0DD86F4E3AC6}"/>
              </a:ext>
            </a:extLst>
          </p:cNvPr>
          <p:cNvSpPr txBox="1">
            <a:spLocks/>
          </p:cNvSpPr>
          <p:nvPr/>
        </p:nvSpPr>
        <p:spPr>
          <a:xfrm>
            <a:off x="14013710" y="5656641"/>
            <a:ext cx="8303560" cy="767071"/>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fr-FR" sz="3200" dirty="0">
                <a:solidFill>
                  <a:schemeClr val="bg1"/>
                </a:solidFill>
                <a:latin typeface="+mn-lt"/>
                <a:cs typeface="Lato Light"/>
              </a:rPr>
              <a:t>L’inscription d’un participant comprend</a:t>
            </a:r>
            <a:r>
              <a:rPr lang="fr-FR" sz="3200" dirty="0"/>
              <a:t> </a:t>
            </a:r>
          </a:p>
        </p:txBody>
      </p:sp>
      <p:sp>
        <p:nvSpPr>
          <p:cNvPr id="8" name="Oval 10">
            <a:extLst>
              <a:ext uri="{FF2B5EF4-FFF2-40B4-BE49-F238E27FC236}">
                <a16:creationId xmlns:a16="http://schemas.microsoft.com/office/drawing/2014/main" id="{97C3AE99-5AE4-5F47-9D05-BA7B4681138C}"/>
              </a:ext>
            </a:extLst>
          </p:cNvPr>
          <p:cNvSpPr/>
          <p:nvPr/>
        </p:nvSpPr>
        <p:spPr>
          <a:xfrm>
            <a:off x="17022019" y="2140682"/>
            <a:ext cx="2286937" cy="228693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1">
            <a:extLst>
              <a:ext uri="{FF2B5EF4-FFF2-40B4-BE49-F238E27FC236}">
                <a16:creationId xmlns:a16="http://schemas.microsoft.com/office/drawing/2014/main" id="{150D89D1-B7BC-B946-AD17-387E541684BD}"/>
              </a:ext>
            </a:extLst>
          </p:cNvPr>
          <p:cNvSpPr txBox="1"/>
          <p:nvPr/>
        </p:nvSpPr>
        <p:spPr>
          <a:xfrm>
            <a:off x="14277058" y="6836444"/>
            <a:ext cx="7776858" cy="3323987"/>
          </a:xfrm>
          <a:prstGeom prst="rect">
            <a:avLst/>
          </a:prstGeom>
          <a:noFill/>
        </p:spPr>
        <p:txBody>
          <a:bodyPr wrap="square" rtlCol="0">
            <a:spAutoFit/>
          </a:bodyPr>
          <a:lstStyle/>
          <a:p>
            <a:pPr marL="457200" indent="-457200">
              <a:buFont typeface="Arial" panose="020B0604020202020204" pitchFamily="34" charset="0"/>
              <a:buChar char="•"/>
            </a:pPr>
            <a:r>
              <a:rPr lang="fr-FR" sz="3000" b="1" dirty="0">
                <a:solidFill>
                  <a:schemeClr val="bg1"/>
                </a:solidFill>
              </a:rPr>
              <a:t>Les moments forts du networking</a:t>
            </a:r>
          </a:p>
          <a:p>
            <a:pPr marL="457200" indent="-457200">
              <a:buFont typeface="Arial" panose="020B0604020202020204" pitchFamily="34" charset="0"/>
              <a:buChar char="•"/>
            </a:pPr>
            <a:r>
              <a:rPr lang="fr-FR" sz="3000" b="1" dirty="0">
                <a:solidFill>
                  <a:schemeClr val="bg1"/>
                </a:solidFill>
              </a:rPr>
              <a:t>Les ateliers sectoriels</a:t>
            </a:r>
          </a:p>
          <a:p>
            <a:pPr marL="457200" indent="-457200">
              <a:buFont typeface="Arial" panose="020B0604020202020204" pitchFamily="34" charset="0"/>
              <a:buChar char="•"/>
            </a:pPr>
            <a:r>
              <a:rPr lang="fr-FR" sz="3000" b="1" dirty="0">
                <a:solidFill>
                  <a:schemeClr val="bg1"/>
                </a:solidFill>
              </a:rPr>
              <a:t>Les déjeuners et diners networking</a:t>
            </a:r>
          </a:p>
          <a:p>
            <a:pPr marL="457200" indent="-457200">
              <a:buFont typeface="Arial" panose="020B0604020202020204" pitchFamily="34" charset="0"/>
              <a:buChar char="•"/>
            </a:pPr>
            <a:r>
              <a:rPr lang="fr-FR" sz="3000" b="1" dirty="0">
                <a:solidFill>
                  <a:schemeClr val="bg1"/>
                </a:solidFill>
              </a:rPr>
              <a:t>L’hébergement pour 2 nuits</a:t>
            </a:r>
          </a:p>
          <a:p>
            <a:pPr marL="457200" indent="-457200">
              <a:buFont typeface="Arial" panose="020B0604020202020204" pitchFamily="34" charset="0"/>
              <a:buChar char="•"/>
            </a:pPr>
            <a:r>
              <a:rPr lang="fr-FR" sz="3000" b="1" dirty="0">
                <a:solidFill>
                  <a:schemeClr val="bg1"/>
                </a:solidFill>
              </a:rPr>
              <a:t>Le vol Casablanca/Dakhla/Casablanca</a:t>
            </a:r>
          </a:p>
          <a:p>
            <a:pPr marL="457200" indent="-457200">
              <a:buFont typeface="Arial" panose="020B0604020202020204" pitchFamily="34" charset="0"/>
              <a:buChar char="•"/>
            </a:pPr>
            <a:r>
              <a:rPr lang="fr-FR" sz="3000" b="1" dirty="0">
                <a:solidFill>
                  <a:schemeClr val="bg1"/>
                </a:solidFill>
              </a:rPr>
              <a:t>(en option) weekend loisirs</a:t>
            </a:r>
          </a:p>
          <a:p>
            <a:pPr lvl="1"/>
            <a:r>
              <a:rPr lang="fr-FR" sz="3000" b="1" dirty="0">
                <a:solidFill>
                  <a:schemeClr val="bg1"/>
                </a:solidFill>
              </a:rPr>
              <a:t>- </a:t>
            </a:r>
            <a:r>
              <a:rPr lang="fr-FR" sz="3000" dirty="0">
                <a:solidFill>
                  <a:schemeClr val="bg1"/>
                </a:solidFill>
              </a:rPr>
              <a:t>Prix 600 euros TTC ( 6000 MAD TTC)</a:t>
            </a:r>
          </a:p>
        </p:txBody>
      </p:sp>
      <p:grpSp>
        <p:nvGrpSpPr>
          <p:cNvPr id="10" name="Group 13">
            <a:extLst>
              <a:ext uri="{FF2B5EF4-FFF2-40B4-BE49-F238E27FC236}">
                <a16:creationId xmlns:a16="http://schemas.microsoft.com/office/drawing/2014/main" id="{C44F12A2-12EC-CA46-8D2A-86A80AA644C2}"/>
              </a:ext>
            </a:extLst>
          </p:cNvPr>
          <p:cNvGrpSpPr/>
          <p:nvPr/>
        </p:nvGrpSpPr>
        <p:grpSpPr>
          <a:xfrm>
            <a:off x="16365287" y="11698997"/>
            <a:ext cx="3600400" cy="767220"/>
            <a:chOff x="12808681" y="9666312"/>
            <a:chExt cx="5068776" cy="1080120"/>
          </a:xfrm>
        </p:grpSpPr>
        <p:sp>
          <p:nvSpPr>
            <p:cNvPr id="11" name="Rounded Rectangle 14">
              <a:extLst>
                <a:ext uri="{FF2B5EF4-FFF2-40B4-BE49-F238E27FC236}">
                  <a16:creationId xmlns:a16="http://schemas.microsoft.com/office/drawing/2014/main" id="{A81DB7FF-B50E-8645-9086-7551ABC6E190}"/>
                </a:ext>
              </a:extLst>
            </p:cNvPr>
            <p:cNvSpPr/>
            <p:nvPr/>
          </p:nvSpPr>
          <p:spPr>
            <a:xfrm>
              <a:off x="12808681" y="9666312"/>
              <a:ext cx="5068776" cy="1080120"/>
            </a:xfrm>
            <a:prstGeom prst="roundRect">
              <a:avLst>
                <a:gd name="adj" fmla="val 50000"/>
              </a:avLst>
            </a:prstGeom>
            <a:solidFill>
              <a:srgbClr val="E29428"/>
            </a:solidFill>
            <a:ln>
              <a:noFill/>
            </a:ln>
            <a:effectLst>
              <a:outerShdw blurRad="495300" sx="111000" sy="11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hlinkClick r:id="rId3">
                    <a:extLst>
                      <a:ext uri="{A12FA001-AC4F-418D-AE19-62706E023703}">
                        <ahyp:hlinkClr xmlns:ahyp="http://schemas.microsoft.com/office/drawing/2018/hyperlinkcolor" val="tx"/>
                      </a:ext>
                    </a:extLst>
                  </a:hlinkClick>
                </a:rPr>
                <a:t>Contactez</a:t>
              </a:r>
              <a:r>
                <a:rPr lang="en-US" sz="2800" dirty="0">
                  <a:solidFill>
                    <a:schemeClr val="bg1"/>
                  </a:solidFill>
                  <a:hlinkClick r:id="rId3">
                    <a:extLst>
                      <a:ext uri="{A12FA001-AC4F-418D-AE19-62706E023703}">
                        <ahyp:hlinkClr xmlns:ahyp="http://schemas.microsoft.com/office/drawing/2018/hyperlinkcolor" val="tx"/>
                      </a:ext>
                    </a:extLst>
                  </a:hlinkClick>
                </a:rPr>
                <a:t>-nous</a:t>
              </a:r>
              <a:endParaRPr lang="en-US" sz="2800" dirty="0">
                <a:solidFill>
                  <a:schemeClr val="bg1"/>
                </a:solidFill>
              </a:endParaRPr>
            </a:p>
          </p:txBody>
        </p:sp>
        <p:sp>
          <p:nvSpPr>
            <p:cNvPr id="12" name="Freeform 166">
              <a:extLst>
                <a:ext uri="{FF2B5EF4-FFF2-40B4-BE49-F238E27FC236}">
                  <a16:creationId xmlns:a16="http://schemas.microsoft.com/office/drawing/2014/main" id="{C8654FBC-7D65-2C4A-8C0C-A11F256461D0}"/>
                </a:ext>
              </a:extLst>
            </p:cNvPr>
            <p:cNvSpPr>
              <a:spLocks/>
            </p:cNvSpPr>
            <p:nvPr/>
          </p:nvSpPr>
          <p:spPr bwMode="auto">
            <a:xfrm>
              <a:off x="17215717" y="10013843"/>
              <a:ext cx="207930" cy="385057"/>
            </a:xfrm>
            <a:custGeom>
              <a:avLst/>
              <a:gdLst>
                <a:gd name="T0" fmla="*/ 6 w 187"/>
                <a:gd name="T1" fmla="*/ 321 h 346"/>
                <a:gd name="T2" fmla="*/ 6 w 187"/>
                <a:gd name="T3" fmla="*/ 341 h 346"/>
                <a:gd name="T4" fmla="*/ 25 w 187"/>
                <a:gd name="T5" fmla="*/ 341 h 346"/>
                <a:gd name="T6" fmla="*/ 182 w 187"/>
                <a:gd name="T7" fmla="*/ 183 h 346"/>
                <a:gd name="T8" fmla="*/ 182 w 187"/>
                <a:gd name="T9" fmla="*/ 163 h 346"/>
                <a:gd name="T10" fmla="*/ 25 w 187"/>
                <a:gd name="T11" fmla="*/ 5 h 346"/>
                <a:gd name="T12" fmla="*/ 6 w 187"/>
                <a:gd name="T13" fmla="*/ 5 h 346"/>
                <a:gd name="T14" fmla="*/ 6 w 187"/>
                <a:gd name="T15" fmla="*/ 25 h 346"/>
                <a:gd name="T16" fmla="*/ 149 w 187"/>
                <a:gd name="T17" fmla="*/ 173 h 346"/>
                <a:gd name="T18" fmla="*/ 6 w 187"/>
                <a:gd name="T19" fmla="*/ 32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346">
                  <a:moveTo>
                    <a:pt x="6" y="321"/>
                  </a:moveTo>
                  <a:cubicBezTo>
                    <a:pt x="0" y="327"/>
                    <a:pt x="0" y="335"/>
                    <a:pt x="6" y="341"/>
                  </a:cubicBezTo>
                  <a:cubicBezTo>
                    <a:pt x="11" y="346"/>
                    <a:pt x="20" y="346"/>
                    <a:pt x="25" y="341"/>
                  </a:cubicBezTo>
                  <a:cubicBezTo>
                    <a:pt x="182" y="183"/>
                    <a:pt x="182" y="183"/>
                    <a:pt x="182" y="183"/>
                  </a:cubicBezTo>
                  <a:cubicBezTo>
                    <a:pt x="187" y="177"/>
                    <a:pt x="187" y="169"/>
                    <a:pt x="182" y="163"/>
                  </a:cubicBezTo>
                  <a:cubicBezTo>
                    <a:pt x="25" y="5"/>
                    <a:pt x="25" y="5"/>
                    <a:pt x="25" y="5"/>
                  </a:cubicBezTo>
                  <a:cubicBezTo>
                    <a:pt x="20" y="0"/>
                    <a:pt x="11" y="0"/>
                    <a:pt x="6" y="5"/>
                  </a:cubicBezTo>
                  <a:cubicBezTo>
                    <a:pt x="0" y="10"/>
                    <a:pt x="0" y="19"/>
                    <a:pt x="6" y="25"/>
                  </a:cubicBezTo>
                  <a:cubicBezTo>
                    <a:pt x="149" y="173"/>
                    <a:pt x="149" y="173"/>
                    <a:pt x="149" y="173"/>
                  </a:cubicBezTo>
                  <a:lnTo>
                    <a:pt x="6" y="321"/>
                  </a:lnTo>
                  <a:close/>
                </a:path>
              </a:pathLst>
            </a:custGeom>
            <a:solidFill>
              <a:schemeClr val="bg1"/>
            </a:solidFill>
            <a:ln>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600" dirty="0"/>
            </a:p>
          </p:txBody>
        </p:sp>
      </p:grpSp>
      <p:sp>
        <p:nvSpPr>
          <p:cNvPr id="14" name="Slide Number Placeholder 1">
            <a:extLst>
              <a:ext uri="{FF2B5EF4-FFF2-40B4-BE49-F238E27FC236}">
                <a16:creationId xmlns:a16="http://schemas.microsoft.com/office/drawing/2014/main" id="{0F8EF8F4-E7AE-304A-A3EC-4CE0977A5ADF}"/>
              </a:ext>
            </a:extLst>
          </p:cNvPr>
          <p:cNvSpPr>
            <a:spLocks noGrp="1"/>
          </p:cNvSpPr>
          <p:nvPr>
            <p:ph type="sldNum" sz="quarter" idx="11"/>
          </p:nvPr>
        </p:nvSpPr>
        <p:spPr>
          <a:xfrm>
            <a:off x="-462577" y="511176"/>
            <a:ext cx="1675964" cy="730250"/>
          </a:xfrm>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14</a:t>
            </a:fld>
            <a:endParaRPr lang="en-US" dirty="0"/>
          </a:p>
        </p:txBody>
      </p:sp>
      <p:pic>
        <p:nvPicPr>
          <p:cNvPr id="19" name="Graphique 18" descr="Étiquette de prix">
            <a:extLst>
              <a:ext uri="{FF2B5EF4-FFF2-40B4-BE49-F238E27FC236}">
                <a16:creationId xmlns:a16="http://schemas.microsoft.com/office/drawing/2014/main" id="{3D787E4F-27AC-3748-BBFD-9770B6DADD4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08287" y="2826950"/>
            <a:ext cx="914400" cy="914400"/>
          </a:xfrm>
          <a:prstGeom prst="rect">
            <a:avLst/>
          </a:prstGeom>
        </p:spPr>
      </p:pic>
    </p:spTree>
    <p:extLst>
      <p:ext uri="{BB962C8B-B14F-4D97-AF65-F5344CB8AC3E}">
        <p14:creationId xmlns:p14="http://schemas.microsoft.com/office/powerpoint/2010/main" val="6647983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8A5DBF-8444-CF43-9619-2B98695B2292}"/>
              </a:ext>
            </a:extLst>
          </p:cNvPr>
          <p:cNvPicPr>
            <a:picLocks noChangeAspect="1"/>
          </p:cNvPicPr>
          <p:nvPr/>
        </p:nvPicPr>
        <p:blipFill>
          <a:blip r:embed="rId3">
            <a:alphaModFix amt="4000"/>
            <a:extLst>
              <a:ext uri="{28A0092B-C50C-407E-A947-70E740481C1C}">
                <a14:useLocalDpi xmlns:a14="http://schemas.microsoft.com/office/drawing/2010/main" val="0"/>
              </a:ext>
            </a:extLst>
          </a:blip>
          <a:stretch>
            <a:fillRect/>
          </a:stretch>
        </p:blipFill>
        <p:spPr>
          <a:xfrm>
            <a:off x="-7869" y="-2325610"/>
            <a:ext cx="24516015" cy="18367219"/>
          </a:xfrm>
          <a:prstGeom prst="rect">
            <a:avLst/>
          </a:prstGeom>
        </p:spPr>
      </p:pic>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15</a:t>
            </a:fld>
            <a:endParaRPr lang="en-US" dirty="0"/>
          </a:p>
        </p:txBody>
      </p:sp>
      <p:sp>
        <p:nvSpPr>
          <p:cNvPr id="24" name="Rectangle 23">
            <a:extLst>
              <a:ext uri="{FF2B5EF4-FFF2-40B4-BE49-F238E27FC236}">
                <a16:creationId xmlns:a16="http://schemas.microsoft.com/office/drawing/2014/main" id="{8D8CEB57-B604-F94E-9742-2235AAEF72A0}"/>
              </a:ext>
            </a:extLst>
          </p:cNvPr>
          <p:cNvSpPr/>
          <p:nvPr/>
        </p:nvSpPr>
        <p:spPr>
          <a:xfrm>
            <a:off x="14229514" y="4595843"/>
            <a:ext cx="4458272" cy="1569660"/>
          </a:xfrm>
          <a:prstGeom prst="rect">
            <a:avLst/>
          </a:prstGeom>
        </p:spPr>
        <p:txBody>
          <a:bodyPr wrap="none">
            <a:spAutoFit/>
          </a:bodyPr>
          <a:lstStyle/>
          <a:p>
            <a:r>
              <a:rPr lang="fr-FR" sz="9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Contact</a:t>
            </a:r>
          </a:p>
        </p:txBody>
      </p:sp>
      <p:pic>
        <p:nvPicPr>
          <p:cNvPr id="33" name="Image 32">
            <a:extLst>
              <a:ext uri="{FF2B5EF4-FFF2-40B4-BE49-F238E27FC236}">
                <a16:creationId xmlns:a16="http://schemas.microsoft.com/office/drawing/2014/main" id="{E967D9DF-7E1C-A441-B430-3D316082FB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198719" y="9070737"/>
            <a:ext cx="4978133" cy="3507907"/>
          </a:xfrm>
          <a:prstGeom prst="rect">
            <a:avLst/>
          </a:prstGeom>
        </p:spPr>
      </p:pic>
      <p:sp>
        <p:nvSpPr>
          <p:cNvPr id="18" name="Parallelogram 3">
            <a:extLst>
              <a:ext uri="{FF2B5EF4-FFF2-40B4-BE49-F238E27FC236}">
                <a16:creationId xmlns:a16="http://schemas.microsoft.com/office/drawing/2014/main" id="{8A320E84-0A1B-4340-8F47-195F1744C232}"/>
              </a:ext>
            </a:extLst>
          </p:cNvPr>
          <p:cNvSpPr/>
          <p:nvPr/>
        </p:nvSpPr>
        <p:spPr>
          <a:xfrm>
            <a:off x="8650" y="2230436"/>
            <a:ext cx="13577114" cy="11506152"/>
          </a:xfrm>
          <a:prstGeom prst="parallelogram">
            <a:avLst>
              <a:gd name="adj" fmla="val 38882"/>
            </a:avLst>
          </a:prstGeom>
          <a:solidFill>
            <a:srgbClr val="E29428">
              <a:alpha val="9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dirty="0">
              <a:solidFill>
                <a:schemeClr val="bg1"/>
              </a:solidFill>
            </a:endParaRPr>
          </a:p>
        </p:txBody>
      </p:sp>
      <p:sp>
        <p:nvSpPr>
          <p:cNvPr id="13" name="Rectangle 12">
            <a:extLst>
              <a:ext uri="{FF2B5EF4-FFF2-40B4-BE49-F238E27FC236}">
                <a16:creationId xmlns:a16="http://schemas.microsoft.com/office/drawing/2014/main" id="{536C40EE-3F19-B347-B968-C787419B18CA}"/>
              </a:ext>
            </a:extLst>
          </p:cNvPr>
          <p:cNvSpPr/>
          <p:nvPr/>
        </p:nvSpPr>
        <p:spPr>
          <a:xfrm>
            <a:off x="4386858" y="3157414"/>
            <a:ext cx="7723589" cy="1323439"/>
          </a:xfrm>
          <a:prstGeom prst="rect">
            <a:avLst/>
          </a:prstGeom>
        </p:spPr>
        <p:txBody>
          <a:bodyPr wrap="none">
            <a:spAutoFit/>
          </a:bodyPr>
          <a:lstStyle/>
          <a:p>
            <a:r>
              <a:rPr lang="fr-FR" sz="80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Contacts </a:t>
            </a:r>
            <a:r>
              <a:rPr lang="fr-FR" sz="8000" b="1" dirty="0">
                <a:solidFill>
                  <a:srgbClr val="FFFFFF"/>
                </a:solidFill>
                <a:latin typeface="Open Sans Extrabold" panose="020B0606030504020204" pitchFamily="34" charset="0"/>
                <a:ea typeface="Open Sans Extrabold" panose="020B0606030504020204" pitchFamily="34" charset="0"/>
                <a:cs typeface="Open Sans Extrabold" panose="020B0606030504020204" pitchFamily="34" charset="0"/>
              </a:rPr>
              <a:t>CFCIM</a:t>
            </a:r>
          </a:p>
        </p:txBody>
      </p:sp>
      <p:pic>
        <p:nvPicPr>
          <p:cNvPr id="19" name="Image 18">
            <a:extLst>
              <a:ext uri="{FF2B5EF4-FFF2-40B4-BE49-F238E27FC236}">
                <a16:creationId xmlns:a16="http://schemas.microsoft.com/office/drawing/2014/main" id="{2825CB8F-5C22-8A41-AB1D-F64C0F230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0760" y="511176"/>
            <a:ext cx="14147386" cy="9399510"/>
          </a:xfrm>
          <a:prstGeom prst="rect">
            <a:avLst/>
          </a:prstGeom>
        </p:spPr>
      </p:pic>
      <p:sp>
        <p:nvSpPr>
          <p:cNvPr id="20" name="TextBox 14">
            <a:extLst>
              <a:ext uri="{FF2B5EF4-FFF2-40B4-BE49-F238E27FC236}">
                <a16:creationId xmlns:a16="http://schemas.microsoft.com/office/drawing/2014/main" id="{402527FF-E9D1-3340-89FF-6823DE25D196}"/>
              </a:ext>
            </a:extLst>
          </p:cNvPr>
          <p:cNvSpPr txBox="1"/>
          <p:nvPr/>
        </p:nvSpPr>
        <p:spPr>
          <a:xfrm>
            <a:off x="5243686" y="5469318"/>
            <a:ext cx="6958985" cy="1680781"/>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Mehdi LAÂCHACH</a:t>
            </a:r>
            <a:endParaRPr lang="fr-FR"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Tél. </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+212 (0)5 22 43 96 05</a:t>
            </a:r>
          </a:p>
          <a:p>
            <a:r>
              <a:rPr lang="fr-FR"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mlaachach@cfcim.org</a:t>
            </a: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14">
            <a:extLst>
              <a:ext uri="{FF2B5EF4-FFF2-40B4-BE49-F238E27FC236}">
                <a16:creationId xmlns:a16="http://schemas.microsoft.com/office/drawing/2014/main" id="{9D42A4FB-A9F9-C244-9491-D7FB346DCF11}"/>
              </a:ext>
            </a:extLst>
          </p:cNvPr>
          <p:cNvSpPr txBox="1"/>
          <p:nvPr/>
        </p:nvSpPr>
        <p:spPr>
          <a:xfrm>
            <a:off x="4186299" y="7885946"/>
            <a:ext cx="6958985" cy="1680781"/>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3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Faiza</a:t>
            </a: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HACHKAR</a:t>
            </a:r>
            <a:endParaRPr lang="fr-FR"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Tél. </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+33 (0)1 40 69 37 87</a:t>
            </a:r>
          </a:p>
          <a:p>
            <a:r>
              <a:rPr lang="fr-FR"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paris@cfcim.org</a:t>
            </a: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14">
            <a:extLst>
              <a:ext uri="{FF2B5EF4-FFF2-40B4-BE49-F238E27FC236}">
                <a16:creationId xmlns:a16="http://schemas.microsoft.com/office/drawing/2014/main" id="{F6310D5A-C078-9C46-AE78-CC0F839B74CB}"/>
              </a:ext>
            </a:extLst>
          </p:cNvPr>
          <p:cNvSpPr txBox="1"/>
          <p:nvPr/>
        </p:nvSpPr>
        <p:spPr>
          <a:xfrm>
            <a:off x="3024718" y="10302574"/>
            <a:ext cx="6958985" cy="1680781"/>
          </a:xfrm>
          <a:prstGeom prst="rect">
            <a:avLst/>
          </a:prstGeom>
          <a:noFill/>
        </p:spPr>
        <p:txBody>
          <a:bodyPr wrap="square" rtlCol="0">
            <a:spAutoFit/>
          </a:bodyPr>
          <a:lstStyle>
            <a:defPPr>
              <a:defRPr lang="en-US"/>
            </a:defPPr>
            <a:lvl1pPr>
              <a:lnSpc>
                <a:spcPct val="120000"/>
              </a:lnSpc>
              <a:defRPr sz="2300">
                <a:solidFill>
                  <a:schemeClr val="bg2">
                    <a:lumMod val="65000"/>
                  </a:schemeClr>
                </a:solidFill>
              </a:defRPr>
            </a:lvl1p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Khadija EL IDRISSI</a:t>
            </a:r>
            <a:endParaRPr lang="fr-FR"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Tél. </a:t>
            </a:r>
            <a:r>
              <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+212 (0)5 22 43 96 06</a:t>
            </a:r>
          </a:p>
          <a:p>
            <a:r>
              <a:rPr lang="fr-FR"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kelidrissi@cfcim.org</a:t>
            </a:r>
            <a:endParaRPr lang="fr-FR"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0431171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1717674" y="775122"/>
            <a:ext cx="20934363" cy="2246751"/>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Les chiffres clés de la région</a:t>
            </a:r>
          </a:p>
          <a:p>
            <a:pPr algn="ctr"/>
            <a:r>
              <a:rPr lang="fr-FR" sz="7000" dirty="0">
                <a:solidFill>
                  <a:srgbClr val="0A4479"/>
                </a:solidFill>
                <a:ea typeface="Open Sans Extrabold" panose="020B0906030804020204" pitchFamily="34" charset="0"/>
                <a:cs typeface="Open Sans Extrabold" panose="020B0906030804020204" pitchFamily="34" charset="0"/>
              </a:rPr>
              <a:t>de </a:t>
            </a:r>
            <a:r>
              <a:rPr lang="fr-FR" sz="7000" dirty="0">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Dakhla Oued </a:t>
            </a:r>
            <a:r>
              <a:rPr lang="fr-FR" sz="7000" dirty="0" err="1">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Eddahab</a:t>
            </a:r>
            <a:endParaRPr lang="fr-FR" sz="7000" dirty="0">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5" name="Slide Number Placeholder 1">
            <a:extLst>
              <a:ext uri="{FF2B5EF4-FFF2-40B4-BE49-F238E27FC236}">
                <a16:creationId xmlns:a16="http://schemas.microsoft.com/office/drawing/2014/main" id="{824BC2B4-0A37-3B4A-8128-7EBA9A441B31}"/>
              </a:ext>
            </a:extLst>
          </p:cNvPr>
          <p:cNvSpPr txBox="1">
            <a:spLocks/>
          </p:cNvSpPr>
          <p:nvPr/>
        </p:nvSpPr>
        <p:spPr>
          <a:xfrm>
            <a:off x="-462577" y="511176"/>
            <a:ext cx="1675964" cy="730250"/>
          </a:xfrm>
          <a:prstGeom prst="roundRect">
            <a:avLst>
              <a:gd name="adj" fmla="val 10797"/>
            </a:avLst>
          </a:prstGeom>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defPPr>
              <a:defRPr lang="en-US"/>
            </a:defPPr>
            <a:lvl1pPr algn="r">
              <a:defRPr sz="3200">
                <a:solidFill>
                  <a:schemeClr val="bg1"/>
                </a:solidFill>
                <a:latin typeface="Raleway" panose="020B05030301010600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48FCF8-25E9-4F94-BC2B-FA1B572C1FF3}" type="slidenum">
              <a:rPr lang="en-US" smtClean="0"/>
              <a:pPr/>
              <a:t>2</a:t>
            </a:fld>
            <a:endParaRPr lang="en-US" dirty="0"/>
          </a:p>
        </p:txBody>
      </p:sp>
      <p:pic>
        <p:nvPicPr>
          <p:cNvPr id="3" name="Image 2">
            <a:extLst>
              <a:ext uri="{FF2B5EF4-FFF2-40B4-BE49-F238E27FC236}">
                <a16:creationId xmlns:a16="http://schemas.microsoft.com/office/drawing/2014/main" id="{5D566230-0CA0-DB45-9048-590AB6D52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300" y="4225760"/>
            <a:ext cx="15597110" cy="8715118"/>
          </a:xfrm>
          <a:prstGeom prst="rect">
            <a:avLst/>
          </a:prstGeom>
        </p:spPr>
      </p:pic>
    </p:spTree>
    <p:extLst>
      <p:ext uri="{BB962C8B-B14F-4D97-AF65-F5344CB8AC3E}">
        <p14:creationId xmlns:p14="http://schemas.microsoft.com/office/powerpoint/2010/main" val="202676385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 avec coins arrondis en haut 21">
            <a:extLst>
              <a:ext uri="{FF2B5EF4-FFF2-40B4-BE49-F238E27FC236}">
                <a16:creationId xmlns:a16="http://schemas.microsoft.com/office/drawing/2014/main" id="{97B568DD-1FB7-EE46-B21F-11FFC6AE9EF6}"/>
              </a:ext>
            </a:extLst>
          </p:cNvPr>
          <p:cNvSpPr/>
          <p:nvPr/>
        </p:nvSpPr>
        <p:spPr>
          <a:xfrm rot="10800000">
            <a:off x="2107702" y="7143381"/>
            <a:ext cx="6407667" cy="3671795"/>
          </a:xfrm>
          <a:prstGeom prst="round2SameRect">
            <a:avLst>
              <a:gd name="adj1" fmla="val 3206"/>
              <a:gd name="adj2"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pic>
        <p:nvPicPr>
          <p:cNvPr id="10" name="Picture Placeholder 9"/>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2108201" y="2476793"/>
            <a:ext cx="6408217" cy="4411836"/>
          </a:xfrm>
          <a:effectLst>
            <a:outerShdw blurRad="215900" sx="102000" sy="102000" algn="ctr" rotWithShape="0">
              <a:prstClr val="black">
                <a:alpha val="44000"/>
              </a:prstClr>
            </a:outerShdw>
          </a:effectLst>
        </p:spPr>
      </p:pic>
      <p:sp>
        <p:nvSpPr>
          <p:cNvPr id="14" name="Text Placeholder 3"/>
          <p:cNvSpPr txBox="1">
            <a:spLocks/>
          </p:cNvSpPr>
          <p:nvPr/>
        </p:nvSpPr>
        <p:spPr>
          <a:xfrm>
            <a:off x="2177835" y="7325480"/>
            <a:ext cx="6297779" cy="1440557"/>
          </a:xfrm>
          <a:prstGeom prst="rect">
            <a:avLst/>
          </a:prstGeom>
        </p:spPr>
        <p:txBody>
          <a:bodyPr>
            <a:normAutofit fontScale="25000" lnSpcReduction="20000"/>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70000"/>
              </a:lnSpc>
              <a:spcAft>
                <a:spcPts val="0"/>
              </a:spcAft>
            </a:pPr>
            <a:r>
              <a:rPr lang="fr-FR" sz="8000" dirty="0">
                <a:solidFill>
                  <a:schemeClr val="tx2">
                    <a:lumMod val="60000"/>
                    <a:lumOff val="40000"/>
                  </a:schemeClr>
                </a:solidFill>
              </a:rPr>
              <a:t>Pilier de l’économie (28 000 emplois)</a:t>
            </a:r>
          </a:p>
          <a:p>
            <a:pPr>
              <a:lnSpc>
                <a:spcPct val="70000"/>
              </a:lnSpc>
              <a:spcAft>
                <a:spcPts val="0"/>
              </a:spcAft>
            </a:pPr>
            <a:r>
              <a:rPr lang="fr-FR" sz="8000" dirty="0">
                <a:solidFill>
                  <a:schemeClr val="tx2">
                    <a:lumMod val="60000"/>
                    <a:lumOff val="40000"/>
                  </a:schemeClr>
                </a:solidFill>
              </a:rPr>
              <a:t>Potentiel de 3 millions de tonnes par an</a:t>
            </a:r>
          </a:p>
          <a:p>
            <a:pPr>
              <a:lnSpc>
                <a:spcPct val="70000"/>
              </a:lnSpc>
              <a:spcAft>
                <a:spcPts val="0"/>
              </a:spcAft>
            </a:pPr>
            <a:r>
              <a:rPr lang="fr-FR" sz="8000" dirty="0">
                <a:solidFill>
                  <a:schemeClr val="tx2">
                    <a:lumMod val="60000"/>
                    <a:lumOff val="40000"/>
                  </a:schemeClr>
                </a:solidFill>
              </a:rPr>
              <a:t>2 baies marines classées </a:t>
            </a:r>
          </a:p>
          <a:p>
            <a:pPr>
              <a:lnSpc>
                <a:spcPct val="70000"/>
              </a:lnSpc>
              <a:spcAft>
                <a:spcPts val="0"/>
              </a:spcAft>
            </a:pPr>
            <a:r>
              <a:rPr lang="fr-FR" sz="8000" dirty="0">
                <a:solidFill>
                  <a:schemeClr val="tx2">
                    <a:lumMod val="60000"/>
                    <a:lumOff val="40000"/>
                  </a:schemeClr>
                </a:solidFill>
              </a:rPr>
              <a:t>Flotte de pêche artisanale : 3 250 barques</a:t>
            </a:r>
          </a:p>
          <a:p>
            <a:pPr>
              <a:lnSpc>
                <a:spcPct val="70000"/>
              </a:lnSpc>
              <a:spcAft>
                <a:spcPts val="0"/>
              </a:spcAft>
            </a:pPr>
            <a:r>
              <a:rPr lang="fr-FR" sz="8000" dirty="0">
                <a:solidFill>
                  <a:schemeClr val="tx2">
                    <a:lumMod val="60000"/>
                    <a:lumOff val="40000"/>
                  </a:schemeClr>
                </a:solidFill>
              </a:rPr>
              <a:t>Flotte de la pêche côtières et Hauturière : 350</a:t>
            </a:r>
            <a:br>
              <a:rPr lang="fr-FR" sz="8000" dirty="0">
                <a:solidFill>
                  <a:schemeClr val="tx2">
                    <a:lumMod val="60000"/>
                    <a:lumOff val="40000"/>
                  </a:schemeClr>
                </a:solidFill>
              </a:rPr>
            </a:br>
            <a:br>
              <a:rPr lang="fr-FR" sz="8000" dirty="0">
                <a:solidFill>
                  <a:schemeClr val="tx2">
                    <a:lumMod val="60000"/>
                    <a:lumOff val="40000"/>
                  </a:schemeClr>
                </a:solidFill>
              </a:rPr>
            </a:br>
            <a:r>
              <a:rPr lang="fr-FR" sz="8000" dirty="0">
                <a:solidFill>
                  <a:schemeClr val="tx2">
                    <a:lumMod val="60000"/>
                    <a:lumOff val="40000"/>
                  </a:schemeClr>
                </a:solidFill>
              </a:rPr>
              <a:t>bateaux</a:t>
            </a:r>
          </a:p>
          <a:p>
            <a:pPr>
              <a:lnSpc>
                <a:spcPct val="70000"/>
              </a:lnSpc>
              <a:spcAft>
                <a:spcPts val="0"/>
              </a:spcAft>
            </a:pPr>
            <a:r>
              <a:rPr lang="fr-FR" sz="8000" dirty="0">
                <a:solidFill>
                  <a:schemeClr val="tx2">
                    <a:lumMod val="60000"/>
                    <a:lumOff val="40000"/>
                  </a:schemeClr>
                </a:solidFill>
              </a:rPr>
              <a:t>Unités industrielles (congélation) : 85 unités</a:t>
            </a:r>
          </a:p>
          <a:p>
            <a:pPr>
              <a:lnSpc>
                <a:spcPct val="70000"/>
              </a:lnSpc>
              <a:spcAft>
                <a:spcPts val="0"/>
              </a:spcAft>
            </a:pPr>
            <a:r>
              <a:rPr lang="fr-FR" sz="8000" dirty="0">
                <a:solidFill>
                  <a:schemeClr val="tx2">
                    <a:lumMod val="60000"/>
                    <a:lumOff val="40000"/>
                  </a:schemeClr>
                </a:solidFill>
              </a:rPr>
              <a:t>1 école spécialisée</a:t>
            </a:r>
          </a:p>
          <a:p>
            <a:pPr>
              <a:lnSpc>
                <a:spcPct val="70000"/>
              </a:lnSpc>
              <a:spcAft>
                <a:spcPts val="0"/>
              </a:spcAft>
            </a:pPr>
            <a:r>
              <a:rPr lang="fr-FR" sz="8000" dirty="0">
                <a:solidFill>
                  <a:schemeClr val="tx2">
                    <a:lumMod val="60000"/>
                    <a:lumOff val="40000"/>
                  </a:schemeClr>
                </a:solidFill>
              </a:rPr>
              <a:t>1 centre de recherche halieutique</a:t>
            </a:r>
          </a:p>
        </p:txBody>
      </p:sp>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3</a:t>
            </a:fld>
            <a:endParaRPr lang="en-US" dirty="0"/>
          </a:p>
        </p:txBody>
      </p:sp>
      <p:sp>
        <p:nvSpPr>
          <p:cNvPr id="23" name="TextBox 62">
            <a:extLst>
              <a:ext uri="{FF2B5EF4-FFF2-40B4-BE49-F238E27FC236}">
                <a16:creationId xmlns:a16="http://schemas.microsoft.com/office/drawing/2014/main" id="{79F6B127-6AD2-724E-9F19-E7F0991EF6E1}"/>
              </a:ext>
            </a:extLst>
          </p:cNvPr>
          <p:cNvSpPr txBox="1"/>
          <p:nvPr/>
        </p:nvSpPr>
        <p:spPr>
          <a:xfrm>
            <a:off x="1717674" y="775122"/>
            <a:ext cx="20934363" cy="1169533"/>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Les atouts de la région </a:t>
            </a:r>
            <a:r>
              <a:rPr lang="fr-FR" sz="7000" dirty="0">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Dakhla Oued </a:t>
            </a:r>
            <a:r>
              <a:rPr lang="fr-FR" sz="7000" dirty="0" err="1">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Eddahab</a:t>
            </a:r>
            <a:r>
              <a:rPr lang="fr-FR" sz="7000" dirty="0">
                <a:solidFill>
                  <a:srgbClr val="0A4479"/>
                </a:solidFill>
                <a:latin typeface="Open Sans Extrabold" panose="020B0906030804020204" pitchFamily="34" charset="0"/>
                <a:ea typeface="Open Sans Extrabold" panose="020B0906030804020204" pitchFamily="34" charset="0"/>
                <a:cs typeface="Open Sans Extrabold" panose="020B0906030804020204" pitchFamily="34" charset="0"/>
              </a:rPr>
              <a:t> </a:t>
            </a:r>
          </a:p>
        </p:txBody>
      </p:sp>
      <p:grpSp>
        <p:nvGrpSpPr>
          <p:cNvPr id="5" name="Groupe 4">
            <a:extLst>
              <a:ext uri="{FF2B5EF4-FFF2-40B4-BE49-F238E27FC236}">
                <a16:creationId xmlns:a16="http://schemas.microsoft.com/office/drawing/2014/main" id="{CF3A6AF1-0433-F744-BB15-6CA6D1A99736}"/>
              </a:ext>
            </a:extLst>
          </p:cNvPr>
          <p:cNvGrpSpPr/>
          <p:nvPr/>
        </p:nvGrpSpPr>
        <p:grpSpPr>
          <a:xfrm>
            <a:off x="2138096" y="11262035"/>
            <a:ext cx="20763921" cy="2075782"/>
            <a:chOff x="2138096" y="11262035"/>
            <a:chExt cx="20763921" cy="2075782"/>
          </a:xfrm>
        </p:grpSpPr>
        <p:sp>
          <p:nvSpPr>
            <p:cNvPr id="27" name="Freeform 71">
              <a:extLst>
                <a:ext uri="{FF2B5EF4-FFF2-40B4-BE49-F238E27FC236}">
                  <a16:creationId xmlns:a16="http://schemas.microsoft.com/office/drawing/2014/main" id="{DA27CEBF-B1A3-9B45-B739-7CA739C9A69A}"/>
                </a:ext>
              </a:extLst>
            </p:cNvPr>
            <p:cNvSpPr>
              <a:spLocks noChangeArrowheads="1"/>
            </p:cNvSpPr>
            <p:nvPr/>
          </p:nvSpPr>
          <p:spPr bwMode="auto">
            <a:xfrm rot="11131217">
              <a:off x="2138096" y="11262035"/>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E29428"/>
            </a:solidFill>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91440" tIns="45720" rIns="91440" bIns="45720" rtlCol="0" anchor="ctr"/>
            <a:lstStyle/>
            <a:p>
              <a:endParaRPr lang="en-US" sz="3200" dirty="0">
                <a:solidFill>
                  <a:schemeClr val="bg1"/>
                </a:solidFill>
                <a:latin typeface="Raleway" panose="020B0503030101060003" pitchFamily="34" charset="0"/>
              </a:endParaRPr>
            </a:p>
          </p:txBody>
        </p:sp>
        <p:sp>
          <p:nvSpPr>
            <p:cNvPr id="28" name="TextBox 8">
              <a:extLst>
                <a:ext uri="{FF2B5EF4-FFF2-40B4-BE49-F238E27FC236}">
                  <a16:creationId xmlns:a16="http://schemas.microsoft.com/office/drawing/2014/main" id="{B1948236-81A5-294A-8829-5D0FA50BF6F8}"/>
                </a:ext>
              </a:extLst>
            </p:cNvPr>
            <p:cNvSpPr txBox="1"/>
            <p:nvPr/>
          </p:nvSpPr>
          <p:spPr>
            <a:xfrm>
              <a:off x="3372041" y="11383115"/>
              <a:ext cx="18326424" cy="1938992"/>
            </a:xfrm>
            <a:prstGeom prst="rect">
              <a:avLst/>
            </a:prstGeom>
            <a:noFill/>
          </p:spPr>
          <p:txBody>
            <a:bodyPr wrap="square" rtlCol="0">
              <a:spAutoFit/>
            </a:bodyPr>
            <a:lstStyle/>
            <a:p>
              <a:r>
                <a:rPr lang="fr-FR" sz="2400" dirty="0">
                  <a:solidFill>
                    <a:schemeClr val="bg1">
                      <a:lumMod val="50000"/>
                    </a:schemeClr>
                  </a:solidFill>
                </a:rPr>
                <a:t>La région de Dakhla-Oued </a:t>
              </a:r>
              <a:r>
                <a:rPr lang="fr-FR" sz="2400" dirty="0" err="1">
                  <a:solidFill>
                    <a:schemeClr val="bg1">
                      <a:lumMod val="50000"/>
                    </a:schemeClr>
                  </a:solidFill>
                </a:rPr>
                <a:t>Eddahab</a:t>
              </a:r>
              <a:r>
                <a:rPr lang="fr-FR" sz="2400" dirty="0">
                  <a:solidFill>
                    <a:schemeClr val="bg1">
                      <a:lumMod val="50000"/>
                    </a:schemeClr>
                  </a:solidFill>
                </a:rPr>
                <a:t> dispose d'atouts majeurs en matière de pêche maritime, de tourisme et d'agriculture ainsi qu'une situation géographique idéale pour réussir son décollage et jouer pleinement son rôle de pôle de développement et de plateforme d'échanges internationaux entre les pays d'Afrique Subsaharienne d'une part, le Maghreb, L'Europe et l'Amérique d'autres part. </a:t>
              </a:r>
              <a:endParaRPr lang="fr-FR" sz="2400" b="1" i="1" dirty="0">
                <a:solidFill>
                  <a:schemeClr val="bg1">
                    <a:lumMod val="50000"/>
                  </a:schemeClr>
                </a:solidFill>
              </a:endParaRPr>
            </a:p>
            <a:p>
              <a:pPr algn="r"/>
              <a:r>
                <a:rPr lang="fr-FR" sz="2400" b="1" i="1" dirty="0">
                  <a:solidFill>
                    <a:schemeClr val="bg1">
                      <a:lumMod val="50000"/>
                    </a:schemeClr>
                  </a:solidFill>
                </a:rPr>
                <a:t>Président du Conseil Régional de Dakhla, Monsieur </a:t>
              </a:r>
              <a:r>
                <a:rPr lang="fr-FR" sz="2400" b="1" i="1" dirty="0" err="1">
                  <a:solidFill>
                    <a:schemeClr val="bg1">
                      <a:lumMod val="50000"/>
                    </a:schemeClr>
                  </a:solidFill>
                </a:rPr>
                <a:t>Khattat</a:t>
              </a:r>
              <a:r>
                <a:rPr lang="fr-FR" sz="2400" b="1" i="1" dirty="0">
                  <a:solidFill>
                    <a:schemeClr val="bg1">
                      <a:lumMod val="50000"/>
                    </a:schemeClr>
                  </a:solidFill>
                </a:rPr>
                <a:t> </a:t>
              </a:r>
              <a:r>
                <a:rPr lang="fr-FR" sz="2400" b="1" i="1" dirty="0" err="1">
                  <a:solidFill>
                    <a:schemeClr val="bg1">
                      <a:lumMod val="50000"/>
                    </a:schemeClr>
                  </a:solidFill>
                </a:rPr>
                <a:t>Yanja</a:t>
              </a:r>
              <a:r>
                <a:rPr lang="fr-FR" sz="2400" b="1" i="1" dirty="0">
                  <a:solidFill>
                    <a:schemeClr val="bg1">
                      <a:lumMod val="50000"/>
                    </a:schemeClr>
                  </a:solidFill>
                </a:rPr>
                <a:t>.</a:t>
              </a:r>
            </a:p>
          </p:txBody>
        </p:sp>
        <p:sp>
          <p:nvSpPr>
            <p:cNvPr id="29" name="Freeform 71">
              <a:extLst>
                <a:ext uri="{FF2B5EF4-FFF2-40B4-BE49-F238E27FC236}">
                  <a16:creationId xmlns:a16="http://schemas.microsoft.com/office/drawing/2014/main" id="{B625F80A-1234-B24A-A223-6AD74B80DC4A}"/>
                </a:ext>
              </a:extLst>
            </p:cNvPr>
            <p:cNvSpPr>
              <a:spLocks noChangeArrowheads="1"/>
            </p:cNvSpPr>
            <p:nvPr/>
          </p:nvSpPr>
          <p:spPr bwMode="auto">
            <a:xfrm>
              <a:off x="21992018" y="12662075"/>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E29428"/>
            </a:solidFill>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91440" tIns="45720" rIns="91440" bIns="45720" rtlCol="0" anchor="ctr"/>
            <a:lstStyle/>
            <a:p>
              <a:endParaRPr lang="en-US" sz="3200" dirty="0">
                <a:solidFill>
                  <a:schemeClr val="bg1"/>
                </a:solidFill>
                <a:latin typeface="Raleway" panose="020B0503030101060003" pitchFamily="34" charset="0"/>
              </a:endParaRPr>
            </a:p>
          </p:txBody>
        </p:sp>
      </p:grpSp>
      <p:grpSp>
        <p:nvGrpSpPr>
          <p:cNvPr id="24" name="Groupe 23">
            <a:extLst>
              <a:ext uri="{FF2B5EF4-FFF2-40B4-BE49-F238E27FC236}">
                <a16:creationId xmlns:a16="http://schemas.microsoft.com/office/drawing/2014/main" id="{E1DC96E4-1AD6-1A44-93E2-12F8C5D3CF1C}"/>
              </a:ext>
            </a:extLst>
          </p:cNvPr>
          <p:cNvGrpSpPr/>
          <p:nvPr/>
        </p:nvGrpSpPr>
        <p:grpSpPr>
          <a:xfrm>
            <a:off x="9127700" y="2476793"/>
            <a:ext cx="6408000" cy="7380102"/>
            <a:chOff x="9442778" y="2476793"/>
            <a:chExt cx="6408000" cy="7380102"/>
          </a:xfrm>
        </p:grpSpPr>
        <p:sp>
          <p:nvSpPr>
            <p:cNvPr id="25" name="Rectangle : avec coins arrondis en haut 24">
              <a:extLst>
                <a:ext uri="{FF2B5EF4-FFF2-40B4-BE49-F238E27FC236}">
                  <a16:creationId xmlns:a16="http://schemas.microsoft.com/office/drawing/2014/main" id="{07DDCBAC-023A-1A4C-B315-543A85250AEB}"/>
                </a:ext>
              </a:extLst>
            </p:cNvPr>
            <p:cNvSpPr/>
            <p:nvPr/>
          </p:nvSpPr>
          <p:spPr>
            <a:xfrm rot="10800000">
              <a:off x="9442779" y="7143379"/>
              <a:ext cx="6407667" cy="2713516"/>
            </a:xfrm>
            <a:prstGeom prst="round2SameRect">
              <a:avLst>
                <a:gd name="adj1" fmla="val 3206"/>
                <a:gd name="adj2"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pic>
          <p:nvPicPr>
            <p:cNvPr id="26" name="Picture Placeholder 9">
              <a:extLst>
                <a:ext uri="{FF2B5EF4-FFF2-40B4-BE49-F238E27FC236}">
                  <a16:creationId xmlns:a16="http://schemas.microsoft.com/office/drawing/2014/main" id="{2949101E-F875-3340-B7B7-FFEB2C7F0B8C}"/>
                </a:ext>
              </a:extLst>
            </p:cNvPr>
            <p:cNvPicPr>
              <a:picLocks noChangeAspect="1"/>
            </p:cNvPicPr>
            <p:nvPr/>
          </p:nvPicPr>
          <p:blipFill rotWithShape="1">
            <a:blip r:embed="rId3">
              <a:extLst>
                <a:ext uri="{28A0092B-C50C-407E-A947-70E740481C1C}">
                  <a14:useLocalDpi xmlns:a14="http://schemas.microsoft.com/office/drawing/2010/main" val="0"/>
                </a:ext>
              </a:extLst>
            </a:blip>
            <a:srcRect l="-83" r="82"/>
            <a:stretch/>
          </p:blipFill>
          <p:spPr>
            <a:xfrm>
              <a:off x="9442778" y="2476793"/>
              <a:ext cx="6408000" cy="4411836"/>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a:effectLst>
              <a:outerShdw blurRad="215900" sx="102000" sy="102000" algn="ctr" rotWithShape="0">
                <a:prstClr val="black">
                  <a:alpha val="44000"/>
                </a:prstClr>
              </a:outerShdw>
            </a:effectLst>
          </p:spPr>
        </p:pic>
        <p:sp>
          <p:nvSpPr>
            <p:cNvPr id="31" name="Text Placeholder 3">
              <a:extLst>
                <a:ext uri="{FF2B5EF4-FFF2-40B4-BE49-F238E27FC236}">
                  <a16:creationId xmlns:a16="http://schemas.microsoft.com/office/drawing/2014/main" id="{85029EB4-6A2B-4A48-A14A-843987A60AE9}"/>
                </a:ext>
              </a:extLst>
            </p:cNvPr>
            <p:cNvSpPr txBox="1">
              <a:spLocks/>
            </p:cNvSpPr>
            <p:nvPr/>
          </p:nvSpPr>
          <p:spPr>
            <a:xfrm>
              <a:off x="9512914" y="7325480"/>
              <a:ext cx="6297779" cy="1440557"/>
            </a:xfrm>
            <a:prstGeom prst="rect">
              <a:avLst/>
            </a:prstGeom>
          </p:spPr>
          <p:txBody>
            <a:bodyP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50000"/>
                </a:lnSpc>
                <a:spcAft>
                  <a:spcPts val="0"/>
                </a:spcAft>
              </a:pPr>
              <a:r>
                <a:rPr lang="fr-FR" sz="2000" dirty="0">
                  <a:solidFill>
                    <a:schemeClr val="tx2">
                      <a:lumMod val="60000"/>
                      <a:lumOff val="40000"/>
                    </a:schemeClr>
                  </a:solidFill>
                </a:rPr>
                <a:t>667 km de cotes et une baie 400 km²</a:t>
              </a:r>
            </a:p>
            <a:p>
              <a:pPr>
                <a:lnSpc>
                  <a:spcPct val="50000"/>
                </a:lnSpc>
                <a:spcAft>
                  <a:spcPts val="0"/>
                </a:spcAft>
              </a:pPr>
              <a:r>
                <a:rPr lang="fr-FR" sz="2000" dirty="0">
                  <a:solidFill>
                    <a:schemeClr val="tx2">
                      <a:lumMod val="60000"/>
                      <a:lumOff val="40000"/>
                    </a:schemeClr>
                  </a:solidFill>
                </a:rPr>
                <a:t>Spot de tourisme balnéaire</a:t>
              </a:r>
            </a:p>
            <a:p>
              <a:pPr>
                <a:lnSpc>
                  <a:spcPct val="50000"/>
                </a:lnSpc>
                <a:spcAft>
                  <a:spcPts val="0"/>
                </a:spcAft>
              </a:pPr>
              <a:r>
                <a:rPr lang="fr-FR" sz="2000" dirty="0">
                  <a:solidFill>
                    <a:schemeClr val="tx2">
                      <a:lumMod val="60000"/>
                      <a:lumOff val="40000"/>
                    </a:schemeClr>
                  </a:solidFill>
                </a:rPr>
                <a:t>Sports nautiques </a:t>
              </a:r>
            </a:p>
            <a:p>
              <a:pPr>
                <a:lnSpc>
                  <a:spcPct val="50000"/>
                </a:lnSpc>
                <a:spcAft>
                  <a:spcPts val="0"/>
                </a:spcAft>
              </a:pPr>
              <a:r>
                <a:rPr lang="fr-FR" sz="2000" dirty="0">
                  <a:solidFill>
                    <a:schemeClr val="tx2">
                      <a:lumMod val="60000"/>
                      <a:lumOff val="40000"/>
                    </a:schemeClr>
                  </a:solidFill>
                </a:rPr>
                <a:t>Site d’éco-tourisme</a:t>
              </a:r>
            </a:p>
            <a:p>
              <a:pPr>
                <a:lnSpc>
                  <a:spcPct val="50000"/>
                </a:lnSpc>
                <a:spcAft>
                  <a:spcPts val="0"/>
                </a:spcAft>
              </a:pPr>
              <a:r>
                <a:rPr lang="fr-FR" sz="2000" dirty="0">
                  <a:solidFill>
                    <a:schemeClr val="tx2">
                      <a:lumMod val="60000"/>
                      <a:lumOff val="40000"/>
                    </a:schemeClr>
                  </a:solidFill>
                </a:rPr>
                <a:t>Sites archéologiques</a:t>
              </a:r>
            </a:p>
            <a:p>
              <a:pPr>
                <a:lnSpc>
                  <a:spcPct val="50000"/>
                </a:lnSpc>
                <a:spcAft>
                  <a:spcPts val="0"/>
                </a:spcAft>
              </a:pPr>
              <a:r>
                <a:rPr lang="fr-FR" sz="2000" dirty="0">
                  <a:solidFill>
                    <a:schemeClr val="tx2">
                      <a:lumMod val="60000"/>
                      <a:lumOff val="40000"/>
                    </a:schemeClr>
                  </a:solidFill>
                </a:rPr>
                <a:t>Désert oriental</a:t>
              </a:r>
            </a:p>
          </p:txBody>
        </p:sp>
      </p:grpSp>
      <p:sp>
        <p:nvSpPr>
          <p:cNvPr id="32" name="Rectangle : avec coins arrondis en haut 31">
            <a:extLst>
              <a:ext uri="{FF2B5EF4-FFF2-40B4-BE49-F238E27FC236}">
                <a16:creationId xmlns:a16="http://schemas.microsoft.com/office/drawing/2014/main" id="{9D80EB9B-82A3-4F4A-9DBD-8673312FCE49}"/>
              </a:ext>
            </a:extLst>
          </p:cNvPr>
          <p:cNvSpPr/>
          <p:nvPr/>
        </p:nvSpPr>
        <p:spPr>
          <a:xfrm rot="10800000">
            <a:off x="16109452" y="7143381"/>
            <a:ext cx="6407667" cy="3671795"/>
          </a:xfrm>
          <a:prstGeom prst="round2SameRect">
            <a:avLst>
              <a:gd name="adj1" fmla="val 3206"/>
              <a:gd name="adj2" fmla="val 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pic>
        <p:nvPicPr>
          <p:cNvPr id="33" name="Picture Placeholder 9">
            <a:extLst>
              <a:ext uri="{FF2B5EF4-FFF2-40B4-BE49-F238E27FC236}">
                <a16:creationId xmlns:a16="http://schemas.microsoft.com/office/drawing/2014/main" id="{5D107F3E-74EB-BD43-B43E-4ECBFD2A55F9}"/>
              </a:ext>
            </a:extLst>
          </p:cNvPr>
          <p:cNvPicPr preferRelativeResize="0">
            <a:picLocks/>
          </p:cNvPicPr>
          <p:nvPr/>
        </p:nvPicPr>
        <p:blipFill>
          <a:blip r:embed="rId4" cstate="hqprint">
            <a:extLst>
              <a:ext uri="{28A0092B-C50C-407E-A947-70E740481C1C}">
                <a14:useLocalDpi xmlns:a14="http://schemas.microsoft.com/office/drawing/2010/main" val="0"/>
              </a:ext>
            </a:extLst>
          </a:blip>
          <a:stretch/>
        </p:blipFill>
        <p:spPr>
          <a:xfrm>
            <a:off x="16109951" y="2476793"/>
            <a:ext cx="6408000" cy="4413600"/>
          </a:xfrm>
          <a:custGeom>
            <a:avLst/>
            <a:gdLst>
              <a:gd name="connsiteX0" fmla="*/ 151284 w 6408217"/>
              <a:gd name="connsiteY0" fmla="*/ 0 h 4824139"/>
              <a:gd name="connsiteX1" fmla="*/ 6256439 w 6408217"/>
              <a:gd name="connsiteY1" fmla="*/ 0 h 4824139"/>
              <a:gd name="connsiteX2" fmla="*/ 6314317 w 6408217"/>
              <a:gd name="connsiteY2" fmla="*/ 11685 h 4824139"/>
              <a:gd name="connsiteX3" fmla="*/ 6408217 w 6408217"/>
              <a:gd name="connsiteY3" fmla="*/ 153348 h 4824139"/>
              <a:gd name="connsiteX4" fmla="*/ 6408217 w 6408217"/>
              <a:gd name="connsiteY4" fmla="*/ 4824139 h 4824139"/>
              <a:gd name="connsiteX5" fmla="*/ 0 w 6408217"/>
              <a:gd name="connsiteY5" fmla="*/ 4824139 h 4824139"/>
              <a:gd name="connsiteX6" fmla="*/ 0 w 6408217"/>
              <a:gd name="connsiteY6" fmla="*/ 150896 h 4824139"/>
              <a:gd name="connsiteX7" fmla="*/ 11587 w 6408217"/>
              <a:gd name="connsiteY7" fmla="*/ 93504 h 4824139"/>
              <a:gd name="connsiteX8" fmla="*/ 93406 w 6408217"/>
              <a:gd name="connsiteY8" fmla="*/ 11685 h 482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217" h="4824139">
                <a:moveTo>
                  <a:pt x="151284" y="0"/>
                </a:moveTo>
                <a:lnTo>
                  <a:pt x="6256439" y="0"/>
                </a:lnTo>
                <a:lnTo>
                  <a:pt x="6314317" y="11685"/>
                </a:lnTo>
                <a:cubicBezTo>
                  <a:pt x="6369498" y="35025"/>
                  <a:pt x="6408217" y="89665"/>
                  <a:pt x="6408217" y="153348"/>
                </a:cubicBezTo>
                <a:lnTo>
                  <a:pt x="6408217" y="4824139"/>
                </a:lnTo>
                <a:lnTo>
                  <a:pt x="0" y="4824139"/>
                </a:lnTo>
                <a:lnTo>
                  <a:pt x="0" y="150896"/>
                </a:lnTo>
                <a:lnTo>
                  <a:pt x="11587" y="93504"/>
                </a:lnTo>
                <a:cubicBezTo>
                  <a:pt x="27147" y="56716"/>
                  <a:pt x="56618" y="27245"/>
                  <a:pt x="93406" y="11685"/>
                </a:cubicBezTo>
                <a:close/>
              </a:path>
            </a:pathLst>
          </a:custGeom>
          <a:effectLst>
            <a:outerShdw blurRad="215900" sx="102000" sy="102000" algn="ctr" rotWithShape="0">
              <a:prstClr val="black">
                <a:alpha val="44000"/>
              </a:prstClr>
            </a:outerShdw>
          </a:effectLst>
        </p:spPr>
      </p:pic>
      <p:sp>
        <p:nvSpPr>
          <p:cNvPr id="36" name="Rectangle 35">
            <a:extLst>
              <a:ext uri="{FF2B5EF4-FFF2-40B4-BE49-F238E27FC236}">
                <a16:creationId xmlns:a16="http://schemas.microsoft.com/office/drawing/2014/main" id="{6898A966-ACFB-604B-A600-9A7714CF67D3}"/>
              </a:ext>
            </a:extLst>
          </p:cNvPr>
          <p:cNvSpPr/>
          <p:nvPr/>
        </p:nvSpPr>
        <p:spPr>
          <a:xfrm>
            <a:off x="16418110" y="2625077"/>
            <a:ext cx="2469965" cy="830960"/>
          </a:xfrm>
          <a:prstGeom prst="rect">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71415A4-6155-6146-A201-3599B8001412}"/>
              </a:ext>
            </a:extLst>
          </p:cNvPr>
          <p:cNvSpPr/>
          <p:nvPr/>
        </p:nvSpPr>
        <p:spPr>
          <a:xfrm>
            <a:off x="9502960" y="2625077"/>
            <a:ext cx="2685865" cy="830960"/>
          </a:xfrm>
          <a:prstGeom prst="rect">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Text Placeholder 3">
            <a:extLst>
              <a:ext uri="{FF2B5EF4-FFF2-40B4-BE49-F238E27FC236}">
                <a16:creationId xmlns:a16="http://schemas.microsoft.com/office/drawing/2014/main" id="{E3BFA222-90CE-254F-88D4-27C09738424A}"/>
              </a:ext>
            </a:extLst>
          </p:cNvPr>
          <p:cNvSpPr txBox="1">
            <a:spLocks/>
          </p:cNvSpPr>
          <p:nvPr/>
        </p:nvSpPr>
        <p:spPr>
          <a:xfrm>
            <a:off x="16179585" y="7325480"/>
            <a:ext cx="6297779" cy="1440557"/>
          </a:xfrm>
          <a:prstGeom prst="rect">
            <a:avLst/>
          </a:prstGeom>
        </p:spPr>
        <p:txBody>
          <a:bodyPr>
            <a:noAutofit/>
          </a:bodyPr>
          <a:lst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a:lnSpc>
                <a:spcPct val="70000"/>
              </a:lnSpc>
            </a:pPr>
            <a:r>
              <a:rPr lang="fr-FR" sz="2000" dirty="0">
                <a:solidFill>
                  <a:schemeClr val="tx2">
                    <a:lumMod val="60000"/>
                    <a:lumOff val="40000"/>
                  </a:schemeClr>
                </a:solidFill>
              </a:rPr>
              <a:t>Parcours de 13 millions d’ha : 90 % du territoire</a:t>
            </a:r>
            <a:br>
              <a:rPr lang="fr-FR" sz="2000" dirty="0">
                <a:solidFill>
                  <a:schemeClr val="tx2">
                    <a:lumMod val="60000"/>
                    <a:lumOff val="40000"/>
                  </a:schemeClr>
                </a:solidFill>
              </a:rPr>
            </a:br>
            <a:br>
              <a:rPr lang="fr-FR" sz="2000" dirty="0">
                <a:solidFill>
                  <a:schemeClr val="tx2">
                    <a:lumMod val="60000"/>
                    <a:lumOff val="40000"/>
                  </a:schemeClr>
                </a:solidFill>
              </a:rPr>
            </a:br>
            <a:r>
              <a:rPr lang="fr-FR" sz="2000" dirty="0">
                <a:solidFill>
                  <a:schemeClr val="tx2">
                    <a:lumMod val="60000"/>
                    <a:lumOff val="40000"/>
                  </a:schemeClr>
                </a:solidFill>
              </a:rPr>
              <a:t>de la région</a:t>
            </a:r>
          </a:p>
          <a:p>
            <a:pPr>
              <a:lnSpc>
                <a:spcPct val="70000"/>
              </a:lnSpc>
            </a:pPr>
            <a:r>
              <a:rPr lang="fr-FR" sz="2000" dirty="0">
                <a:solidFill>
                  <a:schemeClr val="tx2">
                    <a:lumMod val="60000"/>
                    <a:lumOff val="40000"/>
                  </a:schemeClr>
                </a:solidFill>
              </a:rPr>
              <a:t>Ovins, Caprins, Camelins : environ 30 000 têtes </a:t>
            </a:r>
            <a:br>
              <a:rPr lang="fr-FR" sz="2000" dirty="0">
                <a:solidFill>
                  <a:schemeClr val="tx2">
                    <a:lumMod val="60000"/>
                    <a:lumOff val="40000"/>
                  </a:schemeClr>
                </a:solidFill>
              </a:rPr>
            </a:br>
            <a:br>
              <a:rPr lang="fr-FR" sz="2000" dirty="0">
                <a:solidFill>
                  <a:schemeClr val="tx2">
                    <a:lumMod val="60000"/>
                    <a:lumOff val="40000"/>
                  </a:schemeClr>
                </a:solidFill>
              </a:rPr>
            </a:br>
            <a:r>
              <a:rPr lang="fr-FR" sz="2000" dirty="0">
                <a:solidFill>
                  <a:schemeClr val="tx2">
                    <a:lumMod val="60000"/>
                    <a:lumOff val="40000"/>
                  </a:schemeClr>
                </a:solidFill>
              </a:rPr>
              <a:t>de chaque espèce</a:t>
            </a:r>
          </a:p>
          <a:p>
            <a:pPr>
              <a:lnSpc>
                <a:spcPct val="70000"/>
              </a:lnSpc>
            </a:pPr>
            <a:r>
              <a:rPr lang="fr-FR" sz="2000" dirty="0">
                <a:solidFill>
                  <a:schemeClr val="tx2">
                    <a:lumMod val="60000"/>
                    <a:lumOff val="40000"/>
                  </a:schemeClr>
                </a:solidFill>
              </a:rPr>
              <a:t>Production de lait de vache : 600 000 l/an</a:t>
            </a:r>
          </a:p>
          <a:p>
            <a:pPr>
              <a:lnSpc>
                <a:spcPct val="70000"/>
              </a:lnSpc>
            </a:pPr>
            <a:r>
              <a:rPr lang="fr-FR" sz="2000" dirty="0">
                <a:solidFill>
                  <a:schemeClr val="tx2">
                    <a:lumMod val="60000"/>
                    <a:lumOff val="40000"/>
                  </a:schemeClr>
                </a:solidFill>
              </a:rPr>
              <a:t>Production de lait cham : 2 millions de litres/an</a:t>
            </a:r>
          </a:p>
          <a:p>
            <a:pPr>
              <a:lnSpc>
                <a:spcPct val="70000"/>
              </a:lnSpc>
            </a:pPr>
            <a:r>
              <a:rPr lang="fr-FR" sz="2000" dirty="0">
                <a:solidFill>
                  <a:schemeClr val="tx2">
                    <a:lumMod val="60000"/>
                    <a:lumOff val="40000"/>
                  </a:schemeClr>
                </a:solidFill>
              </a:rPr>
              <a:t>Production de viande rouge : 2 500 tonnes/an</a:t>
            </a:r>
          </a:p>
        </p:txBody>
      </p:sp>
      <p:sp>
        <p:nvSpPr>
          <p:cNvPr id="38" name="Rectangle 37">
            <a:extLst>
              <a:ext uri="{FF2B5EF4-FFF2-40B4-BE49-F238E27FC236}">
                <a16:creationId xmlns:a16="http://schemas.microsoft.com/office/drawing/2014/main" id="{F1551D7D-79D5-944F-B597-8318F58394CE}"/>
              </a:ext>
            </a:extLst>
          </p:cNvPr>
          <p:cNvSpPr/>
          <p:nvPr/>
        </p:nvSpPr>
        <p:spPr>
          <a:xfrm>
            <a:off x="2473510" y="2625077"/>
            <a:ext cx="5270315" cy="830960"/>
          </a:xfrm>
          <a:prstGeom prst="rect">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TextBox 12">
            <a:extLst>
              <a:ext uri="{FF2B5EF4-FFF2-40B4-BE49-F238E27FC236}">
                <a16:creationId xmlns:a16="http://schemas.microsoft.com/office/drawing/2014/main" id="{ADBD350D-9039-3B46-9971-18B2FE38E785}"/>
              </a:ext>
            </a:extLst>
          </p:cNvPr>
          <p:cNvSpPr txBox="1"/>
          <p:nvPr/>
        </p:nvSpPr>
        <p:spPr>
          <a:xfrm>
            <a:off x="2416360" y="2625077"/>
            <a:ext cx="5831441" cy="830960"/>
          </a:xfrm>
          <a:prstGeom prst="rect">
            <a:avLst/>
          </a:prstGeom>
          <a:noFill/>
        </p:spPr>
        <p:txBody>
          <a:bodyPr wrap="square" lIns="182843" tIns="91422" rIns="182843" bIns="91422" rtlCol="0">
            <a:spAutoFit/>
          </a:bodyPr>
          <a:lstStyle/>
          <a:p>
            <a:r>
              <a:rPr lang="en-US" sz="4200" dirty="0" err="1">
                <a:solidFill>
                  <a:schemeClr val="bg1"/>
                </a:solidFill>
                <a:cs typeface="Lato Regular"/>
              </a:rPr>
              <a:t>Produits</a:t>
            </a:r>
            <a:r>
              <a:rPr lang="en-US" sz="4200" dirty="0">
                <a:solidFill>
                  <a:schemeClr val="bg1"/>
                </a:solidFill>
                <a:cs typeface="Lato Regular"/>
              </a:rPr>
              <a:t> </a:t>
            </a:r>
            <a:r>
              <a:rPr lang="en-US" sz="4200" dirty="0" err="1">
                <a:solidFill>
                  <a:schemeClr val="bg1"/>
                </a:solidFill>
                <a:cs typeface="Lato Regular"/>
              </a:rPr>
              <a:t>halieutiques</a:t>
            </a:r>
            <a:endParaRPr lang="en-US" sz="4200" dirty="0">
              <a:solidFill>
                <a:schemeClr val="bg1"/>
              </a:solidFill>
              <a:cs typeface="Lato Regular"/>
            </a:endParaRPr>
          </a:p>
        </p:txBody>
      </p:sp>
      <p:sp>
        <p:nvSpPr>
          <p:cNvPr id="41" name="TextBox 12">
            <a:extLst>
              <a:ext uri="{FF2B5EF4-FFF2-40B4-BE49-F238E27FC236}">
                <a16:creationId xmlns:a16="http://schemas.microsoft.com/office/drawing/2014/main" id="{B64ECDBE-617C-284A-B095-4BE1DC075359}"/>
              </a:ext>
            </a:extLst>
          </p:cNvPr>
          <p:cNvSpPr txBox="1"/>
          <p:nvPr/>
        </p:nvSpPr>
        <p:spPr>
          <a:xfrm>
            <a:off x="9502959" y="2625077"/>
            <a:ext cx="3041465" cy="832179"/>
          </a:xfrm>
          <a:prstGeom prst="rect">
            <a:avLst/>
          </a:prstGeom>
          <a:noFill/>
        </p:spPr>
        <p:txBody>
          <a:bodyPr wrap="square" lIns="182843" tIns="91422" rIns="182843" bIns="91422" rtlCol="0">
            <a:spAutoFit/>
          </a:bodyPr>
          <a:lstStyle/>
          <a:p>
            <a:pPr>
              <a:lnSpc>
                <a:spcPct val="107000"/>
              </a:lnSpc>
              <a:spcAft>
                <a:spcPts val="0"/>
              </a:spcAft>
            </a:pPr>
            <a:r>
              <a:rPr lang="fr-FR" sz="4200" dirty="0">
                <a:solidFill>
                  <a:schemeClr val="bg1"/>
                </a:solidFill>
                <a:cs typeface="Lato Regular"/>
              </a:rPr>
              <a:t>Tourisme</a:t>
            </a:r>
          </a:p>
        </p:txBody>
      </p:sp>
      <p:sp>
        <p:nvSpPr>
          <p:cNvPr id="42" name="TextBox 12">
            <a:extLst>
              <a:ext uri="{FF2B5EF4-FFF2-40B4-BE49-F238E27FC236}">
                <a16:creationId xmlns:a16="http://schemas.microsoft.com/office/drawing/2014/main" id="{55B5D72E-67BB-DA4B-B270-6D6A94797FCD}"/>
              </a:ext>
            </a:extLst>
          </p:cNvPr>
          <p:cNvSpPr txBox="1"/>
          <p:nvPr/>
        </p:nvSpPr>
        <p:spPr>
          <a:xfrm>
            <a:off x="16418110" y="2625077"/>
            <a:ext cx="5831441" cy="832179"/>
          </a:xfrm>
          <a:prstGeom prst="rect">
            <a:avLst/>
          </a:prstGeom>
          <a:noFill/>
        </p:spPr>
        <p:txBody>
          <a:bodyPr wrap="square" lIns="182843" tIns="91422" rIns="182843" bIns="91422" rtlCol="0">
            <a:spAutoFit/>
          </a:bodyPr>
          <a:lstStyle/>
          <a:p>
            <a:pPr>
              <a:lnSpc>
                <a:spcPct val="107000"/>
              </a:lnSpc>
            </a:pPr>
            <a:r>
              <a:rPr lang="fr-FR" sz="4200" dirty="0">
                <a:solidFill>
                  <a:schemeClr val="bg1"/>
                </a:solidFill>
                <a:cs typeface="Lato Regular"/>
              </a:rPr>
              <a:t>Elevage</a:t>
            </a:r>
          </a:p>
        </p:txBody>
      </p:sp>
    </p:spTree>
    <p:extLst>
      <p:ext uri="{BB962C8B-B14F-4D97-AF65-F5344CB8AC3E}">
        <p14:creationId xmlns:p14="http://schemas.microsoft.com/office/powerpoint/2010/main" val="24818171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Vertical)">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arn(inVertical)">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par>
                                <p:cTn id="36" presetID="16" presetClass="entr" presetSubtype="21"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arn(inVertical)">
                                      <p:cBhvr>
                                        <p:cTn id="38" dur="500"/>
                                        <p:tgtEl>
                                          <p:spTgt spid="3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4" grpId="0"/>
      <p:bldP spid="32" grpId="0" animBg="1"/>
      <p:bldP spid="36" grpId="0" animBg="1"/>
      <p:bldP spid="37" grpId="0" animBg="1"/>
      <p:bldP spid="35" grpId="0"/>
      <p:bldP spid="38" grpId="0" animBg="1"/>
      <p:bldP spid="39"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722317"/>
            <a:ext cx="24377650" cy="14951676"/>
          </a:xfrm>
        </p:spPr>
      </p:pic>
      <p:sp>
        <p:nvSpPr>
          <p:cNvPr id="13" name="Rectangle 12">
            <a:extLst>
              <a:ext uri="{FF2B5EF4-FFF2-40B4-BE49-F238E27FC236}">
                <a16:creationId xmlns:a16="http://schemas.microsoft.com/office/drawing/2014/main" id="{4DC6007E-84C9-AF4F-AAEB-E205B62B8226}"/>
              </a:ext>
            </a:extLst>
          </p:cNvPr>
          <p:cNvSpPr/>
          <p:nvPr/>
        </p:nvSpPr>
        <p:spPr>
          <a:xfrm>
            <a:off x="0" y="0"/>
            <a:ext cx="24377650" cy="13716000"/>
          </a:xfrm>
          <a:prstGeom prst="rect">
            <a:avLst/>
          </a:prstGeom>
          <a:solidFill>
            <a:srgbClr val="E29428">
              <a:alpha val="90000"/>
            </a:srgbClr>
          </a:solidFill>
        </p:spPr>
        <p:txBody>
          <a:bodyPr vert="horz" lIns="91440" tIns="45720" rIns="91440" bIns="45720" rtlCol="0" anchor="ctr"/>
          <a:lstStyle/>
          <a:p>
            <a:endParaRPr lang="fr-FR" sz="3200" dirty="0">
              <a:solidFill>
                <a:schemeClr val="bg1"/>
              </a:solidFill>
              <a:latin typeface="Raleway" panose="020B0503030101060003" pitchFamily="34" charset="0"/>
            </a:endParaRPr>
          </a:p>
        </p:txBody>
      </p:sp>
      <p:sp>
        <p:nvSpPr>
          <p:cNvPr id="49" name="TextBox 48"/>
          <p:cNvSpPr txBox="1"/>
          <p:nvPr/>
        </p:nvSpPr>
        <p:spPr>
          <a:xfrm>
            <a:off x="969801" y="2666972"/>
            <a:ext cx="10232017" cy="1815882"/>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bg1"/>
                </a:solidFill>
              </a:rPr>
              <a:t>Entre 2016 et 2017 les investissements dans la région ont augmenté de 275 %. Sur cette période c'est plus de </a:t>
            </a:r>
            <a:r>
              <a:rPr lang="fr-FR" sz="2800" dirty="0">
                <a:solidFill>
                  <a:schemeClr val="bg1"/>
                </a:solidFill>
              </a:rPr>
              <a:t>394 projets </a:t>
            </a:r>
            <a:r>
              <a:rPr lang="fr-FR" sz="2800" b="1" dirty="0">
                <a:solidFill>
                  <a:schemeClr val="bg1"/>
                </a:solidFill>
              </a:rPr>
              <a:t>qui ont été approuvés d'un montant global de plus de 6 milliards de DH.</a:t>
            </a:r>
            <a:endParaRPr lang="en-GB" sz="2800" b="1" dirty="0">
              <a:solidFill>
                <a:schemeClr val="bg1"/>
              </a:solidFill>
              <a:ea typeface="Open Sans Extrabold" panose="020B0906030804020204" pitchFamily="34" charset="0"/>
              <a:cs typeface="Open Sans Extrabold" panose="020B0906030804020204" pitchFamily="34" charset="0"/>
            </a:endParaRPr>
          </a:p>
        </p:txBody>
      </p:sp>
      <p:sp>
        <p:nvSpPr>
          <p:cNvPr id="9" name="Slide Number Placeholder 8"/>
          <p:cNvSpPr>
            <a:spLocks noGrp="1"/>
          </p:cNvSpPr>
          <p:nvPr>
            <p:ph type="sldNum" sz="quarter" idx="15"/>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4</a:t>
            </a:fld>
            <a:endParaRPr lang="en-US" dirty="0"/>
          </a:p>
        </p:txBody>
      </p:sp>
      <p:sp>
        <p:nvSpPr>
          <p:cNvPr id="14" name="TextBox 62">
            <a:extLst>
              <a:ext uri="{FF2B5EF4-FFF2-40B4-BE49-F238E27FC236}">
                <a16:creationId xmlns:a16="http://schemas.microsoft.com/office/drawing/2014/main" id="{27A617F7-84E7-8E44-A434-59A196B9BCF3}"/>
              </a:ext>
            </a:extLst>
          </p:cNvPr>
          <p:cNvSpPr txBox="1"/>
          <p:nvPr/>
        </p:nvSpPr>
        <p:spPr>
          <a:xfrm>
            <a:off x="1717674" y="775122"/>
            <a:ext cx="20934363" cy="1169533"/>
          </a:xfrm>
          <a:prstGeom prst="rect">
            <a:avLst/>
          </a:prstGeom>
          <a:noFill/>
        </p:spPr>
        <p:txBody>
          <a:bodyPr wrap="square" lIns="91422" tIns="45711" rIns="91422" bIns="45711" rtlCol="0">
            <a:spAutoFit/>
          </a:bodyPr>
          <a:lstStyle/>
          <a:p>
            <a:r>
              <a:rPr lang="fr-FR" sz="7000" dirty="0">
                <a:solidFill>
                  <a:schemeClr val="bg1"/>
                </a:solidFill>
                <a:ea typeface="Open Sans Extrabold" panose="020B0906030804020204" pitchFamily="34" charset="0"/>
                <a:cs typeface="Open Sans Extrabold" panose="020B0906030804020204" pitchFamily="34" charset="0"/>
              </a:rPr>
              <a:t>Les </a:t>
            </a:r>
            <a:r>
              <a:rPr lang="fr-FR" sz="7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investissements </a:t>
            </a:r>
            <a:r>
              <a:rPr lang="fr-FR" sz="7000" dirty="0">
                <a:solidFill>
                  <a:schemeClr val="bg1"/>
                </a:solidFill>
                <a:ea typeface="Open Sans Extrabold" panose="020B0906030804020204" pitchFamily="34" charset="0"/>
                <a:cs typeface="Open Sans Extrabold" panose="020B0906030804020204" pitchFamily="34" charset="0"/>
              </a:rPr>
              <a:t>dans la région</a:t>
            </a:r>
          </a:p>
        </p:txBody>
      </p:sp>
      <p:pic>
        <p:nvPicPr>
          <p:cNvPr id="26" name="Image 25">
            <a:extLst>
              <a:ext uri="{FF2B5EF4-FFF2-40B4-BE49-F238E27FC236}">
                <a16:creationId xmlns:a16="http://schemas.microsoft.com/office/drawing/2014/main" id="{F6D6CA5B-47B0-7D40-B427-A5B53F11A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01" y="5231402"/>
            <a:ext cx="10922366" cy="7651497"/>
          </a:xfrm>
          <a:prstGeom prst="rect">
            <a:avLst/>
          </a:prstGeom>
        </p:spPr>
      </p:pic>
      <p:sp>
        <p:nvSpPr>
          <p:cNvPr id="27" name="TextBox 48">
            <a:extLst>
              <a:ext uri="{FF2B5EF4-FFF2-40B4-BE49-F238E27FC236}">
                <a16:creationId xmlns:a16="http://schemas.microsoft.com/office/drawing/2014/main" id="{0C68C0F3-1FD3-B541-9642-B90932E3F6DF}"/>
              </a:ext>
            </a:extLst>
          </p:cNvPr>
          <p:cNvSpPr txBox="1"/>
          <p:nvPr/>
        </p:nvSpPr>
        <p:spPr>
          <a:xfrm>
            <a:off x="13104137" y="2666972"/>
            <a:ext cx="10232017" cy="1384995"/>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bg1"/>
                </a:solidFill>
              </a:rPr>
              <a:t>En 2017, 984 créations d’entreprises ont été enregistrées dans les secteurs du commerce (42 %) des services (22 %) du tourisme (11 %) et du BTP (8,7 %).</a:t>
            </a:r>
          </a:p>
        </p:txBody>
      </p:sp>
      <p:sp>
        <p:nvSpPr>
          <p:cNvPr id="28" name="TextBox 48">
            <a:extLst>
              <a:ext uri="{FF2B5EF4-FFF2-40B4-BE49-F238E27FC236}">
                <a16:creationId xmlns:a16="http://schemas.microsoft.com/office/drawing/2014/main" id="{02CCC072-F53E-6E4D-A1F6-E1ABFDF74D43}"/>
              </a:ext>
            </a:extLst>
          </p:cNvPr>
          <p:cNvSpPr txBox="1"/>
          <p:nvPr/>
        </p:nvSpPr>
        <p:spPr>
          <a:xfrm>
            <a:off x="13104137" y="8490817"/>
            <a:ext cx="10232017" cy="1815882"/>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bg1"/>
                </a:solidFill>
              </a:rPr>
              <a:t>Les investisseurs bénéficient de l’exonération partielle ou totale des droits et taxes sur les frais d’acquisition de terrain, d’achat des infrastructures hors site et de formation professionnelle.</a:t>
            </a:r>
          </a:p>
        </p:txBody>
      </p:sp>
      <p:sp>
        <p:nvSpPr>
          <p:cNvPr id="29" name="TextBox 48">
            <a:extLst>
              <a:ext uri="{FF2B5EF4-FFF2-40B4-BE49-F238E27FC236}">
                <a16:creationId xmlns:a16="http://schemas.microsoft.com/office/drawing/2014/main" id="{1938C731-A4D7-A541-AAA2-18822A20591F}"/>
              </a:ext>
            </a:extLst>
          </p:cNvPr>
          <p:cNvSpPr txBox="1"/>
          <p:nvPr/>
        </p:nvSpPr>
        <p:spPr>
          <a:xfrm>
            <a:off x="13104137" y="10649438"/>
            <a:ext cx="10232017" cy="1815882"/>
          </a:xfrm>
          <a:prstGeom prst="rect">
            <a:avLst/>
          </a:prstGeom>
          <a:noFill/>
        </p:spPr>
        <p:txBody>
          <a:bodyPr wrap="square" rtlCol="0">
            <a:spAutoFit/>
          </a:bodyPr>
          <a:lstStyle/>
          <a:p>
            <a:pPr marL="457200" indent="-457200" algn="just">
              <a:buFont typeface="Arial" panose="020B0604020202020204" pitchFamily="34" charset="0"/>
              <a:buChar char="•"/>
            </a:pPr>
            <a:r>
              <a:rPr lang="fr-FR" sz="2800" b="1" dirty="0">
                <a:solidFill>
                  <a:schemeClr val="bg1"/>
                </a:solidFill>
              </a:rPr>
              <a:t>La région dispose aussi d’une zone franche d’exportation au sein de laquelle les opérations commerciales, industrielles et de services sont totalement libre de change et elles sont exonérées de droits et taxes.</a:t>
            </a:r>
          </a:p>
        </p:txBody>
      </p:sp>
      <p:pic>
        <p:nvPicPr>
          <p:cNvPr id="23" name="Image 22">
            <a:extLst>
              <a:ext uri="{FF2B5EF4-FFF2-40B4-BE49-F238E27FC236}">
                <a16:creationId xmlns:a16="http://schemas.microsoft.com/office/drawing/2014/main" id="{69556B95-26A7-B740-9C61-A5E55C60C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85999" y="4283398"/>
            <a:ext cx="8390230" cy="3631131"/>
          </a:xfrm>
          <a:prstGeom prst="rect">
            <a:avLst/>
          </a:prstGeom>
        </p:spPr>
      </p:pic>
    </p:spTree>
    <p:extLst>
      <p:ext uri="{BB962C8B-B14F-4D97-AF65-F5344CB8AC3E}">
        <p14:creationId xmlns:p14="http://schemas.microsoft.com/office/powerpoint/2010/main" val="28813098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2344FD65-4BB0-4845-B914-273EEE792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5062" y="-1472327"/>
            <a:ext cx="25539427" cy="15640345"/>
          </a:xfrm>
          <a:prstGeom prst="rect">
            <a:avLst/>
          </a:prstGeom>
        </p:spPr>
      </p:pic>
      <p:grpSp>
        <p:nvGrpSpPr>
          <p:cNvPr id="15"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10" name="Freeform 9"/>
          <p:cNvSpPr/>
          <p:nvPr/>
        </p:nvSpPr>
        <p:spPr>
          <a:xfrm flipH="1">
            <a:off x="6061688" y="5486818"/>
            <a:ext cx="18307563" cy="8259762"/>
          </a:xfrm>
          <a:custGeom>
            <a:avLst/>
            <a:gdLst>
              <a:gd name="connsiteX0" fmla="*/ 18307563 w 18307563"/>
              <a:gd name="connsiteY0" fmla="*/ 0 h 8259762"/>
              <a:gd name="connsiteX1" fmla="*/ 0 w 18307563"/>
              <a:gd name="connsiteY1" fmla="*/ 0 h 8259762"/>
              <a:gd name="connsiteX2" fmla="*/ 0 w 18307563"/>
              <a:gd name="connsiteY2" fmla="*/ 8259762 h 8259762"/>
              <a:gd name="connsiteX3" fmla="*/ 14072701 w 18307563"/>
              <a:gd name="connsiteY3" fmla="*/ 8259762 h 8259762"/>
            </a:gdLst>
            <a:ahLst/>
            <a:cxnLst>
              <a:cxn ang="0">
                <a:pos x="connsiteX0" y="connsiteY0"/>
              </a:cxn>
              <a:cxn ang="0">
                <a:pos x="connsiteX1" y="connsiteY1"/>
              </a:cxn>
              <a:cxn ang="0">
                <a:pos x="connsiteX2" y="connsiteY2"/>
              </a:cxn>
              <a:cxn ang="0">
                <a:pos x="connsiteX3" y="connsiteY3"/>
              </a:cxn>
            </a:cxnLst>
            <a:rect l="l" t="t" r="r" b="b"/>
            <a:pathLst>
              <a:path w="18307563" h="8259762">
                <a:moveTo>
                  <a:pt x="18307563" y="0"/>
                </a:moveTo>
                <a:lnTo>
                  <a:pt x="0" y="0"/>
                </a:lnTo>
                <a:lnTo>
                  <a:pt x="0" y="8259762"/>
                </a:lnTo>
                <a:lnTo>
                  <a:pt x="14072701" y="8259762"/>
                </a:lnTo>
                <a:close/>
              </a:path>
            </a:pathLst>
          </a:custGeom>
          <a:solidFill>
            <a:srgbClr val="E29428"/>
          </a:solidFill>
        </p:spPr>
        <p:txBody>
          <a:bodyPr vert="horz" lIns="91440" tIns="45720" rIns="91440" bIns="45720" rtlCol="0" anchor="ctr"/>
          <a:lstStyle/>
          <a:p>
            <a:pPr marL="0" algn="l" defTabSz="457200" rtl="0" eaLnBrk="1" latinLnBrk="0" hangingPunct="1"/>
            <a:endParaRPr lang="en-GB" sz="3200" dirty="0">
              <a:solidFill>
                <a:schemeClr val="bg1"/>
              </a:solidFill>
              <a:latin typeface="Raleway" panose="020B0503030101060003" pitchFamily="34" charset="0"/>
            </a:endParaRPr>
          </a:p>
        </p:txBody>
      </p:sp>
      <p:sp>
        <p:nvSpPr>
          <p:cNvPr id="9" name="TextBox 8"/>
          <p:cNvSpPr txBox="1"/>
          <p:nvPr/>
        </p:nvSpPr>
        <p:spPr>
          <a:xfrm>
            <a:off x="9847897" y="7524301"/>
            <a:ext cx="14257239" cy="5549043"/>
          </a:xfrm>
          <a:prstGeom prst="rect">
            <a:avLst/>
          </a:prstGeom>
          <a:noFill/>
        </p:spPr>
        <p:txBody>
          <a:bodyPr wrap="square" rtlCol="0">
            <a:spAutoFit/>
          </a:bodyPr>
          <a:lstStyle/>
          <a:p>
            <a:r>
              <a:rPr lang="fr-FR" sz="3200" b="1" dirty="0">
                <a:solidFill>
                  <a:schemeClr val="bg1"/>
                </a:solidFill>
              </a:rPr>
              <a:t>91 % </a:t>
            </a:r>
            <a:r>
              <a:rPr lang="fr-FR" sz="3200" dirty="0">
                <a:solidFill>
                  <a:schemeClr val="bg1"/>
                </a:solidFill>
              </a:rPr>
              <a:t>des participants satisfaits</a:t>
            </a:r>
          </a:p>
          <a:p>
            <a:r>
              <a:rPr lang="fr-FR" sz="3200" b="1" dirty="0">
                <a:solidFill>
                  <a:schemeClr val="bg1"/>
                </a:solidFill>
              </a:rPr>
              <a:t>200</a:t>
            </a:r>
            <a:r>
              <a:rPr lang="fr-FR" sz="3200" dirty="0">
                <a:solidFill>
                  <a:schemeClr val="bg1"/>
                </a:solidFill>
              </a:rPr>
              <a:t> entreprises participantes dont 30 % étaient marocaines</a:t>
            </a:r>
          </a:p>
          <a:p>
            <a:r>
              <a:rPr lang="fr-FR" sz="3200" dirty="0">
                <a:solidFill>
                  <a:schemeClr val="bg1"/>
                </a:solidFill>
              </a:rPr>
              <a:t>Conférences thématiques, ateliers, tables rondes, visites de sites et rencontres networking</a:t>
            </a:r>
          </a:p>
          <a:p>
            <a:r>
              <a:rPr lang="fr-FR" sz="3200" dirty="0">
                <a:solidFill>
                  <a:schemeClr val="bg1"/>
                </a:solidFill>
              </a:rPr>
              <a:t>Les secteurs représentés :</a:t>
            </a:r>
          </a:p>
          <a:p>
            <a:pPr marL="457200" indent="-457200">
              <a:buFont typeface="Arial" panose="020B0604020202020204" pitchFamily="34" charset="0"/>
              <a:buChar char="•"/>
            </a:pPr>
            <a:r>
              <a:rPr lang="fr-FR" sz="3200" dirty="0">
                <a:solidFill>
                  <a:schemeClr val="bg1"/>
                </a:solidFill>
              </a:rPr>
              <a:t>L’agri/agroalimentaire ; </a:t>
            </a:r>
          </a:p>
          <a:p>
            <a:pPr marL="457200" indent="-457200">
              <a:buFont typeface="Arial" panose="020B0604020202020204" pitchFamily="34" charset="0"/>
              <a:buChar char="•"/>
            </a:pPr>
            <a:r>
              <a:rPr lang="fr-FR" sz="3200" dirty="0">
                <a:solidFill>
                  <a:schemeClr val="bg1"/>
                </a:solidFill>
              </a:rPr>
              <a:t>Le BTP/Infrastructure ; </a:t>
            </a:r>
          </a:p>
          <a:p>
            <a:pPr marL="457200" indent="-457200">
              <a:buFont typeface="Arial" panose="020B0604020202020204" pitchFamily="34" charset="0"/>
              <a:buChar char="•"/>
            </a:pPr>
            <a:r>
              <a:rPr lang="fr-FR" sz="3200" dirty="0">
                <a:solidFill>
                  <a:schemeClr val="bg1"/>
                </a:solidFill>
              </a:rPr>
              <a:t>La pêche ; </a:t>
            </a:r>
          </a:p>
          <a:p>
            <a:pPr marL="457200" indent="-457200">
              <a:buFont typeface="Arial" panose="020B0604020202020204" pitchFamily="34" charset="0"/>
              <a:buChar char="•"/>
            </a:pPr>
            <a:r>
              <a:rPr lang="fr-FR" sz="3200" dirty="0">
                <a:solidFill>
                  <a:schemeClr val="bg1"/>
                </a:solidFill>
              </a:rPr>
              <a:t>Le tourisme</a:t>
            </a:r>
          </a:p>
          <a:p>
            <a:pPr marL="457200" indent="-457200">
              <a:buFont typeface="Arial" panose="020B0604020202020204" pitchFamily="34" charset="0"/>
              <a:buChar char="•"/>
            </a:pPr>
            <a:r>
              <a:rPr lang="fr-FR" sz="3200" dirty="0">
                <a:solidFill>
                  <a:schemeClr val="bg1"/>
                </a:solidFill>
              </a:rPr>
              <a:t>L’industrie minière ; </a:t>
            </a:r>
          </a:p>
          <a:p>
            <a:pPr marL="457200" indent="-457200">
              <a:buFont typeface="Arial" panose="020B0604020202020204" pitchFamily="34" charset="0"/>
              <a:buChar char="•"/>
            </a:pPr>
            <a:r>
              <a:rPr lang="fr-FR" sz="3200" dirty="0">
                <a:solidFill>
                  <a:schemeClr val="bg1"/>
                </a:solidFill>
              </a:rPr>
              <a:t>L’environnement, l’eau et les énergies renouvelables.</a:t>
            </a:r>
          </a:p>
        </p:txBody>
      </p:sp>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5</a:t>
            </a:fld>
            <a:endParaRPr lang="en-US" dirty="0"/>
          </a:p>
        </p:txBody>
      </p:sp>
      <p:sp>
        <p:nvSpPr>
          <p:cNvPr id="26" name="TextBox 62">
            <a:extLst>
              <a:ext uri="{FF2B5EF4-FFF2-40B4-BE49-F238E27FC236}">
                <a16:creationId xmlns:a16="http://schemas.microsoft.com/office/drawing/2014/main" id="{2E70C73A-227E-AB44-A5E7-EBBFF06C7212}"/>
              </a:ext>
            </a:extLst>
          </p:cNvPr>
          <p:cNvSpPr txBox="1"/>
          <p:nvPr/>
        </p:nvSpPr>
        <p:spPr>
          <a:xfrm>
            <a:off x="12372790" y="1048091"/>
            <a:ext cx="12085312" cy="3323969"/>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Retour sur les</a:t>
            </a:r>
          </a:p>
          <a:p>
            <a:pPr algn="ctr"/>
            <a:r>
              <a:rPr lang="fr-FR" sz="7000" dirty="0">
                <a:solidFill>
                  <a:srgbClr val="0A4479"/>
                </a:solidFill>
                <a:ea typeface="Open Sans Extrabold" panose="020B0906030804020204" pitchFamily="34" charset="0"/>
                <a:cs typeface="Open Sans Extrabold" panose="020B0906030804020204" pitchFamily="34" charset="0"/>
              </a:rPr>
              <a:t>précédentes éditions du</a:t>
            </a:r>
          </a:p>
          <a:p>
            <a:pPr algn="ctr"/>
            <a:r>
              <a:rPr lang="fr-FR" sz="70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Forum France Maroc</a:t>
            </a:r>
            <a:endParaRPr lang="id-ID" sz="70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7" name="TextBox 8">
            <a:extLst>
              <a:ext uri="{FF2B5EF4-FFF2-40B4-BE49-F238E27FC236}">
                <a16:creationId xmlns:a16="http://schemas.microsoft.com/office/drawing/2014/main" id="{6603FBE0-AE5B-4F4E-BEA4-E4245A6DCF39}"/>
              </a:ext>
            </a:extLst>
          </p:cNvPr>
          <p:cNvSpPr txBox="1"/>
          <p:nvPr/>
        </p:nvSpPr>
        <p:spPr>
          <a:xfrm>
            <a:off x="9828445" y="6106125"/>
            <a:ext cx="15063657" cy="1184940"/>
          </a:xfrm>
          <a:prstGeom prst="rect">
            <a:avLst/>
          </a:prstGeom>
          <a:noFill/>
        </p:spPr>
        <p:txBody>
          <a:bodyPr wrap="square" rtlCol="0">
            <a:spAutoFit/>
          </a:bodyPr>
          <a:lstStyle/>
          <a:p>
            <a:r>
              <a:rPr lang="fr-FR" sz="3600" b="1" dirty="0">
                <a:solidFill>
                  <a:schemeClr val="bg1"/>
                </a:solidFill>
              </a:rPr>
              <a:t>Forum de partenariat Maroc-France à Laâyoune </a:t>
            </a:r>
            <a:br>
              <a:rPr lang="fr-FR" sz="3600" b="1" dirty="0">
                <a:solidFill>
                  <a:schemeClr val="bg1"/>
                </a:solidFill>
              </a:rPr>
            </a:br>
            <a:r>
              <a:rPr lang="fr-FR" sz="3500" b="1" dirty="0">
                <a:solidFill>
                  <a:schemeClr val="bg1"/>
                </a:solidFill>
              </a:rPr>
              <a:t>2-3 novembre 2018</a:t>
            </a:r>
          </a:p>
        </p:txBody>
      </p:sp>
    </p:spTree>
    <p:extLst>
      <p:ext uri="{BB962C8B-B14F-4D97-AF65-F5344CB8AC3E}">
        <p14:creationId xmlns:p14="http://schemas.microsoft.com/office/powerpoint/2010/main" val="66643487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 name="Image 32">
            <a:extLst>
              <a:ext uri="{FF2B5EF4-FFF2-40B4-BE49-F238E27FC236}">
                <a16:creationId xmlns:a16="http://schemas.microsoft.com/office/drawing/2014/main" id="{2344FD65-4BB0-4845-B914-273EEE792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57" y="-6156114"/>
            <a:ext cx="32046066" cy="20032885"/>
          </a:xfrm>
          <a:prstGeom prst="rect">
            <a:avLst/>
          </a:prstGeom>
        </p:spPr>
      </p:pic>
      <p:grpSp>
        <p:nvGrpSpPr>
          <p:cNvPr id="15" name="Group 14"/>
          <p:cNvGrpSpPr/>
          <p:nvPr/>
        </p:nvGrpSpPr>
        <p:grpSpPr>
          <a:xfrm>
            <a:off x="10095850" y="-1194715"/>
            <a:ext cx="7636044" cy="7592665"/>
            <a:chOff x="3810496" y="1813942"/>
            <a:chExt cx="279400" cy="277813"/>
          </a:xfrm>
          <a:solidFill>
            <a:schemeClr val="tx2">
              <a:lumMod val="20000"/>
              <a:lumOff val="80000"/>
              <a:alpha val="5000"/>
            </a:schemeClr>
          </a:solidFill>
        </p:grpSpPr>
        <p:sp>
          <p:nvSpPr>
            <p:cNvPr id="16" name="Freeform 53"/>
            <p:cNvSpPr>
              <a:spLocks noChangeArrowheads="1"/>
            </p:cNvSpPr>
            <p:nvPr/>
          </p:nvSpPr>
          <p:spPr bwMode="auto">
            <a:xfrm>
              <a:off x="3872409" y="1883792"/>
              <a:ext cx="153987" cy="146050"/>
            </a:xfrm>
            <a:custGeom>
              <a:avLst/>
              <a:gdLst>
                <a:gd name="T0" fmla="*/ 425 w 426"/>
                <a:gd name="T1" fmla="*/ 193 h 406"/>
                <a:gd name="T2" fmla="*/ 425 w 426"/>
                <a:gd name="T3" fmla="*/ 193 h 406"/>
                <a:gd name="T4" fmla="*/ 213 w 426"/>
                <a:gd name="T5" fmla="*/ 0 h 406"/>
                <a:gd name="T6" fmla="*/ 0 w 426"/>
                <a:gd name="T7" fmla="*/ 193 h 406"/>
                <a:gd name="T8" fmla="*/ 213 w 426"/>
                <a:gd name="T9" fmla="*/ 405 h 406"/>
                <a:gd name="T10" fmla="*/ 425 w 426"/>
                <a:gd name="T11" fmla="*/ 193 h 406"/>
              </a:gdLst>
              <a:ahLst/>
              <a:cxnLst>
                <a:cxn ang="0">
                  <a:pos x="T0" y="T1"/>
                </a:cxn>
                <a:cxn ang="0">
                  <a:pos x="T2" y="T3"/>
                </a:cxn>
                <a:cxn ang="0">
                  <a:pos x="T4" y="T5"/>
                </a:cxn>
                <a:cxn ang="0">
                  <a:pos x="T6" y="T7"/>
                </a:cxn>
                <a:cxn ang="0">
                  <a:pos x="T8" y="T9"/>
                </a:cxn>
                <a:cxn ang="0">
                  <a:pos x="T10" y="T11"/>
                </a:cxn>
              </a:cxnLst>
              <a:rect l="0" t="0" r="r" b="b"/>
              <a:pathLst>
                <a:path w="426" h="406">
                  <a:moveTo>
                    <a:pt x="425" y="193"/>
                  </a:moveTo>
                  <a:lnTo>
                    <a:pt x="425" y="193"/>
                  </a:lnTo>
                  <a:cubicBezTo>
                    <a:pt x="425" y="78"/>
                    <a:pt x="328" y="0"/>
                    <a:pt x="213" y="0"/>
                  </a:cubicBezTo>
                  <a:cubicBezTo>
                    <a:pt x="97" y="0"/>
                    <a:pt x="0" y="78"/>
                    <a:pt x="0" y="193"/>
                  </a:cubicBezTo>
                  <a:cubicBezTo>
                    <a:pt x="0" y="309"/>
                    <a:pt x="97" y="405"/>
                    <a:pt x="213" y="405"/>
                  </a:cubicBezTo>
                  <a:cubicBezTo>
                    <a:pt x="328" y="405"/>
                    <a:pt x="425" y="309"/>
                    <a:pt x="425" y="193"/>
                  </a:cubicBez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7" name="Freeform 54"/>
            <p:cNvSpPr>
              <a:spLocks noChangeArrowheads="1"/>
            </p:cNvSpPr>
            <p:nvPr/>
          </p:nvSpPr>
          <p:spPr bwMode="auto">
            <a:xfrm>
              <a:off x="3810496" y="1947292"/>
              <a:ext cx="41275" cy="20638"/>
            </a:xfrm>
            <a:custGeom>
              <a:avLst/>
              <a:gdLst>
                <a:gd name="T0" fmla="*/ 115 w 116"/>
                <a:gd name="T1" fmla="*/ 58 h 59"/>
                <a:gd name="T2" fmla="*/ 115 w 116"/>
                <a:gd name="T3" fmla="*/ 58 h 59"/>
                <a:gd name="T4" fmla="*/ 115 w 116"/>
                <a:gd name="T5" fmla="*/ 0 h 59"/>
                <a:gd name="T6" fmla="*/ 115 w 116"/>
                <a:gd name="T7" fmla="*/ 0 h 59"/>
                <a:gd name="T8" fmla="*/ 115 w 116"/>
                <a:gd name="T9" fmla="*/ 0 h 59"/>
                <a:gd name="T10" fmla="*/ 0 w 116"/>
                <a:gd name="T11" fmla="*/ 19 h 59"/>
                <a:gd name="T12" fmla="*/ 0 w 116"/>
                <a:gd name="T13" fmla="*/ 38 h 59"/>
                <a:gd name="T14" fmla="*/ 115 w 116"/>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9">
                  <a:moveTo>
                    <a:pt x="115" y="58"/>
                  </a:moveTo>
                  <a:lnTo>
                    <a:pt x="115" y="58"/>
                  </a:lnTo>
                  <a:cubicBezTo>
                    <a:pt x="115" y="0"/>
                    <a:pt x="115" y="0"/>
                    <a:pt x="115" y="0"/>
                  </a:cubicBezTo>
                  <a:lnTo>
                    <a:pt x="115" y="0"/>
                  </a:lnTo>
                  <a:lnTo>
                    <a:pt x="115" y="0"/>
                  </a:lnTo>
                  <a:cubicBezTo>
                    <a:pt x="0" y="19"/>
                    <a:pt x="0" y="19"/>
                    <a:pt x="0" y="19"/>
                  </a:cubicBezTo>
                  <a:lnTo>
                    <a:pt x="0" y="38"/>
                  </a:lnTo>
                  <a:cubicBezTo>
                    <a:pt x="115" y="58"/>
                    <a:pt x="115" y="58"/>
                    <a:pt x="115" y="58"/>
                  </a:cubicBez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8" name="Freeform 55"/>
            <p:cNvSpPr>
              <a:spLocks noChangeArrowheads="1"/>
            </p:cNvSpPr>
            <p:nvPr/>
          </p:nvSpPr>
          <p:spPr bwMode="auto">
            <a:xfrm>
              <a:off x="4047034" y="1947292"/>
              <a:ext cx="42862" cy="20638"/>
            </a:xfrm>
            <a:custGeom>
              <a:avLst/>
              <a:gdLst>
                <a:gd name="T0" fmla="*/ 116 w 117"/>
                <a:gd name="T1" fmla="*/ 19 h 59"/>
                <a:gd name="T2" fmla="*/ 116 w 117"/>
                <a:gd name="T3" fmla="*/ 19 h 59"/>
                <a:gd name="T4" fmla="*/ 0 w 117"/>
                <a:gd name="T5" fmla="*/ 0 h 59"/>
                <a:gd name="T6" fmla="*/ 0 w 117"/>
                <a:gd name="T7" fmla="*/ 0 h 59"/>
                <a:gd name="T8" fmla="*/ 0 w 117"/>
                <a:gd name="T9" fmla="*/ 0 h 59"/>
                <a:gd name="T10" fmla="*/ 0 w 117"/>
                <a:gd name="T11" fmla="*/ 58 h 59"/>
                <a:gd name="T12" fmla="*/ 0 w 117"/>
                <a:gd name="T13" fmla="*/ 58 h 59"/>
                <a:gd name="T14" fmla="*/ 0 w 117"/>
                <a:gd name="T15" fmla="*/ 58 h 59"/>
                <a:gd name="T16" fmla="*/ 116 w 117"/>
                <a:gd name="T17" fmla="*/ 38 h 59"/>
                <a:gd name="T18" fmla="*/ 116 w 117"/>
                <a:gd name="T19" fmla="*/ 1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59">
                  <a:moveTo>
                    <a:pt x="116" y="19"/>
                  </a:moveTo>
                  <a:lnTo>
                    <a:pt x="116" y="19"/>
                  </a:lnTo>
                  <a:cubicBezTo>
                    <a:pt x="0" y="0"/>
                    <a:pt x="0" y="0"/>
                    <a:pt x="0" y="0"/>
                  </a:cubicBezTo>
                  <a:lnTo>
                    <a:pt x="0" y="0"/>
                  </a:lnTo>
                  <a:lnTo>
                    <a:pt x="0" y="0"/>
                  </a:lnTo>
                  <a:cubicBezTo>
                    <a:pt x="0" y="58"/>
                    <a:pt x="0" y="58"/>
                    <a:pt x="0" y="58"/>
                  </a:cubicBezTo>
                  <a:lnTo>
                    <a:pt x="0" y="58"/>
                  </a:lnTo>
                  <a:lnTo>
                    <a:pt x="0" y="58"/>
                  </a:lnTo>
                  <a:cubicBezTo>
                    <a:pt x="116" y="38"/>
                    <a:pt x="116" y="38"/>
                    <a:pt x="116" y="38"/>
                  </a:cubicBezTo>
                  <a:lnTo>
                    <a:pt x="116" y="19"/>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19" name="Freeform 56"/>
            <p:cNvSpPr>
              <a:spLocks noChangeArrowheads="1"/>
            </p:cNvSpPr>
            <p:nvPr/>
          </p:nvSpPr>
          <p:spPr bwMode="auto">
            <a:xfrm>
              <a:off x="3935909" y="2050480"/>
              <a:ext cx="28575" cy="41275"/>
            </a:xfrm>
            <a:custGeom>
              <a:avLst/>
              <a:gdLst>
                <a:gd name="T0" fmla="*/ 58 w 78"/>
                <a:gd name="T1" fmla="*/ 0 h 116"/>
                <a:gd name="T2" fmla="*/ 58 w 78"/>
                <a:gd name="T3" fmla="*/ 0 h 116"/>
                <a:gd name="T4" fmla="*/ 0 w 78"/>
                <a:gd name="T5" fmla="*/ 0 h 116"/>
                <a:gd name="T6" fmla="*/ 0 w 78"/>
                <a:gd name="T7" fmla="*/ 0 h 116"/>
                <a:gd name="T8" fmla="*/ 0 w 78"/>
                <a:gd name="T9" fmla="*/ 0 h 116"/>
                <a:gd name="T10" fmla="*/ 39 w 78"/>
                <a:gd name="T11" fmla="*/ 115 h 116"/>
                <a:gd name="T12" fmla="*/ 39 w 78"/>
                <a:gd name="T13" fmla="*/ 115 h 116"/>
                <a:gd name="T14" fmla="*/ 77 w 78"/>
                <a:gd name="T15" fmla="*/ 0 h 116"/>
                <a:gd name="T16" fmla="*/ 77 w 78"/>
                <a:gd name="T17" fmla="*/ 0 h 116"/>
                <a:gd name="T18" fmla="*/ 58 w 78"/>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16">
                  <a:moveTo>
                    <a:pt x="58" y="0"/>
                  </a:moveTo>
                  <a:lnTo>
                    <a:pt x="58" y="0"/>
                  </a:lnTo>
                  <a:cubicBezTo>
                    <a:pt x="0" y="0"/>
                    <a:pt x="0" y="0"/>
                    <a:pt x="0" y="0"/>
                  </a:cubicBezTo>
                  <a:lnTo>
                    <a:pt x="0" y="0"/>
                  </a:lnTo>
                  <a:lnTo>
                    <a:pt x="0" y="0"/>
                  </a:lnTo>
                  <a:cubicBezTo>
                    <a:pt x="39" y="115"/>
                    <a:pt x="39" y="115"/>
                    <a:pt x="39" y="115"/>
                  </a:cubicBezTo>
                  <a:lnTo>
                    <a:pt x="39" y="115"/>
                  </a:lnTo>
                  <a:cubicBezTo>
                    <a:pt x="77" y="0"/>
                    <a:pt x="77" y="0"/>
                    <a:pt x="77" y="0"/>
                  </a:cubicBezTo>
                  <a:lnTo>
                    <a:pt x="77" y="0"/>
                  </a:lnTo>
                  <a:lnTo>
                    <a:pt x="58" y="0"/>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0" name="Freeform 57"/>
            <p:cNvSpPr>
              <a:spLocks noChangeArrowheads="1"/>
            </p:cNvSpPr>
            <p:nvPr/>
          </p:nvSpPr>
          <p:spPr bwMode="auto">
            <a:xfrm>
              <a:off x="3935909" y="1813942"/>
              <a:ext cx="28575" cy="49213"/>
            </a:xfrm>
            <a:custGeom>
              <a:avLst/>
              <a:gdLst>
                <a:gd name="T0" fmla="*/ 0 w 78"/>
                <a:gd name="T1" fmla="*/ 135 h 136"/>
                <a:gd name="T2" fmla="*/ 0 w 78"/>
                <a:gd name="T3" fmla="*/ 135 h 136"/>
                <a:gd name="T4" fmla="*/ 58 w 78"/>
                <a:gd name="T5" fmla="*/ 135 h 136"/>
                <a:gd name="T6" fmla="*/ 77 w 78"/>
                <a:gd name="T7" fmla="*/ 135 h 136"/>
                <a:gd name="T8" fmla="*/ 77 w 78"/>
                <a:gd name="T9" fmla="*/ 135 h 136"/>
                <a:gd name="T10" fmla="*/ 39 w 78"/>
                <a:gd name="T11" fmla="*/ 19 h 136"/>
                <a:gd name="T12" fmla="*/ 39 w 78"/>
                <a:gd name="T13" fmla="*/ 19 h 136"/>
                <a:gd name="T14" fmla="*/ 0 w 78"/>
                <a:gd name="T15" fmla="*/ 135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136">
                  <a:moveTo>
                    <a:pt x="0" y="135"/>
                  </a:moveTo>
                  <a:lnTo>
                    <a:pt x="0" y="135"/>
                  </a:lnTo>
                  <a:cubicBezTo>
                    <a:pt x="58" y="135"/>
                    <a:pt x="58" y="135"/>
                    <a:pt x="58" y="135"/>
                  </a:cubicBezTo>
                  <a:lnTo>
                    <a:pt x="77" y="135"/>
                  </a:lnTo>
                  <a:lnTo>
                    <a:pt x="77" y="135"/>
                  </a:lnTo>
                  <a:cubicBezTo>
                    <a:pt x="39" y="19"/>
                    <a:pt x="39" y="19"/>
                    <a:pt x="39" y="19"/>
                  </a:cubicBezTo>
                  <a:cubicBezTo>
                    <a:pt x="39" y="0"/>
                    <a:pt x="39" y="0"/>
                    <a:pt x="39" y="19"/>
                  </a:cubicBezTo>
                  <a:cubicBezTo>
                    <a:pt x="0" y="135"/>
                    <a:pt x="0" y="135"/>
                    <a:pt x="0" y="135"/>
                  </a:cubicBez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1" name="Freeform 58"/>
            <p:cNvSpPr>
              <a:spLocks noChangeArrowheads="1"/>
            </p:cNvSpPr>
            <p:nvPr/>
          </p:nvSpPr>
          <p:spPr bwMode="auto">
            <a:xfrm>
              <a:off x="3851771" y="2015555"/>
              <a:ext cx="34925" cy="42862"/>
            </a:xfrm>
            <a:custGeom>
              <a:avLst/>
              <a:gdLst>
                <a:gd name="T0" fmla="*/ 58 w 98"/>
                <a:gd name="T1" fmla="*/ 0 h 117"/>
                <a:gd name="T2" fmla="*/ 58 w 98"/>
                <a:gd name="T3" fmla="*/ 0 h 117"/>
                <a:gd name="T4" fmla="*/ 58 w 98"/>
                <a:gd name="T5" fmla="*/ 0 h 117"/>
                <a:gd name="T6" fmla="*/ 58 w 98"/>
                <a:gd name="T7" fmla="*/ 0 h 117"/>
                <a:gd name="T8" fmla="*/ 0 w 98"/>
                <a:gd name="T9" fmla="*/ 97 h 117"/>
                <a:gd name="T10" fmla="*/ 0 w 98"/>
                <a:gd name="T11" fmla="*/ 97 h 117"/>
                <a:gd name="T12" fmla="*/ 97 w 98"/>
                <a:gd name="T13" fmla="*/ 38 h 117"/>
                <a:gd name="T14" fmla="*/ 97 w 98"/>
                <a:gd name="T15" fmla="*/ 38 h 117"/>
                <a:gd name="T16" fmla="*/ 97 w 98"/>
                <a:gd name="T17" fmla="*/ 38 h 117"/>
                <a:gd name="T18" fmla="*/ 58 w 98"/>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17">
                  <a:moveTo>
                    <a:pt x="58" y="0"/>
                  </a:moveTo>
                  <a:lnTo>
                    <a:pt x="58" y="0"/>
                  </a:lnTo>
                  <a:lnTo>
                    <a:pt x="58" y="0"/>
                  </a:lnTo>
                  <a:lnTo>
                    <a:pt x="58" y="0"/>
                  </a:lnTo>
                  <a:cubicBezTo>
                    <a:pt x="0" y="97"/>
                    <a:pt x="0" y="97"/>
                    <a:pt x="0" y="97"/>
                  </a:cubicBezTo>
                  <a:cubicBezTo>
                    <a:pt x="0" y="97"/>
                    <a:pt x="0" y="116"/>
                    <a:pt x="0" y="97"/>
                  </a:cubicBezTo>
                  <a:cubicBezTo>
                    <a:pt x="97" y="38"/>
                    <a:pt x="97" y="38"/>
                    <a:pt x="97" y="38"/>
                  </a:cubicBezTo>
                  <a:lnTo>
                    <a:pt x="97" y="38"/>
                  </a:lnTo>
                  <a:lnTo>
                    <a:pt x="97" y="38"/>
                  </a:lnTo>
                  <a:lnTo>
                    <a:pt x="58" y="0"/>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2" name="Freeform 59"/>
            <p:cNvSpPr>
              <a:spLocks noChangeArrowheads="1"/>
            </p:cNvSpPr>
            <p:nvPr/>
          </p:nvSpPr>
          <p:spPr bwMode="auto">
            <a:xfrm>
              <a:off x="4005759" y="1856805"/>
              <a:ext cx="42862" cy="42862"/>
            </a:xfrm>
            <a:custGeom>
              <a:avLst/>
              <a:gdLst>
                <a:gd name="T0" fmla="*/ 38 w 117"/>
                <a:gd name="T1" fmla="*/ 116 h 117"/>
                <a:gd name="T2" fmla="*/ 38 w 117"/>
                <a:gd name="T3" fmla="*/ 116 h 117"/>
                <a:gd name="T4" fmla="*/ 58 w 117"/>
                <a:gd name="T5" fmla="*/ 116 h 117"/>
                <a:gd name="T6" fmla="*/ 58 w 117"/>
                <a:gd name="T7" fmla="*/ 116 h 117"/>
                <a:gd name="T8" fmla="*/ 116 w 117"/>
                <a:gd name="T9" fmla="*/ 19 h 117"/>
                <a:gd name="T10" fmla="*/ 116 w 117"/>
                <a:gd name="T11" fmla="*/ 0 h 117"/>
                <a:gd name="T12" fmla="*/ 0 w 117"/>
                <a:gd name="T13" fmla="*/ 58 h 117"/>
                <a:gd name="T14" fmla="*/ 0 w 117"/>
                <a:gd name="T15" fmla="*/ 58 h 117"/>
                <a:gd name="T16" fmla="*/ 0 w 117"/>
                <a:gd name="T17" fmla="*/ 77 h 117"/>
                <a:gd name="T18" fmla="*/ 38 w 117"/>
                <a:gd name="T1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38" y="116"/>
                  </a:moveTo>
                  <a:lnTo>
                    <a:pt x="38" y="116"/>
                  </a:lnTo>
                  <a:cubicBezTo>
                    <a:pt x="58" y="116"/>
                    <a:pt x="58" y="116"/>
                    <a:pt x="58" y="116"/>
                  </a:cubicBezTo>
                  <a:lnTo>
                    <a:pt x="58" y="116"/>
                  </a:lnTo>
                  <a:cubicBezTo>
                    <a:pt x="116" y="19"/>
                    <a:pt x="116" y="19"/>
                    <a:pt x="116" y="19"/>
                  </a:cubicBezTo>
                  <a:cubicBezTo>
                    <a:pt x="116" y="0"/>
                    <a:pt x="116" y="0"/>
                    <a:pt x="116" y="0"/>
                  </a:cubicBezTo>
                  <a:cubicBezTo>
                    <a:pt x="0" y="58"/>
                    <a:pt x="0" y="58"/>
                    <a:pt x="0" y="58"/>
                  </a:cubicBezTo>
                  <a:lnTo>
                    <a:pt x="0" y="58"/>
                  </a:lnTo>
                  <a:cubicBezTo>
                    <a:pt x="0" y="77"/>
                    <a:pt x="0" y="77"/>
                    <a:pt x="0" y="77"/>
                  </a:cubicBezTo>
                  <a:lnTo>
                    <a:pt x="38" y="116"/>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3" name="Freeform 60"/>
            <p:cNvSpPr>
              <a:spLocks noChangeArrowheads="1"/>
            </p:cNvSpPr>
            <p:nvPr/>
          </p:nvSpPr>
          <p:spPr bwMode="auto">
            <a:xfrm>
              <a:off x="3997821" y="2015555"/>
              <a:ext cx="42863" cy="42862"/>
            </a:xfrm>
            <a:custGeom>
              <a:avLst/>
              <a:gdLst>
                <a:gd name="T0" fmla="*/ 58 w 117"/>
                <a:gd name="T1" fmla="*/ 0 h 117"/>
                <a:gd name="T2" fmla="*/ 58 w 117"/>
                <a:gd name="T3" fmla="*/ 0 h 117"/>
                <a:gd name="T4" fmla="*/ 39 w 117"/>
                <a:gd name="T5" fmla="*/ 0 h 117"/>
                <a:gd name="T6" fmla="*/ 39 w 117"/>
                <a:gd name="T7" fmla="*/ 0 h 117"/>
                <a:gd name="T8" fmla="*/ 0 w 117"/>
                <a:gd name="T9" fmla="*/ 38 h 117"/>
                <a:gd name="T10" fmla="*/ 0 w 117"/>
                <a:gd name="T11" fmla="*/ 38 h 117"/>
                <a:gd name="T12" fmla="*/ 0 w 117"/>
                <a:gd name="T13" fmla="*/ 38 h 117"/>
                <a:gd name="T14" fmla="*/ 97 w 117"/>
                <a:gd name="T15" fmla="*/ 97 h 117"/>
                <a:gd name="T16" fmla="*/ 116 w 117"/>
                <a:gd name="T17" fmla="*/ 97 h 117"/>
                <a:gd name="T18" fmla="*/ 58 w 117"/>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8" y="0"/>
                  </a:moveTo>
                  <a:lnTo>
                    <a:pt x="58" y="0"/>
                  </a:lnTo>
                  <a:cubicBezTo>
                    <a:pt x="58" y="0"/>
                    <a:pt x="58" y="0"/>
                    <a:pt x="39" y="0"/>
                  </a:cubicBezTo>
                  <a:lnTo>
                    <a:pt x="39" y="0"/>
                  </a:lnTo>
                  <a:cubicBezTo>
                    <a:pt x="0" y="38"/>
                    <a:pt x="0" y="38"/>
                    <a:pt x="0" y="38"/>
                  </a:cubicBezTo>
                  <a:lnTo>
                    <a:pt x="0" y="38"/>
                  </a:lnTo>
                  <a:lnTo>
                    <a:pt x="0" y="38"/>
                  </a:lnTo>
                  <a:cubicBezTo>
                    <a:pt x="97" y="97"/>
                    <a:pt x="97" y="97"/>
                    <a:pt x="97" y="97"/>
                  </a:cubicBezTo>
                  <a:cubicBezTo>
                    <a:pt x="116" y="116"/>
                    <a:pt x="116" y="97"/>
                    <a:pt x="116" y="97"/>
                  </a:cubicBezTo>
                  <a:lnTo>
                    <a:pt x="58" y="0"/>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24" name="Freeform 61"/>
            <p:cNvSpPr>
              <a:spLocks noChangeArrowheads="1"/>
            </p:cNvSpPr>
            <p:nvPr/>
          </p:nvSpPr>
          <p:spPr bwMode="auto">
            <a:xfrm>
              <a:off x="3845421" y="1863155"/>
              <a:ext cx="34925" cy="34925"/>
            </a:xfrm>
            <a:custGeom>
              <a:avLst/>
              <a:gdLst>
                <a:gd name="T0" fmla="*/ 58 w 97"/>
                <a:gd name="T1" fmla="*/ 97 h 98"/>
                <a:gd name="T2" fmla="*/ 58 w 97"/>
                <a:gd name="T3" fmla="*/ 97 h 98"/>
                <a:gd name="T4" fmla="*/ 58 w 97"/>
                <a:gd name="T5" fmla="*/ 97 h 98"/>
                <a:gd name="T6" fmla="*/ 58 w 97"/>
                <a:gd name="T7" fmla="*/ 97 h 98"/>
                <a:gd name="T8" fmla="*/ 96 w 97"/>
                <a:gd name="T9" fmla="*/ 58 h 98"/>
                <a:gd name="T10" fmla="*/ 96 w 97"/>
                <a:gd name="T11" fmla="*/ 39 h 98"/>
                <a:gd name="T12" fmla="*/ 96 w 97"/>
                <a:gd name="T13" fmla="*/ 39 h 98"/>
                <a:gd name="T14" fmla="*/ 0 w 97"/>
                <a:gd name="T15" fmla="*/ 0 h 98"/>
                <a:gd name="T16" fmla="*/ 0 w 97"/>
                <a:gd name="T17" fmla="*/ 0 h 98"/>
                <a:gd name="T18" fmla="*/ 58 w 97"/>
                <a:gd name="T1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8">
                  <a:moveTo>
                    <a:pt x="58" y="97"/>
                  </a:moveTo>
                  <a:lnTo>
                    <a:pt x="58" y="97"/>
                  </a:lnTo>
                  <a:lnTo>
                    <a:pt x="58" y="97"/>
                  </a:lnTo>
                  <a:lnTo>
                    <a:pt x="58" y="97"/>
                  </a:lnTo>
                  <a:cubicBezTo>
                    <a:pt x="96" y="58"/>
                    <a:pt x="96" y="58"/>
                    <a:pt x="96" y="58"/>
                  </a:cubicBezTo>
                  <a:cubicBezTo>
                    <a:pt x="96" y="58"/>
                    <a:pt x="96" y="58"/>
                    <a:pt x="96" y="39"/>
                  </a:cubicBezTo>
                  <a:lnTo>
                    <a:pt x="96" y="39"/>
                  </a:lnTo>
                  <a:cubicBezTo>
                    <a:pt x="0" y="0"/>
                    <a:pt x="0" y="0"/>
                    <a:pt x="0" y="0"/>
                  </a:cubicBezTo>
                  <a:lnTo>
                    <a:pt x="0" y="0"/>
                  </a:lnTo>
                  <a:lnTo>
                    <a:pt x="58" y="97"/>
                  </a:lnTo>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10" name="Freeform 9"/>
          <p:cNvSpPr/>
          <p:nvPr/>
        </p:nvSpPr>
        <p:spPr>
          <a:xfrm flipH="1">
            <a:off x="6070087" y="5456238"/>
            <a:ext cx="18307563" cy="8259762"/>
          </a:xfrm>
          <a:custGeom>
            <a:avLst/>
            <a:gdLst>
              <a:gd name="connsiteX0" fmla="*/ 18307563 w 18307563"/>
              <a:gd name="connsiteY0" fmla="*/ 0 h 8259762"/>
              <a:gd name="connsiteX1" fmla="*/ 0 w 18307563"/>
              <a:gd name="connsiteY1" fmla="*/ 0 h 8259762"/>
              <a:gd name="connsiteX2" fmla="*/ 0 w 18307563"/>
              <a:gd name="connsiteY2" fmla="*/ 8259762 h 8259762"/>
              <a:gd name="connsiteX3" fmla="*/ 14072701 w 18307563"/>
              <a:gd name="connsiteY3" fmla="*/ 8259762 h 8259762"/>
            </a:gdLst>
            <a:ahLst/>
            <a:cxnLst>
              <a:cxn ang="0">
                <a:pos x="connsiteX0" y="connsiteY0"/>
              </a:cxn>
              <a:cxn ang="0">
                <a:pos x="connsiteX1" y="connsiteY1"/>
              </a:cxn>
              <a:cxn ang="0">
                <a:pos x="connsiteX2" y="connsiteY2"/>
              </a:cxn>
              <a:cxn ang="0">
                <a:pos x="connsiteX3" y="connsiteY3"/>
              </a:cxn>
            </a:cxnLst>
            <a:rect l="l" t="t" r="r" b="b"/>
            <a:pathLst>
              <a:path w="18307563" h="8259762">
                <a:moveTo>
                  <a:pt x="18307563" y="0"/>
                </a:moveTo>
                <a:lnTo>
                  <a:pt x="0" y="0"/>
                </a:lnTo>
                <a:lnTo>
                  <a:pt x="0" y="8259762"/>
                </a:lnTo>
                <a:lnTo>
                  <a:pt x="14072701" y="8259762"/>
                </a:lnTo>
                <a:close/>
              </a:path>
            </a:pathLst>
          </a:custGeom>
          <a:solidFill>
            <a:srgbClr val="E29428"/>
          </a:solidFill>
        </p:spPr>
        <p:txBody>
          <a:bodyPr vert="horz" lIns="91440" tIns="45720" rIns="91440" bIns="45720" rtlCol="0" anchor="ctr"/>
          <a:lstStyle/>
          <a:p>
            <a:pPr marL="0" algn="l" defTabSz="457200" rtl="0" eaLnBrk="1" latinLnBrk="0" hangingPunct="1"/>
            <a:endParaRPr lang="en-GB" sz="3200" dirty="0">
              <a:solidFill>
                <a:schemeClr val="bg1"/>
              </a:solidFill>
              <a:latin typeface="Raleway" panose="020B0503030101060003" pitchFamily="34" charset="0"/>
            </a:endParaRPr>
          </a:p>
        </p:txBody>
      </p:sp>
      <p:sp>
        <p:nvSpPr>
          <p:cNvPr id="9" name="TextBox 8"/>
          <p:cNvSpPr txBox="1"/>
          <p:nvPr/>
        </p:nvSpPr>
        <p:spPr>
          <a:xfrm>
            <a:off x="10198100" y="7622509"/>
            <a:ext cx="12871038" cy="4524315"/>
          </a:xfrm>
          <a:prstGeom prst="rect">
            <a:avLst/>
          </a:prstGeom>
          <a:noFill/>
        </p:spPr>
        <p:txBody>
          <a:bodyPr wrap="square" rtlCol="0">
            <a:spAutoFit/>
          </a:bodyPr>
          <a:lstStyle/>
          <a:p>
            <a:r>
              <a:rPr lang="fr-FR" sz="3200" b="1" dirty="0">
                <a:solidFill>
                  <a:schemeClr val="bg1"/>
                </a:solidFill>
              </a:rPr>
              <a:t>91 % </a:t>
            </a:r>
            <a:r>
              <a:rPr lang="fr-FR" sz="3200" dirty="0">
                <a:solidFill>
                  <a:schemeClr val="bg1"/>
                </a:solidFill>
              </a:rPr>
              <a:t>des participants satisfaits</a:t>
            </a:r>
          </a:p>
          <a:p>
            <a:r>
              <a:rPr lang="fr-FR" sz="3200" b="1" dirty="0">
                <a:solidFill>
                  <a:schemeClr val="bg1"/>
                </a:solidFill>
              </a:rPr>
              <a:t>500</a:t>
            </a:r>
            <a:r>
              <a:rPr lang="fr-FR" sz="3200" dirty="0">
                <a:solidFill>
                  <a:schemeClr val="bg1"/>
                </a:solidFill>
              </a:rPr>
              <a:t> entreprises participantes dont 30 % étaient marocaines.</a:t>
            </a:r>
          </a:p>
          <a:p>
            <a:r>
              <a:rPr lang="fr-FR" sz="3200" b="1" dirty="0">
                <a:solidFill>
                  <a:schemeClr val="bg1"/>
                </a:solidFill>
              </a:rPr>
              <a:t>1 300 </a:t>
            </a:r>
            <a:r>
              <a:rPr lang="fr-FR" sz="3200" dirty="0">
                <a:solidFill>
                  <a:schemeClr val="bg1"/>
                </a:solidFill>
              </a:rPr>
              <a:t>rendez-vous B to B</a:t>
            </a:r>
          </a:p>
          <a:p>
            <a:r>
              <a:rPr lang="fr-FR" sz="3200" dirty="0">
                <a:solidFill>
                  <a:schemeClr val="bg1"/>
                </a:solidFill>
              </a:rPr>
              <a:t>Les secteurs représentés :</a:t>
            </a:r>
          </a:p>
          <a:p>
            <a:pPr marL="457200" indent="-457200">
              <a:buFont typeface="Arial" panose="020B0604020202020204" pitchFamily="34" charset="0"/>
              <a:buChar char="•"/>
            </a:pPr>
            <a:r>
              <a:rPr lang="fr-FR" sz="3200" dirty="0">
                <a:solidFill>
                  <a:schemeClr val="bg1"/>
                </a:solidFill>
              </a:rPr>
              <a:t>L’agri/agroalimentaire ; </a:t>
            </a:r>
          </a:p>
          <a:p>
            <a:pPr marL="457200" indent="-457200">
              <a:buFont typeface="Arial" panose="020B0604020202020204" pitchFamily="34" charset="0"/>
              <a:buChar char="•"/>
            </a:pPr>
            <a:r>
              <a:rPr lang="fr-FR" sz="3200" dirty="0">
                <a:solidFill>
                  <a:schemeClr val="bg1"/>
                </a:solidFill>
              </a:rPr>
              <a:t>Le BTP/Infrastructure ; </a:t>
            </a:r>
          </a:p>
          <a:p>
            <a:pPr marL="457200" indent="-457200">
              <a:buFont typeface="Arial" panose="020B0604020202020204" pitchFamily="34" charset="0"/>
              <a:buChar char="•"/>
            </a:pPr>
            <a:r>
              <a:rPr lang="fr-FR" sz="3200" dirty="0">
                <a:solidFill>
                  <a:schemeClr val="bg1"/>
                </a:solidFill>
              </a:rPr>
              <a:t>Le ferroviaire ; </a:t>
            </a:r>
          </a:p>
          <a:p>
            <a:pPr marL="457200" indent="-457200">
              <a:buFont typeface="Arial" panose="020B0604020202020204" pitchFamily="34" charset="0"/>
              <a:buChar char="•"/>
            </a:pPr>
            <a:r>
              <a:rPr lang="fr-FR" sz="3200" dirty="0">
                <a:solidFill>
                  <a:schemeClr val="bg1"/>
                </a:solidFill>
              </a:rPr>
              <a:t>Les technologies de l'information et de la communication ; </a:t>
            </a:r>
          </a:p>
          <a:p>
            <a:pPr marL="457200" indent="-457200">
              <a:buFont typeface="Arial" panose="020B0604020202020204" pitchFamily="34" charset="0"/>
              <a:buChar char="•"/>
            </a:pPr>
            <a:r>
              <a:rPr lang="fr-FR" sz="3200" dirty="0">
                <a:solidFill>
                  <a:schemeClr val="bg1"/>
                </a:solidFill>
              </a:rPr>
              <a:t>L’environnement et le développement durable.</a:t>
            </a:r>
          </a:p>
        </p:txBody>
      </p:sp>
      <p:sp>
        <p:nvSpPr>
          <p:cNvPr id="2" name="Slide Number Placeholder 1"/>
          <p:cNvSpPr>
            <a:spLocks noGrp="1"/>
          </p:cNvSpPr>
          <p:nvPr>
            <p:ph type="sldNum" sz="quarter" idx="14"/>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6</a:t>
            </a:fld>
            <a:endParaRPr lang="en-US" dirty="0"/>
          </a:p>
        </p:txBody>
      </p:sp>
      <p:sp>
        <p:nvSpPr>
          <p:cNvPr id="26" name="TextBox 62">
            <a:extLst>
              <a:ext uri="{FF2B5EF4-FFF2-40B4-BE49-F238E27FC236}">
                <a16:creationId xmlns:a16="http://schemas.microsoft.com/office/drawing/2014/main" id="{2E70C73A-227E-AB44-A5E7-EBBFF06C7212}"/>
              </a:ext>
            </a:extLst>
          </p:cNvPr>
          <p:cNvSpPr txBox="1"/>
          <p:nvPr/>
        </p:nvSpPr>
        <p:spPr>
          <a:xfrm>
            <a:off x="12372790" y="1048091"/>
            <a:ext cx="12085312" cy="3323969"/>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Retour sur les</a:t>
            </a:r>
          </a:p>
          <a:p>
            <a:pPr algn="ctr"/>
            <a:r>
              <a:rPr lang="fr-FR" sz="7000" dirty="0">
                <a:solidFill>
                  <a:srgbClr val="0A4479"/>
                </a:solidFill>
                <a:ea typeface="Open Sans Extrabold" panose="020B0906030804020204" pitchFamily="34" charset="0"/>
                <a:cs typeface="Open Sans Extrabold" panose="020B0906030804020204" pitchFamily="34" charset="0"/>
              </a:rPr>
              <a:t>précédentes éditions du</a:t>
            </a:r>
          </a:p>
          <a:p>
            <a:pPr algn="ctr"/>
            <a:r>
              <a:rPr lang="fr-FR" sz="70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Forum France Maroc</a:t>
            </a:r>
            <a:endParaRPr lang="id-ID" sz="70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7" name="TextBox 8">
            <a:extLst>
              <a:ext uri="{FF2B5EF4-FFF2-40B4-BE49-F238E27FC236}">
                <a16:creationId xmlns:a16="http://schemas.microsoft.com/office/drawing/2014/main" id="{6603FBE0-AE5B-4F4E-BEA4-E4245A6DCF39}"/>
              </a:ext>
            </a:extLst>
          </p:cNvPr>
          <p:cNvSpPr txBox="1"/>
          <p:nvPr/>
        </p:nvSpPr>
        <p:spPr>
          <a:xfrm>
            <a:off x="10152527" y="6509286"/>
            <a:ext cx="12871038" cy="646331"/>
          </a:xfrm>
          <a:prstGeom prst="rect">
            <a:avLst/>
          </a:prstGeom>
          <a:noFill/>
        </p:spPr>
        <p:txBody>
          <a:bodyPr wrap="square" rtlCol="0">
            <a:spAutoFit/>
          </a:bodyPr>
          <a:lstStyle/>
          <a:p>
            <a:r>
              <a:rPr lang="fr-FR" sz="3600" b="1" dirty="0">
                <a:solidFill>
                  <a:schemeClr val="bg1"/>
                </a:solidFill>
              </a:rPr>
              <a:t>Forum de partenariat Maroc-France Paris 20-21 mai 2015</a:t>
            </a:r>
          </a:p>
        </p:txBody>
      </p:sp>
    </p:spTree>
    <p:extLst>
      <p:ext uri="{BB962C8B-B14F-4D97-AF65-F5344CB8AC3E}">
        <p14:creationId xmlns:p14="http://schemas.microsoft.com/office/powerpoint/2010/main" val="119995972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443947" y="3664785"/>
            <a:ext cx="9489756" cy="9489756"/>
          </a:xfrm>
          <a:prstGeom prst="ellipse">
            <a:avLst/>
          </a:prstGeom>
          <a:noFill/>
          <a:ln w="28575">
            <a:solidFill>
              <a:srgbClr val="E2942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12" name="Oval 11"/>
          <p:cNvSpPr/>
          <p:nvPr/>
        </p:nvSpPr>
        <p:spPr>
          <a:xfrm>
            <a:off x="15030875" y="4302679"/>
            <a:ext cx="1187357" cy="1187357"/>
          </a:xfrm>
          <a:prstGeom prst="ellipse">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15" name="Oval 14"/>
          <p:cNvSpPr/>
          <p:nvPr/>
        </p:nvSpPr>
        <p:spPr>
          <a:xfrm>
            <a:off x="16088776" y="9524243"/>
            <a:ext cx="1187357" cy="1187357"/>
          </a:xfrm>
          <a:prstGeom prst="ellipse">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13" name="Oval 12"/>
          <p:cNvSpPr/>
          <p:nvPr/>
        </p:nvSpPr>
        <p:spPr>
          <a:xfrm>
            <a:off x="8159420" y="4103698"/>
            <a:ext cx="1187357" cy="1187357"/>
          </a:xfrm>
          <a:prstGeom prst="ellipse">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17" name="Oval 16"/>
          <p:cNvSpPr/>
          <p:nvPr/>
        </p:nvSpPr>
        <p:spPr>
          <a:xfrm>
            <a:off x="6741392" y="9395521"/>
            <a:ext cx="1187357" cy="1187357"/>
          </a:xfrm>
          <a:prstGeom prst="ellipse">
            <a:avLst/>
          </a:prstGeom>
          <a:solidFill>
            <a:srgbClr val="E29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99" dirty="0"/>
          </a:p>
        </p:txBody>
      </p:sp>
      <p:sp>
        <p:nvSpPr>
          <p:cNvPr id="72" name="TextBox 71"/>
          <p:cNvSpPr txBox="1"/>
          <p:nvPr/>
        </p:nvSpPr>
        <p:spPr>
          <a:xfrm>
            <a:off x="2106806" y="4302679"/>
            <a:ext cx="5607707" cy="1384995"/>
          </a:xfrm>
          <a:prstGeom prst="rect">
            <a:avLst/>
          </a:prstGeom>
          <a:noFill/>
        </p:spPr>
        <p:txBody>
          <a:bodyPr wrap="square" rtlCol="0">
            <a:spAutoFit/>
          </a:bodyPr>
          <a:lstStyle/>
          <a:p>
            <a:pPr algn="r"/>
            <a:r>
              <a:rPr lang="fr-FR" sz="2800" b="1" dirty="0"/>
              <a:t>Découvrir</a:t>
            </a:r>
            <a:r>
              <a:rPr lang="fr-FR" sz="2800" dirty="0"/>
              <a:t> une région à fort potentiel, hub vers l’Afrique </a:t>
            </a:r>
            <a:r>
              <a:rPr lang="fr-FR" sz="2800" dirty="0" err="1"/>
              <a:t>Sub</a:t>
            </a:r>
            <a:r>
              <a:rPr lang="fr-FR" sz="2800" dirty="0"/>
              <a:t> Saharienne</a:t>
            </a:r>
          </a:p>
        </p:txBody>
      </p:sp>
      <p:sp>
        <p:nvSpPr>
          <p:cNvPr id="65" name="TextBox 62">
            <a:extLst>
              <a:ext uri="{FF2B5EF4-FFF2-40B4-BE49-F238E27FC236}">
                <a16:creationId xmlns:a16="http://schemas.microsoft.com/office/drawing/2014/main" id="{7180AEE2-965D-F84F-9C7B-7D2BC374CBD3}"/>
              </a:ext>
            </a:extLst>
          </p:cNvPr>
          <p:cNvSpPr txBox="1"/>
          <p:nvPr/>
        </p:nvSpPr>
        <p:spPr>
          <a:xfrm>
            <a:off x="1717674" y="775122"/>
            <a:ext cx="20934363" cy="2246751"/>
          </a:xfrm>
          <a:prstGeom prst="rect">
            <a:avLst/>
          </a:prstGeom>
          <a:noFill/>
        </p:spPr>
        <p:txBody>
          <a:bodyPr wrap="square" lIns="91422" tIns="45711" rIns="91422" bIns="45711" rtlCol="0">
            <a:spAutoFit/>
          </a:bodyPr>
          <a:lstStyle/>
          <a:p>
            <a:pPr algn="ctr"/>
            <a:r>
              <a:rPr lang="fr-FR" sz="7000" dirty="0">
                <a:solidFill>
                  <a:srgbClr val="0A4479"/>
                </a:solidFill>
                <a:ea typeface="Open Sans Extrabold" panose="020B0906030804020204" pitchFamily="34" charset="0"/>
                <a:cs typeface="Open Sans Extrabold" panose="020B0906030804020204" pitchFamily="34" charset="0"/>
              </a:rPr>
              <a:t>Pourquoi participer à la 4</a:t>
            </a:r>
            <a:r>
              <a:rPr lang="fr-FR" sz="7000" baseline="30000" dirty="0">
                <a:solidFill>
                  <a:srgbClr val="0A4479"/>
                </a:solidFill>
                <a:ea typeface="Open Sans Extrabold" panose="020B0906030804020204" pitchFamily="34" charset="0"/>
                <a:cs typeface="Open Sans Extrabold" panose="020B0906030804020204" pitchFamily="34" charset="0"/>
              </a:rPr>
              <a:t>ème</a:t>
            </a:r>
            <a:r>
              <a:rPr lang="fr-FR" sz="7000" dirty="0">
                <a:solidFill>
                  <a:srgbClr val="0A4479"/>
                </a:solidFill>
                <a:ea typeface="Open Sans Extrabold" panose="020B0906030804020204" pitchFamily="34" charset="0"/>
                <a:cs typeface="Open Sans Extrabold" panose="020B0906030804020204" pitchFamily="34" charset="0"/>
              </a:rPr>
              <a:t> édition</a:t>
            </a:r>
          </a:p>
          <a:p>
            <a:pPr algn="ctr"/>
            <a:r>
              <a:rPr lang="fr-FR" sz="7000" dirty="0">
                <a:solidFill>
                  <a:srgbClr val="0A4479"/>
                </a:solidFill>
                <a:ea typeface="Open Sans Extrabold" panose="020B0906030804020204" pitchFamily="34" charset="0"/>
                <a:cs typeface="Open Sans Extrabold" panose="020B0906030804020204" pitchFamily="34" charset="0"/>
              </a:rPr>
              <a:t>du </a:t>
            </a:r>
            <a:r>
              <a:rPr lang="fr-FR" sz="7000" b="1" dirty="0">
                <a:solidFill>
                  <a:srgbClr val="0A4479"/>
                </a:solidFill>
                <a:latin typeface="Open Sans Extrabold" panose="020B0606030504020204" pitchFamily="34" charset="0"/>
                <a:ea typeface="Open Sans Extrabold" panose="020B0606030504020204" pitchFamily="34" charset="0"/>
                <a:cs typeface="Open Sans Extrabold" panose="020B0606030504020204" pitchFamily="34" charset="0"/>
              </a:rPr>
              <a:t>Forum Maroc-France</a:t>
            </a:r>
            <a:r>
              <a:rPr lang="fr-FR" sz="7000" dirty="0">
                <a:solidFill>
                  <a:srgbClr val="0A4479"/>
                </a:solidFill>
                <a:ea typeface="Open Sans Extrabold" panose="020B0906030804020204" pitchFamily="34" charset="0"/>
                <a:cs typeface="Open Sans Extrabold" panose="020B0906030804020204" pitchFamily="34" charset="0"/>
              </a:rPr>
              <a:t> à Dakhla</a:t>
            </a:r>
            <a:endParaRPr lang="id-ID" sz="7000" dirty="0">
              <a:solidFill>
                <a:srgbClr val="0A4479"/>
              </a:solidFill>
              <a:ea typeface="Open Sans Extrabold" panose="020B0906030804020204" pitchFamily="34" charset="0"/>
              <a:cs typeface="Open Sans Extrabold" panose="020B0906030804020204" pitchFamily="34" charset="0"/>
            </a:endParaRPr>
          </a:p>
        </p:txBody>
      </p:sp>
      <p:sp>
        <p:nvSpPr>
          <p:cNvPr id="75" name="Slide Number Placeholder 1">
            <a:extLst>
              <a:ext uri="{FF2B5EF4-FFF2-40B4-BE49-F238E27FC236}">
                <a16:creationId xmlns:a16="http://schemas.microsoft.com/office/drawing/2014/main" id="{9FD3EFCB-7C03-3C49-8F39-9D38568E5E99}"/>
              </a:ext>
            </a:extLst>
          </p:cNvPr>
          <p:cNvSpPr txBox="1">
            <a:spLocks/>
          </p:cNvSpPr>
          <p:nvPr/>
        </p:nvSpPr>
        <p:spPr>
          <a:xfrm>
            <a:off x="-462577" y="511176"/>
            <a:ext cx="1675964" cy="730250"/>
          </a:xfrm>
          <a:prstGeom prst="roundRect">
            <a:avLst>
              <a:gd name="adj" fmla="val 10797"/>
            </a:avLst>
          </a:prstGeom>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defPPr>
              <a:defRPr lang="en-US"/>
            </a:defPPr>
            <a:lvl1pPr algn="r">
              <a:defRPr sz="3200">
                <a:solidFill>
                  <a:schemeClr val="bg1"/>
                </a:solidFill>
                <a:latin typeface="Raleway" panose="020B05030301010600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48FCF8-25E9-4F94-BC2B-FA1B572C1FF3}" type="slidenum">
              <a:rPr lang="en-US" smtClean="0"/>
              <a:pPr/>
              <a:t>7</a:t>
            </a:fld>
            <a:endParaRPr lang="en-US" dirty="0"/>
          </a:p>
        </p:txBody>
      </p:sp>
      <p:sp>
        <p:nvSpPr>
          <p:cNvPr id="77" name="TextBox 71">
            <a:extLst>
              <a:ext uri="{FF2B5EF4-FFF2-40B4-BE49-F238E27FC236}">
                <a16:creationId xmlns:a16="http://schemas.microsoft.com/office/drawing/2014/main" id="{BE760D93-D123-8643-B99A-96EED81B2244}"/>
              </a:ext>
            </a:extLst>
          </p:cNvPr>
          <p:cNvSpPr txBox="1"/>
          <p:nvPr/>
        </p:nvSpPr>
        <p:spPr>
          <a:xfrm>
            <a:off x="1401387" y="9511271"/>
            <a:ext cx="4889871" cy="1384995"/>
          </a:xfrm>
          <a:prstGeom prst="rect">
            <a:avLst/>
          </a:prstGeom>
          <a:noFill/>
        </p:spPr>
        <p:txBody>
          <a:bodyPr wrap="square" rtlCol="0">
            <a:spAutoFit/>
          </a:bodyPr>
          <a:lstStyle/>
          <a:p>
            <a:pPr algn="r"/>
            <a:r>
              <a:rPr lang="fr-FR" sz="2800" b="1" dirty="0"/>
              <a:t>Rencontrer</a:t>
            </a:r>
            <a:r>
              <a:rPr lang="fr-FR" sz="2800" dirty="0"/>
              <a:t> les principaux opérateurs économiques de la région</a:t>
            </a:r>
          </a:p>
        </p:txBody>
      </p:sp>
      <p:pic>
        <p:nvPicPr>
          <p:cNvPr id="3" name="Image 2">
            <a:extLst>
              <a:ext uri="{FF2B5EF4-FFF2-40B4-BE49-F238E27FC236}">
                <a16:creationId xmlns:a16="http://schemas.microsoft.com/office/drawing/2014/main" id="{D7B077B6-29A0-9C47-A4B0-014E2193E0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34697" y="5118503"/>
            <a:ext cx="6764585" cy="6764585"/>
          </a:xfrm>
          <a:prstGeom prst="rect">
            <a:avLst/>
          </a:prstGeom>
        </p:spPr>
      </p:pic>
      <p:sp>
        <p:nvSpPr>
          <p:cNvPr id="78" name="TextBox 71">
            <a:extLst>
              <a:ext uri="{FF2B5EF4-FFF2-40B4-BE49-F238E27FC236}">
                <a16:creationId xmlns:a16="http://schemas.microsoft.com/office/drawing/2014/main" id="{E11A0C5C-28A2-5945-B177-3182A5BFB3E2}"/>
              </a:ext>
            </a:extLst>
          </p:cNvPr>
          <p:cNvSpPr txBox="1"/>
          <p:nvPr/>
        </p:nvSpPr>
        <p:spPr>
          <a:xfrm>
            <a:off x="16748479" y="4296719"/>
            <a:ext cx="4889871" cy="1384995"/>
          </a:xfrm>
          <a:prstGeom prst="rect">
            <a:avLst/>
          </a:prstGeom>
          <a:noFill/>
        </p:spPr>
        <p:txBody>
          <a:bodyPr wrap="square" rtlCol="0">
            <a:spAutoFit/>
          </a:bodyPr>
          <a:lstStyle/>
          <a:p>
            <a:r>
              <a:rPr lang="fr-FR" sz="2800" b="1" dirty="0"/>
              <a:t>Proposer</a:t>
            </a:r>
            <a:r>
              <a:rPr lang="fr-FR" sz="2800" dirty="0"/>
              <a:t> vos solutions et développer votre chiffre d’affaires</a:t>
            </a:r>
          </a:p>
        </p:txBody>
      </p:sp>
      <p:sp>
        <p:nvSpPr>
          <p:cNvPr id="79" name="TextBox 71">
            <a:extLst>
              <a:ext uri="{FF2B5EF4-FFF2-40B4-BE49-F238E27FC236}">
                <a16:creationId xmlns:a16="http://schemas.microsoft.com/office/drawing/2014/main" id="{85FBD673-44DF-AE48-9560-E41BBD9E1708}"/>
              </a:ext>
            </a:extLst>
          </p:cNvPr>
          <p:cNvSpPr txBox="1"/>
          <p:nvPr/>
        </p:nvSpPr>
        <p:spPr>
          <a:xfrm>
            <a:off x="17712306" y="9535984"/>
            <a:ext cx="4889871" cy="1815882"/>
          </a:xfrm>
          <a:prstGeom prst="rect">
            <a:avLst/>
          </a:prstGeom>
          <a:noFill/>
        </p:spPr>
        <p:txBody>
          <a:bodyPr wrap="square" rtlCol="0">
            <a:spAutoFit/>
          </a:bodyPr>
          <a:lstStyle/>
          <a:p>
            <a:r>
              <a:rPr lang="fr-FR" sz="2800" b="1" dirty="0"/>
              <a:t>Echanger</a:t>
            </a:r>
            <a:r>
              <a:rPr lang="fr-FR" sz="2800" dirty="0"/>
              <a:t> avec vos futurs partenaires autour de nouvelles opportunités d’investissement</a:t>
            </a:r>
          </a:p>
        </p:txBody>
      </p:sp>
      <p:pic>
        <p:nvPicPr>
          <p:cNvPr id="4" name="Image 3">
            <a:extLst>
              <a:ext uri="{FF2B5EF4-FFF2-40B4-BE49-F238E27FC236}">
                <a16:creationId xmlns:a16="http://schemas.microsoft.com/office/drawing/2014/main" id="{0B22358C-D1BD-1B49-9A9B-E5D51396019F}"/>
              </a:ext>
            </a:extLst>
          </p:cNvPr>
          <p:cNvPicPr>
            <a:picLocks noChangeAspect="1"/>
          </p:cNvPicPr>
          <p:nvPr/>
        </p:nvPicPr>
        <p:blipFill>
          <a:blip r:embed="rId4"/>
          <a:stretch>
            <a:fillRect/>
          </a:stretch>
        </p:blipFill>
        <p:spPr>
          <a:xfrm>
            <a:off x="8283933" y="4406815"/>
            <a:ext cx="932029" cy="538591"/>
          </a:xfrm>
          <a:prstGeom prst="rect">
            <a:avLst/>
          </a:prstGeom>
        </p:spPr>
      </p:pic>
      <p:pic>
        <p:nvPicPr>
          <p:cNvPr id="5" name="Image 4">
            <a:extLst>
              <a:ext uri="{FF2B5EF4-FFF2-40B4-BE49-F238E27FC236}">
                <a16:creationId xmlns:a16="http://schemas.microsoft.com/office/drawing/2014/main" id="{85BF7599-728C-3740-846E-A8D3B79E9F16}"/>
              </a:ext>
            </a:extLst>
          </p:cNvPr>
          <p:cNvPicPr>
            <a:picLocks noChangeAspect="1"/>
          </p:cNvPicPr>
          <p:nvPr/>
        </p:nvPicPr>
        <p:blipFill>
          <a:blip r:embed="rId5"/>
          <a:stretch>
            <a:fillRect/>
          </a:stretch>
        </p:blipFill>
        <p:spPr>
          <a:xfrm>
            <a:off x="15199057" y="4458658"/>
            <a:ext cx="851774" cy="840128"/>
          </a:xfrm>
          <a:prstGeom prst="rect">
            <a:avLst/>
          </a:prstGeom>
        </p:spPr>
      </p:pic>
      <p:pic>
        <p:nvPicPr>
          <p:cNvPr id="7" name="Image 6">
            <a:extLst>
              <a:ext uri="{FF2B5EF4-FFF2-40B4-BE49-F238E27FC236}">
                <a16:creationId xmlns:a16="http://schemas.microsoft.com/office/drawing/2014/main" id="{6D921E36-5BE5-0B43-9DFA-F8330D98CD8A}"/>
              </a:ext>
            </a:extLst>
          </p:cNvPr>
          <p:cNvPicPr>
            <a:picLocks noChangeAspect="1"/>
          </p:cNvPicPr>
          <p:nvPr/>
        </p:nvPicPr>
        <p:blipFill>
          <a:blip r:embed="rId6"/>
          <a:stretch>
            <a:fillRect/>
          </a:stretch>
        </p:blipFill>
        <p:spPr>
          <a:xfrm>
            <a:off x="6889529" y="9519051"/>
            <a:ext cx="882363" cy="827216"/>
          </a:xfrm>
          <a:prstGeom prst="rect">
            <a:avLst/>
          </a:prstGeom>
        </p:spPr>
      </p:pic>
      <p:pic>
        <p:nvPicPr>
          <p:cNvPr id="8" name="Image 7">
            <a:extLst>
              <a:ext uri="{FF2B5EF4-FFF2-40B4-BE49-F238E27FC236}">
                <a16:creationId xmlns:a16="http://schemas.microsoft.com/office/drawing/2014/main" id="{660A7564-781D-4A43-ACB0-F8A504863C3D}"/>
              </a:ext>
            </a:extLst>
          </p:cNvPr>
          <p:cNvPicPr>
            <a:picLocks noChangeAspect="1"/>
          </p:cNvPicPr>
          <p:nvPr/>
        </p:nvPicPr>
        <p:blipFill>
          <a:blip r:embed="rId7"/>
          <a:stretch>
            <a:fillRect/>
          </a:stretch>
        </p:blipFill>
        <p:spPr>
          <a:xfrm>
            <a:off x="16274559" y="9764197"/>
            <a:ext cx="833430" cy="743901"/>
          </a:xfrm>
          <a:prstGeom prst="rect">
            <a:avLst/>
          </a:prstGeom>
        </p:spPr>
      </p:pic>
    </p:spTree>
    <p:extLst>
      <p:ext uri="{BB962C8B-B14F-4D97-AF65-F5344CB8AC3E}">
        <p14:creationId xmlns:p14="http://schemas.microsoft.com/office/powerpoint/2010/main" val="2918517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barn(inVertical)">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barn(inVertical)">
                                      <p:cBhvr>
                                        <p:cTn id="36" dur="5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par>
                                <p:cTn id="42" presetID="16" presetClass="entr" presetSubtype="21"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barn(inVertical)">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par>
                                <p:cTn id="53" presetID="16" presetClass="entr" presetSubtype="21"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barn(inVertical)">
                                      <p:cBhvr>
                                        <p:cTn id="58"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P spid="13" grpId="0" animBg="1"/>
      <p:bldP spid="17" grpId="0" animBg="1"/>
      <p:bldP spid="72"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9A42E9C-3B21-C347-87E3-00C843C9C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291" y="-6630319"/>
            <a:ext cx="32951032" cy="25261219"/>
          </a:xfrm>
          <a:prstGeom prst="rect">
            <a:avLst/>
          </a:prstGeom>
        </p:spPr>
      </p:pic>
      <p:sp>
        <p:nvSpPr>
          <p:cNvPr id="2" name="Slide Number Placeholder 1"/>
          <p:cNvSpPr>
            <a:spLocks noGrp="1"/>
          </p:cNvSpPr>
          <p:nvPr>
            <p:ph type="sldNum" sz="quarter" idx="11"/>
          </p:nvPr>
        </p:nvSpPr>
        <p:spPr>
          <a:gradFill flip="none" rotWithShape="1">
            <a:gsLst>
              <a:gs pos="47992">
                <a:srgbClr val="7A696D"/>
              </a:gs>
              <a:gs pos="28000">
                <a:srgbClr val="47558F"/>
              </a:gs>
              <a:gs pos="70000">
                <a:srgbClr val="BF7D4E"/>
              </a:gs>
              <a:gs pos="0">
                <a:srgbClr val="0A4479"/>
              </a:gs>
              <a:gs pos="100000">
                <a:srgbClr val="E29428"/>
              </a:gs>
            </a:gsLst>
            <a:lin ang="10800000" scaled="1"/>
            <a:tileRect/>
          </a:gradFill>
        </p:spPr>
        <p:txBody>
          <a:bodyPr vert="horz" lIns="91440" tIns="45720" rIns="91440" bIns="45720" rtlCol="0" anchor="ctr"/>
          <a:lstStyle/>
          <a:p>
            <a:fld id="{8C48FCF8-25E9-4F94-BC2B-FA1B572C1FF3}" type="slidenum">
              <a:rPr lang="en-US" smtClean="0"/>
              <a:pPr/>
              <a:t>8</a:t>
            </a:fld>
            <a:endParaRPr lang="en-US" dirty="0"/>
          </a:p>
        </p:txBody>
      </p:sp>
      <p:sp>
        <p:nvSpPr>
          <p:cNvPr id="19" name="Rounded Rectangle 3">
            <a:extLst>
              <a:ext uri="{FF2B5EF4-FFF2-40B4-BE49-F238E27FC236}">
                <a16:creationId xmlns:a16="http://schemas.microsoft.com/office/drawing/2014/main" id="{B2ACCF1E-5EFE-D14A-A431-641622D2499B}"/>
              </a:ext>
            </a:extLst>
          </p:cNvPr>
          <p:cNvSpPr/>
          <p:nvPr/>
        </p:nvSpPr>
        <p:spPr>
          <a:xfrm>
            <a:off x="7845672" y="2042765"/>
            <a:ext cx="8686306" cy="9630470"/>
          </a:xfrm>
          <a:prstGeom prst="roundRect">
            <a:avLst>
              <a:gd name="adj" fmla="val 2778"/>
            </a:avLst>
          </a:prstGeom>
          <a:solidFill>
            <a:srgbClr val="E29428">
              <a:alpha val="95000"/>
            </a:srgbClr>
          </a:solidFill>
          <a:ln w="127000" cap="rnd">
            <a:noFill/>
          </a:ln>
          <a:effectLst>
            <a:outerShdw blurRad="495300" sx="102000" sy="102000" algn="ctr" rotWithShape="0">
              <a:prstClr val="black">
                <a:alpha val="21000"/>
              </a:prstClr>
            </a:outerShdw>
            <a:softEdge rad="0"/>
          </a:effectLst>
        </p:spPr>
        <p:txBody>
          <a:bodyPr vert="horz" lIns="91440" tIns="45720" rIns="91440" bIns="45720" rtlCol="0" anchor="ctr"/>
          <a:lstStyle/>
          <a:p>
            <a:endParaRPr lang="en-US" dirty="0">
              <a:solidFill>
                <a:schemeClr val="bg1"/>
              </a:solidFill>
            </a:endParaRPr>
          </a:p>
        </p:txBody>
      </p:sp>
      <p:sp>
        <p:nvSpPr>
          <p:cNvPr id="20" name="TextBox 62">
            <a:extLst>
              <a:ext uri="{FF2B5EF4-FFF2-40B4-BE49-F238E27FC236}">
                <a16:creationId xmlns:a16="http://schemas.microsoft.com/office/drawing/2014/main" id="{F7EB4131-1A54-0C41-98B9-0992EDE57CDA}"/>
              </a:ext>
            </a:extLst>
          </p:cNvPr>
          <p:cNvSpPr txBox="1"/>
          <p:nvPr/>
        </p:nvSpPr>
        <p:spPr>
          <a:xfrm>
            <a:off x="8324677" y="3081001"/>
            <a:ext cx="7728296" cy="2246751"/>
          </a:xfrm>
          <a:prstGeom prst="rect">
            <a:avLst/>
          </a:prstGeom>
          <a:noFill/>
        </p:spPr>
        <p:txBody>
          <a:bodyPr wrap="square" lIns="91422" tIns="45711" rIns="91422" bIns="45711" rtlCol="0">
            <a:spAutoFit/>
          </a:bodyPr>
          <a:lstStyle/>
          <a:p>
            <a:pPr algn="ctr"/>
            <a:r>
              <a:rPr lang="fr-FR" sz="7000" dirty="0">
                <a:solidFill>
                  <a:schemeClr val="bg1"/>
                </a:solidFill>
                <a:ea typeface="Open Sans Extrabold" panose="020B0906030804020204" pitchFamily="34" charset="0"/>
                <a:cs typeface="Open Sans Extrabold" panose="020B0906030804020204" pitchFamily="34" charset="0"/>
              </a:rPr>
              <a:t>Les opportunités</a:t>
            </a:r>
          </a:p>
          <a:p>
            <a:pPr algn="ctr"/>
            <a:r>
              <a:rPr lang="fr-FR" sz="70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sectorielles </a:t>
            </a:r>
            <a:endParaRPr lang="id-ID" sz="70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5" name="TextBox 11">
            <a:extLst>
              <a:ext uri="{FF2B5EF4-FFF2-40B4-BE49-F238E27FC236}">
                <a16:creationId xmlns:a16="http://schemas.microsoft.com/office/drawing/2014/main" id="{146F8A62-BF1D-BF4D-8D45-87F4BB651BDC}"/>
              </a:ext>
            </a:extLst>
          </p:cNvPr>
          <p:cNvSpPr txBox="1"/>
          <p:nvPr/>
        </p:nvSpPr>
        <p:spPr>
          <a:xfrm>
            <a:off x="8300396" y="6000290"/>
            <a:ext cx="7776858" cy="416255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fr-FR" sz="3000" b="1" dirty="0">
                <a:solidFill>
                  <a:schemeClr val="bg1"/>
                </a:solidFill>
              </a:rPr>
              <a:t>Pêche et produits de la mer</a:t>
            </a:r>
          </a:p>
          <a:p>
            <a:pPr marL="457200" indent="-457200">
              <a:lnSpc>
                <a:spcPct val="150000"/>
              </a:lnSpc>
              <a:buFont typeface="Arial" panose="020B0604020202020204" pitchFamily="34" charset="0"/>
              <a:buChar char="•"/>
            </a:pPr>
            <a:r>
              <a:rPr lang="fr-FR" sz="3000" b="1" dirty="0">
                <a:solidFill>
                  <a:schemeClr val="bg1"/>
                </a:solidFill>
              </a:rPr>
              <a:t>Transformation halieutique</a:t>
            </a:r>
          </a:p>
          <a:p>
            <a:pPr marL="457200" indent="-457200">
              <a:lnSpc>
                <a:spcPct val="150000"/>
              </a:lnSpc>
              <a:buFont typeface="Arial" panose="020B0604020202020204" pitchFamily="34" charset="0"/>
              <a:buChar char="•"/>
            </a:pPr>
            <a:r>
              <a:rPr lang="fr-FR" sz="3000" b="1" dirty="0">
                <a:solidFill>
                  <a:schemeClr val="bg1"/>
                </a:solidFill>
              </a:rPr>
              <a:t>Tourisme et hôtellerie</a:t>
            </a:r>
          </a:p>
          <a:p>
            <a:pPr marL="457200" indent="-457200">
              <a:lnSpc>
                <a:spcPct val="150000"/>
              </a:lnSpc>
              <a:buFont typeface="Arial" panose="020B0604020202020204" pitchFamily="34" charset="0"/>
              <a:buChar char="•"/>
            </a:pPr>
            <a:r>
              <a:rPr lang="fr-FR" sz="3000" b="1" dirty="0">
                <a:solidFill>
                  <a:schemeClr val="bg1"/>
                </a:solidFill>
              </a:rPr>
              <a:t>Transport et logistique</a:t>
            </a:r>
          </a:p>
          <a:p>
            <a:pPr marL="457200" indent="-457200">
              <a:lnSpc>
                <a:spcPct val="150000"/>
              </a:lnSpc>
              <a:buFont typeface="Arial" panose="020B0604020202020204" pitchFamily="34" charset="0"/>
              <a:buChar char="•"/>
            </a:pPr>
            <a:r>
              <a:rPr lang="fr-FR" sz="3000" b="1" dirty="0">
                <a:solidFill>
                  <a:schemeClr val="bg1"/>
                </a:solidFill>
              </a:rPr>
              <a:t>Commerce</a:t>
            </a:r>
          </a:p>
          <a:p>
            <a:pPr marL="457200" indent="-457200">
              <a:lnSpc>
                <a:spcPct val="150000"/>
              </a:lnSpc>
              <a:buFont typeface="Arial" panose="020B0604020202020204" pitchFamily="34" charset="0"/>
              <a:buChar char="•"/>
            </a:pPr>
            <a:r>
              <a:rPr lang="fr-FR" sz="3000" b="1" dirty="0">
                <a:solidFill>
                  <a:schemeClr val="bg1"/>
                </a:solidFill>
              </a:rPr>
              <a:t>Services</a:t>
            </a:r>
          </a:p>
        </p:txBody>
      </p:sp>
    </p:spTree>
    <p:extLst>
      <p:ext uri="{BB962C8B-B14F-4D97-AF65-F5344CB8AC3E}">
        <p14:creationId xmlns:p14="http://schemas.microsoft.com/office/powerpoint/2010/main" val="11160003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4" y="0"/>
            <a:ext cx="13577114" cy="13736588"/>
          </a:xfrm>
        </p:spPr>
      </p:pic>
      <p:sp>
        <p:nvSpPr>
          <p:cNvPr id="4" name="Parallelogram 3"/>
          <p:cNvSpPr/>
          <p:nvPr/>
        </p:nvSpPr>
        <p:spPr>
          <a:xfrm>
            <a:off x="3" y="2230436"/>
            <a:ext cx="15466419" cy="11506152"/>
          </a:xfrm>
          <a:prstGeom prst="parallelogram">
            <a:avLst>
              <a:gd name="adj" fmla="val 38882"/>
            </a:avLst>
          </a:prstGeom>
          <a:solidFill>
            <a:srgbClr val="E29428">
              <a:alpha val="9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sz="2400" dirty="0">
              <a:solidFill>
                <a:schemeClr val="bg1"/>
              </a:solidFill>
            </a:endParaRPr>
          </a:p>
        </p:txBody>
      </p:sp>
      <p:sp>
        <p:nvSpPr>
          <p:cNvPr id="17" name="Parallelogram 16"/>
          <p:cNvSpPr/>
          <p:nvPr/>
        </p:nvSpPr>
        <p:spPr>
          <a:xfrm>
            <a:off x="8360161" y="7121511"/>
            <a:ext cx="5746415" cy="6615077"/>
          </a:xfrm>
          <a:prstGeom prst="parallelogram">
            <a:avLst>
              <a:gd name="adj" fmla="val 46348"/>
            </a:avLst>
          </a:prstGeom>
          <a:solidFill>
            <a:srgbClr val="E29428">
              <a:alpha val="60000"/>
            </a:srgbClr>
          </a:solidFill>
          <a:ln w="127000" cap="rnd">
            <a:noFill/>
          </a:ln>
          <a:effectLst>
            <a:outerShdw blurRad="101600" dist="139700" dir="8040000" sx="91000" sy="91000" algn="t" rotWithShape="0">
              <a:prstClr val="black">
                <a:alpha val="30000"/>
              </a:prstClr>
            </a:outerShdw>
            <a:softEdge rad="0"/>
          </a:effectLst>
        </p:spPr>
        <p:txBody>
          <a:bodyPr vert="horz" lIns="91440" tIns="45720" rIns="91440" bIns="45720" rtlCol="0" anchor="ctr"/>
          <a:lstStyle/>
          <a:p>
            <a:endParaRPr lang="en-GB" dirty="0">
              <a:solidFill>
                <a:schemeClr val="bg1"/>
              </a:solidFill>
            </a:endParaRPr>
          </a:p>
        </p:txBody>
      </p:sp>
      <p:pic>
        <p:nvPicPr>
          <p:cNvPr id="33" name="Image 32">
            <a:extLst>
              <a:ext uri="{FF2B5EF4-FFF2-40B4-BE49-F238E27FC236}">
                <a16:creationId xmlns:a16="http://schemas.microsoft.com/office/drawing/2014/main" id="{E967D9DF-7E1C-A441-B430-3D316082F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0198" y="4224736"/>
            <a:ext cx="7473823" cy="5266528"/>
          </a:xfrm>
          <a:prstGeom prst="rect">
            <a:avLst/>
          </a:prstGeom>
        </p:spPr>
      </p:pic>
      <p:sp>
        <p:nvSpPr>
          <p:cNvPr id="8" name="TextBox 62">
            <a:extLst>
              <a:ext uri="{FF2B5EF4-FFF2-40B4-BE49-F238E27FC236}">
                <a16:creationId xmlns:a16="http://schemas.microsoft.com/office/drawing/2014/main" id="{B26775AD-5B7A-C24C-90D4-FA089576FE41}"/>
              </a:ext>
            </a:extLst>
          </p:cNvPr>
          <p:cNvSpPr txBox="1"/>
          <p:nvPr/>
        </p:nvSpPr>
        <p:spPr>
          <a:xfrm>
            <a:off x="-2733970" y="7121511"/>
            <a:ext cx="20934363" cy="923312"/>
          </a:xfrm>
          <a:prstGeom prst="rect">
            <a:avLst/>
          </a:prstGeom>
          <a:noFill/>
        </p:spPr>
        <p:txBody>
          <a:bodyPr wrap="square" lIns="91422" tIns="45711" rIns="91422" bIns="45711" rtlCol="0">
            <a:spAutoFit/>
          </a:bodyPr>
          <a:lstStyle/>
          <a:p>
            <a:pPr algn="ctr"/>
            <a:r>
              <a:rPr lang="fr-FR" sz="5400" b="1" dirty="0">
                <a:solidFill>
                  <a:schemeClr val="bg1">
                    <a:lumMod val="95000"/>
                  </a:schemeClr>
                </a:solidFill>
              </a:rPr>
              <a:t>LE PROGRAMME</a:t>
            </a:r>
            <a:r>
              <a:rPr lang="fr-FR" sz="4400" b="1" dirty="0">
                <a:solidFill>
                  <a:schemeClr val="bg1">
                    <a:lumMod val="95000"/>
                  </a:schemeClr>
                </a:solidFill>
              </a:rPr>
              <a:t> </a:t>
            </a:r>
            <a:r>
              <a:rPr lang="fr-FR" sz="5400" b="1" dirty="0">
                <a:solidFill>
                  <a:schemeClr val="bg1">
                    <a:lumMod val="95000"/>
                  </a:schemeClr>
                </a:solidFill>
              </a:rPr>
              <a:t>DU FORUM</a:t>
            </a:r>
            <a:endParaRPr lang="fr-MA" sz="5400" b="1" dirty="0">
              <a:solidFill>
                <a:schemeClr val="bg1">
                  <a:lumMod val="95000"/>
                </a:schemeClr>
              </a:solidFill>
            </a:endParaRPr>
          </a:p>
        </p:txBody>
      </p:sp>
      <p:sp>
        <p:nvSpPr>
          <p:cNvPr id="2" name="ZoneTexte 1">
            <a:extLst>
              <a:ext uri="{FF2B5EF4-FFF2-40B4-BE49-F238E27FC236}">
                <a16:creationId xmlns:a16="http://schemas.microsoft.com/office/drawing/2014/main" id="{8EBB600C-BA66-4CA0-B680-7E816A2D5FCD}"/>
              </a:ext>
            </a:extLst>
          </p:cNvPr>
          <p:cNvSpPr txBox="1"/>
          <p:nvPr/>
        </p:nvSpPr>
        <p:spPr>
          <a:xfrm>
            <a:off x="228600" y="13239750"/>
            <a:ext cx="10496550" cy="830997"/>
          </a:xfrm>
          <a:prstGeom prst="rect">
            <a:avLst/>
          </a:prstGeom>
          <a:noFill/>
        </p:spPr>
        <p:txBody>
          <a:bodyPr wrap="square" rtlCol="0">
            <a:spAutoFit/>
          </a:bodyPr>
          <a:lstStyle/>
          <a:p>
            <a:r>
              <a:rPr lang="fr-MA" sz="2400" b="1" i="1" dirty="0">
                <a:solidFill>
                  <a:schemeClr val="bg1">
                    <a:lumMod val="95000"/>
                  </a:schemeClr>
                </a:solidFill>
                <a:latin typeface="Open Sans Extrabold" panose="020B0606030504020204" pitchFamily="34" charset="0"/>
                <a:ea typeface="Open Sans Extrabold" panose="020B0606030504020204" pitchFamily="34" charset="0"/>
                <a:cs typeface="Open Sans Extrabold" panose="020B0606030504020204" pitchFamily="34" charset="0"/>
              </a:rPr>
              <a:t>* Ce programme est provisoire et peut être sujet à modifications</a:t>
            </a:r>
          </a:p>
          <a:p>
            <a:endParaRPr lang="fr-MA" sz="2400" i="1" dirty="0"/>
          </a:p>
        </p:txBody>
      </p:sp>
      <p:sp>
        <p:nvSpPr>
          <p:cNvPr id="9" name="TextBox 62">
            <a:extLst>
              <a:ext uri="{FF2B5EF4-FFF2-40B4-BE49-F238E27FC236}">
                <a16:creationId xmlns:a16="http://schemas.microsoft.com/office/drawing/2014/main" id="{307F8992-BAF1-41EF-9443-EF86FF70D98B}"/>
              </a:ext>
            </a:extLst>
          </p:cNvPr>
          <p:cNvSpPr txBox="1"/>
          <p:nvPr/>
        </p:nvSpPr>
        <p:spPr>
          <a:xfrm>
            <a:off x="1721643" y="7137372"/>
            <a:ext cx="20934363" cy="584757"/>
          </a:xfrm>
          <a:prstGeom prst="rect">
            <a:avLst/>
          </a:prstGeom>
          <a:noFill/>
        </p:spPr>
        <p:txBody>
          <a:bodyPr wrap="square" lIns="91422" tIns="45711" rIns="91422" bIns="45711" rtlCol="0">
            <a:spAutoFit/>
          </a:bodyPr>
          <a:lstStyle/>
          <a:p>
            <a:pPr algn="ctr"/>
            <a:r>
              <a:rPr lang="fr-FR" sz="3200" b="1" dirty="0">
                <a:solidFill>
                  <a:schemeClr val="bg1">
                    <a:lumMod val="95000"/>
                  </a:schemeClr>
                </a:solidFill>
              </a:rPr>
              <a:t>*</a:t>
            </a:r>
            <a:endParaRPr lang="fr-MA" sz="3200" b="1" dirty="0">
              <a:solidFill>
                <a:schemeClr val="bg1">
                  <a:lumMod val="95000"/>
                </a:schemeClr>
              </a:solidFill>
            </a:endParaRPr>
          </a:p>
        </p:txBody>
      </p:sp>
    </p:spTree>
    <p:extLst>
      <p:ext uri="{BB962C8B-B14F-4D97-AF65-F5344CB8AC3E}">
        <p14:creationId xmlns:p14="http://schemas.microsoft.com/office/powerpoint/2010/main" val="2673572460"/>
      </p:ext>
    </p:extLst>
  </p:cSld>
  <p:clrMapOvr>
    <a:masterClrMapping/>
  </p:clrMapOvr>
  <p:transition spd="med">
    <p:pull/>
  </p:transition>
</p:sld>
</file>

<file path=ppt/theme/theme1.xml><?xml version="1.0" encoding="utf-8"?>
<a:theme xmlns:a="http://schemas.openxmlformats.org/drawingml/2006/main" name="Office Theme">
  <a:themeElements>
    <a:clrScheme name="Custom 19">
      <a:dk1>
        <a:srgbClr val="31373B"/>
      </a:dk1>
      <a:lt1>
        <a:sysClr val="window" lastClr="FFFFFF"/>
      </a:lt1>
      <a:dk2>
        <a:srgbClr val="444955"/>
      </a:dk2>
      <a:lt2>
        <a:srgbClr val="FFFFFF"/>
      </a:lt2>
      <a:accent1>
        <a:srgbClr val="5A3793"/>
      </a:accent1>
      <a:accent2>
        <a:srgbClr val="EC4E75"/>
      </a:accent2>
      <a:accent3>
        <a:srgbClr val="5A3793"/>
      </a:accent3>
      <a:accent4>
        <a:srgbClr val="5A3793"/>
      </a:accent4>
      <a:accent5>
        <a:srgbClr val="EC4E75"/>
      </a:accent5>
      <a:accent6>
        <a:srgbClr val="5A3793"/>
      </a:accent6>
      <a:hlink>
        <a:srgbClr val="4D4D4D"/>
      </a:hlink>
      <a:folHlink>
        <a:srgbClr val="1C1C1C"/>
      </a:folHlink>
    </a:clrScheme>
    <a:fontScheme name="Custom 5">
      <a:majorFont>
        <a:latin typeface="Raleway SemiBold"/>
        <a:ea typeface=""/>
        <a:cs typeface=""/>
      </a:majorFont>
      <a:minorFont>
        <a:latin typeface="Ralewa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5747</TotalTime>
  <Words>675</Words>
  <Application>Microsoft Office PowerPoint</Application>
  <PresentationFormat>Personnalisé</PresentationFormat>
  <Paragraphs>212</Paragraphs>
  <Slides>15</Slides>
  <Notes>13</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Arial</vt:lpstr>
      <vt:lpstr>Calibri</vt:lpstr>
      <vt:lpstr>Open Sans</vt:lpstr>
      <vt:lpstr>Open Sans Extrabold</vt:lpstr>
      <vt:lpstr>Open Sans Light</vt:lpstr>
      <vt:lpstr>Open Sans Semibold</vt:lpstr>
      <vt:lpstr>Raleway</vt:lpstr>
      <vt:lpstr>Raleway Medium</vt:lpstr>
      <vt:lpstr>Raleway SemiBold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Momen Elshamy</dc:creator>
  <cp:lastModifiedBy>JAMIL Fatima-EZZAHRA</cp:lastModifiedBy>
  <cp:revision>102</cp:revision>
  <cp:lastPrinted>2019-09-11T16:43:02Z</cp:lastPrinted>
  <dcterms:created xsi:type="dcterms:W3CDTF">2017-08-22T06:10:53Z</dcterms:created>
  <dcterms:modified xsi:type="dcterms:W3CDTF">2019-09-12T08:59:37Z</dcterms:modified>
</cp:coreProperties>
</file>