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8" r:id="rId5"/>
  </p:sldMasterIdLst>
  <p:notesMasterIdLst>
    <p:notesMasterId r:id="rId18"/>
  </p:notesMasterIdLst>
  <p:handoutMasterIdLst>
    <p:handoutMasterId r:id="rId19"/>
  </p:handoutMasterIdLst>
  <p:sldIdLst>
    <p:sldId id="392" r:id="rId6"/>
    <p:sldId id="407" r:id="rId7"/>
    <p:sldId id="406" r:id="rId8"/>
    <p:sldId id="277" r:id="rId9"/>
    <p:sldId id="284" r:id="rId10"/>
    <p:sldId id="269" r:id="rId11"/>
    <p:sldId id="312" r:id="rId12"/>
    <p:sldId id="408" r:id="rId13"/>
    <p:sldId id="402" r:id="rId14"/>
    <p:sldId id="403" r:id="rId15"/>
    <p:sldId id="409" r:id="rId16"/>
    <p:sldId id="40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F50E7A29-14EC-A74C-8115-EFF96D771BD2}">
          <p14:sldIdLst>
            <p14:sldId id="392"/>
            <p14:sldId id="407"/>
            <p14:sldId id="406"/>
            <p14:sldId id="277"/>
            <p14:sldId id="284"/>
            <p14:sldId id="269"/>
            <p14:sldId id="312"/>
            <p14:sldId id="408"/>
            <p14:sldId id="402"/>
            <p14:sldId id="403"/>
            <p14:sldId id="409"/>
            <p14:sldId id="4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724B"/>
    <a:srgbClr val="266442"/>
    <a:srgbClr val="00477A"/>
    <a:srgbClr val="336600"/>
    <a:srgbClr val="89B6FF"/>
    <a:srgbClr val="EC9044"/>
    <a:srgbClr val="FACA36"/>
    <a:srgbClr val="2C67AE"/>
    <a:srgbClr val="1E402E"/>
    <a:srgbClr val="234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86395"/>
  </p:normalViewPr>
  <p:slideViewPr>
    <p:cSldViewPr snapToGrid="0" snapToObjects="1" showGuides="1">
      <p:cViewPr varScale="1">
        <p:scale>
          <a:sx n="64" d="100"/>
          <a:sy n="64" d="100"/>
        </p:scale>
        <p:origin x="72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5312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AB7A9E57-40DD-2D4D-98D7-204F1E66B7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588E133-C31A-0143-BC3F-0169E9C5C0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5283B-2359-FE47-9158-0E6AAFFB8E89}" type="datetimeFigureOut">
              <a:rPr lang="fr-FR" smtClean="0"/>
              <a:t>05/05/2020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331DD8-DC67-8547-AC83-A3AEEC7F2D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D8D9470-A097-8A4D-A668-1438B7575F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F9C87-E94A-6B4B-863C-503D1CE499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809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847AB-3B75-FF4A-B0A2-6BEB5C2F7506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9A84A-733A-0C47-AC2B-F0C70F83A7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9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88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81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71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60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97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5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3054096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6108192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9162288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121948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5947721" y="1768803"/>
            <a:ext cx="1703673" cy="2828837"/>
          </a:xfrm>
          <a:solidFill>
            <a:schemeClr val="bg1">
              <a:lumMod val="5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4566593" y="1996798"/>
            <a:ext cx="1323622" cy="2197790"/>
          </a:xfrm>
          <a:solidFill>
            <a:schemeClr val="bg1">
              <a:lumMod val="5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86116" y="6499910"/>
            <a:ext cx="605883" cy="345805"/>
          </a:xfr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52E43EAC-4EE4-493E-B844-9691317359C0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828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466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36103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781485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79461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794983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707417" y="2446008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4882548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625427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8707417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846811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777316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7763932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41478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9FD94B-9E74-4A6A-A9C4-7EBF5B058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3AF8CA-4432-4331-AD73-1D685D426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D892A6-82E4-4FE4-B3C7-74FF5D689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44B14F-073B-4DA0-8B73-686F63A08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9803BF-F8F3-4A15-8665-76680FDA8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1290-6FBD-489C-A0A5-30324160E7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614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1B1E47-E4DD-413A-994C-318E063D01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431763-FC72-4D99-8244-F0991A550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167EC8-34BF-48AF-B6FB-B89A52A4B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C29DC2-E2E6-4F5E-9736-A865EF3A2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0C0F2F-2CD5-48D4-BD92-275EBB9C6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1290-6FBD-489C-A0A5-30324160E7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18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85800" y="6227409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260E2A6B-A809-4840-BF14-8648BC0BDF87}" type="slidenum">
              <a:rPr lang="id-ID" sz="1200" b="1" i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pPr algn="l"/>
              <a:t>‹N°›</a:t>
            </a:fld>
            <a:endParaRPr lang="en-MY" sz="1200" b="1" i="0" dirty="0">
              <a:solidFill>
                <a:srgbClr val="000000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26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55" r:id="rId2"/>
    <p:sldLayoutId id="2147483675" r:id="rId3"/>
    <p:sldLayoutId id="2147483672" r:id="rId4"/>
    <p:sldLayoutId id="2147483664" r:id="rId5"/>
    <p:sldLayoutId id="2147483711" r:id="rId6"/>
    <p:sldLayoutId id="2147483666" r:id="rId7"/>
    <p:sldLayoutId id="2147483719" r:id="rId8"/>
    <p:sldLayoutId id="2147483720" r:id="rId9"/>
    <p:sldLayoutId id="214748372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7C0B1D9-5B78-FE44-AB00-8EA233C7FF9C}"/>
              </a:ext>
            </a:extLst>
          </p:cNvPr>
          <p:cNvSpPr txBox="1"/>
          <p:nvPr userDrawn="1"/>
        </p:nvSpPr>
        <p:spPr>
          <a:xfrm>
            <a:off x="685800" y="6130424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260E2A6B-A809-4840-BF14-8648BC0BDF87}" type="slidenum">
              <a:rPr lang="id-ID" sz="1200" b="1" i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pPr algn="l"/>
              <a:t>‹N°›</a:t>
            </a:fld>
            <a:endParaRPr lang="en-MY" sz="1200" b="1" i="0" dirty="0">
              <a:solidFill>
                <a:srgbClr val="000000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13F3229B-2B42-1C40-BA46-E58864268578}"/>
              </a:ext>
            </a:extLst>
          </p:cNvPr>
          <p:cNvSpPr txBox="1"/>
          <p:nvPr userDrawn="1"/>
        </p:nvSpPr>
        <p:spPr>
          <a:xfrm>
            <a:off x="685800" y="450577"/>
            <a:ext cx="623825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200" b="1" i="0" spc="300" dirty="0">
                <a:gradFill>
                  <a:gsLst>
                    <a:gs pos="0">
                      <a:srgbClr val="00477A"/>
                    </a:gs>
                    <a:gs pos="100000">
                      <a:srgbClr val="2C67AE"/>
                    </a:gs>
                  </a:gsLst>
                  <a:lin ang="2700000" scaled="0"/>
                </a:gradFill>
                <a:latin typeface="Titillium Bd" charset="0"/>
                <a:ea typeface="Titillium Bd" charset="0"/>
                <a:cs typeface="Titillium Bd" charset="0"/>
              </a:rPr>
              <a:t>SALON</a:t>
            </a:r>
          </a:p>
        </p:txBody>
      </p:sp>
    </p:spTree>
    <p:extLst>
      <p:ext uri="{BB962C8B-B14F-4D97-AF65-F5344CB8AC3E}">
        <p14:creationId xmlns:p14="http://schemas.microsoft.com/office/powerpoint/2010/main" val="274002406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hyperlink" Target="https://aides.normandie.fr/impulsion-export" TargetMode="External"/><Relationship Id="rId3" Type="http://schemas.openxmlformats.org/officeDocument/2006/relationships/image" Target="../media/image33.svg"/><Relationship Id="rId7" Type="http://schemas.openxmlformats.org/officeDocument/2006/relationships/image" Target="../media/image37.jpg"/><Relationship Id="rId12" Type="http://schemas.openxmlformats.org/officeDocument/2006/relationships/hyperlink" Target="https://www.paysdelaloire.fr/no_cache/actualites/actu-detaillee/n/prim-export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jpg"/><Relationship Id="rId11" Type="http://schemas.openxmlformats.org/officeDocument/2006/relationships/hyperlink" Target="https://ports.bretagne.bzh/jcms/prod_397218/fr/pass-export-salon" TargetMode="External"/><Relationship Id="rId5" Type="http://schemas.openxmlformats.org/officeDocument/2006/relationships/image" Target="../media/image35.png"/><Relationship Id="rId10" Type="http://schemas.openxmlformats.org/officeDocument/2006/relationships/hyperlink" Target="https://www.teamfrance-export.fr/auvergnerhonealpes/solutions/potentiel-demarche-export" TargetMode="External"/><Relationship Id="rId4" Type="http://schemas.openxmlformats.org/officeDocument/2006/relationships/image" Target="../media/image34.jpg"/><Relationship Id="rId9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ndahbi@cfcim.org" TargetMode="External"/><Relationship Id="rId2" Type="http://schemas.openxmlformats.org/officeDocument/2006/relationships/hyperlink" Target="mailto:kelidrissi@cfcim.or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1.png"/><Relationship Id="rId7" Type="http://schemas.openxmlformats.org/officeDocument/2006/relationships/hyperlink" Target="https://www.facebook.com/CFCIM.Maroc/" TargetMode="External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45.png"/><Relationship Id="rId5" Type="http://schemas.openxmlformats.org/officeDocument/2006/relationships/image" Target="../media/image43.png"/><Relationship Id="rId10" Type="http://schemas.openxmlformats.org/officeDocument/2006/relationships/hyperlink" Target="https://twitter.com/CFCIM1" TargetMode="External"/><Relationship Id="rId4" Type="http://schemas.openxmlformats.org/officeDocument/2006/relationships/image" Target="../media/image42.png"/><Relationship Id="rId9" Type="http://schemas.openxmlformats.org/officeDocument/2006/relationships/hyperlink" Target="https://www.linkedin.com/company/cfcim/?viewAsMember=tru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sv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emf"/><Relationship Id="rId11" Type="http://schemas.openxmlformats.org/officeDocument/2006/relationships/image" Target="../media/image11.svg"/><Relationship Id="rId5" Type="http://schemas.openxmlformats.org/officeDocument/2006/relationships/image" Target="../media/image22.emf"/><Relationship Id="rId10" Type="http://schemas.openxmlformats.org/officeDocument/2006/relationships/image" Target="../media/image10.png"/><Relationship Id="rId4" Type="http://schemas.openxmlformats.org/officeDocument/2006/relationships/image" Target="../media/image21.emf"/><Relationship Id="rId9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mammifère, blanc, animal, cheval&#10;&#10;Description générée automatiquement">
            <a:extLst>
              <a:ext uri="{FF2B5EF4-FFF2-40B4-BE49-F238E27FC236}">
                <a16:creationId xmlns:a16="http://schemas.microsoft.com/office/drawing/2014/main" id="{707AEBCE-1CB8-4A0A-B6C5-9F2F4FBFA2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3" r="5639" b="15831"/>
          <a:stretch/>
        </p:blipFill>
        <p:spPr>
          <a:xfrm>
            <a:off x="463585" y="0"/>
            <a:ext cx="5788221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ABEE6C-64B1-944B-BDF7-7D396590A141}"/>
              </a:ext>
            </a:extLst>
          </p:cNvPr>
          <p:cNvSpPr/>
          <p:nvPr/>
        </p:nvSpPr>
        <p:spPr>
          <a:xfrm>
            <a:off x="6134100" y="0"/>
            <a:ext cx="6080649" cy="6858000"/>
          </a:xfrm>
          <a:prstGeom prst="rect">
            <a:avLst/>
          </a:prstGeom>
          <a:solidFill>
            <a:srgbClr val="266442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0" name="Straight Connector 27">
            <a:extLst>
              <a:ext uri="{FF2B5EF4-FFF2-40B4-BE49-F238E27FC236}">
                <a16:creationId xmlns:a16="http://schemas.microsoft.com/office/drawing/2014/main" id="{94E66E51-FB3D-594C-8422-8381DBE2774A}"/>
              </a:ext>
            </a:extLst>
          </p:cNvPr>
          <p:cNvCxnSpPr>
            <a:cxnSpLocks/>
          </p:cNvCxnSpPr>
          <p:nvPr/>
        </p:nvCxnSpPr>
        <p:spPr>
          <a:xfrm>
            <a:off x="6551915" y="4023709"/>
            <a:ext cx="5300399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22">
            <a:extLst>
              <a:ext uri="{FF2B5EF4-FFF2-40B4-BE49-F238E27FC236}">
                <a16:creationId xmlns:a16="http://schemas.microsoft.com/office/drawing/2014/main" id="{9F503AE1-246C-864B-BBCB-79FDCC87F75B}"/>
              </a:ext>
            </a:extLst>
          </p:cNvPr>
          <p:cNvSpPr txBox="1"/>
          <p:nvPr/>
        </p:nvSpPr>
        <p:spPr>
          <a:xfrm>
            <a:off x="6441879" y="2907268"/>
            <a:ext cx="538546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i="1" dirty="0" err="1">
                <a:solidFill>
                  <a:schemeClr val="bg1"/>
                </a:solidFill>
                <a:latin typeface="Titillium Web" pitchFamily="2" charset="77"/>
                <a:ea typeface="Titillium Light" charset="0"/>
                <a:cs typeface="Titillium Light" charset="0"/>
              </a:rPr>
              <a:t>Venez</a:t>
            </a:r>
            <a:r>
              <a:rPr lang="en-US" sz="2400" i="1" dirty="0">
                <a:solidFill>
                  <a:schemeClr val="bg1"/>
                </a:solidFill>
                <a:latin typeface="Titillium Web" pitchFamily="2" charset="77"/>
                <a:ea typeface="Titillium Light" charset="0"/>
                <a:cs typeface="Titillium Light" charset="0"/>
              </a:rPr>
              <a:t> à la rencontre de </a:t>
            </a:r>
            <a:r>
              <a:rPr lang="en-US" sz="2400" i="1" dirty="0" err="1">
                <a:solidFill>
                  <a:schemeClr val="bg1"/>
                </a:solidFill>
                <a:latin typeface="Titillium Web" pitchFamily="2" charset="77"/>
                <a:ea typeface="Titillium Light" charset="0"/>
                <a:cs typeface="Titillium Light" charset="0"/>
              </a:rPr>
              <a:t>vos</a:t>
            </a:r>
            <a:r>
              <a:rPr lang="en-US" sz="2400" i="1" dirty="0">
                <a:solidFill>
                  <a:schemeClr val="bg1"/>
                </a:solidFill>
                <a:latin typeface="Titillium Web" pitchFamily="2" charset="77"/>
                <a:ea typeface="Titillium Light" charset="0"/>
                <a:cs typeface="Titillium Light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tillium Web" pitchFamily="2" charset="77"/>
                <a:ea typeface="Titillium Light" charset="0"/>
                <a:cs typeface="Titillium Light" charset="0"/>
              </a:rPr>
              <a:t>futurs</a:t>
            </a:r>
            <a:r>
              <a:rPr lang="en-US" sz="2400" i="1" dirty="0">
                <a:solidFill>
                  <a:schemeClr val="bg1"/>
                </a:solidFill>
                <a:latin typeface="Titillium Web" pitchFamily="2" charset="77"/>
                <a:ea typeface="Titillium Light" charset="0"/>
                <a:cs typeface="Titillium Light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tillium Web" pitchFamily="2" charset="77"/>
                <a:ea typeface="Titillium Light" charset="0"/>
                <a:cs typeface="Titillium Light" charset="0"/>
              </a:rPr>
              <a:t>partenaires</a:t>
            </a:r>
            <a:r>
              <a:rPr lang="en-US" sz="2400" i="1" dirty="0">
                <a:solidFill>
                  <a:schemeClr val="bg1"/>
                </a:solidFill>
                <a:latin typeface="Titillium Web" pitchFamily="2" charset="77"/>
                <a:ea typeface="Titillium Light" charset="0"/>
                <a:cs typeface="Titillium Light" charset="0"/>
              </a:rPr>
              <a:t> !</a:t>
            </a:r>
            <a:endParaRPr lang="en-US" sz="2400" b="1" i="1" dirty="0">
              <a:solidFill>
                <a:schemeClr val="bg1"/>
              </a:solidFill>
              <a:latin typeface="Titillium Web SemiBold" pitchFamily="2" charset="77"/>
              <a:ea typeface="Titillium Light" charset="0"/>
              <a:cs typeface="Titillium Light" charset="0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AC2EFE61-36DB-4649-8E48-CEEB147D53BF}"/>
              </a:ext>
            </a:extLst>
          </p:cNvPr>
          <p:cNvSpPr txBox="1"/>
          <p:nvPr/>
        </p:nvSpPr>
        <p:spPr>
          <a:xfrm>
            <a:off x="7493000" y="4328349"/>
            <a:ext cx="4345233" cy="6960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 i="1" dirty="0">
                <a:solidFill>
                  <a:srgbClr val="FFC000"/>
                </a:solidFill>
                <a:latin typeface="Titillium Web SemiBold" pitchFamily="2" charset="77"/>
                <a:ea typeface="Titillium Light" charset="0"/>
                <a:cs typeface="Titillium Light" charset="0"/>
              </a:rPr>
              <a:t>Salon International du Cheval </a:t>
            </a:r>
            <a:r>
              <a:rPr lang="en-US" sz="2000" b="1" i="1" dirty="0" err="1">
                <a:solidFill>
                  <a:srgbClr val="FFC000"/>
                </a:solidFill>
                <a:latin typeface="Titillium Web SemiBold" pitchFamily="2" charset="77"/>
                <a:ea typeface="Titillium Light" charset="0"/>
                <a:cs typeface="Titillium Light" charset="0"/>
              </a:rPr>
              <a:t>d’El</a:t>
            </a:r>
            <a:r>
              <a:rPr lang="en-US" sz="2000" b="1" i="1" dirty="0">
                <a:solidFill>
                  <a:srgbClr val="FFC000"/>
                </a:solidFill>
                <a:latin typeface="Titillium Web SemiBold" pitchFamily="2" charset="77"/>
                <a:ea typeface="Titillium Light" charset="0"/>
                <a:cs typeface="Titillium Light" charset="0"/>
              </a:rPr>
              <a:t> </a:t>
            </a:r>
            <a:r>
              <a:rPr lang="en-US" sz="2000" b="1" i="1" dirty="0" err="1">
                <a:solidFill>
                  <a:srgbClr val="FFC000"/>
                </a:solidFill>
                <a:latin typeface="Titillium Web SemiBold" pitchFamily="2" charset="77"/>
                <a:ea typeface="Titillium Light" charset="0"/>
                <a:cs typeface="Titillium Light" charset="0"/>
              </a:rPr>
              <a:t>Jadida</a:t>
            </a:r>
            <a:endParaRPr lang="en-US" sz="2000" b="1" i="1" dirty="0">
              <a:solidFill>
                <a:srgbClr val="FFC000"/>
              </a:solidFill>
              <a:latin typeface="Titillium Web SemiBold" pitchFamily="2" charset="77"/>
              <a:ea typeface="Titillium Light" charset="0"/>
              <a:cs typeface="Titillium Light" charset="0"/>
            </a:endParaRPr>
          </a:p>
          <a:p>
            <a:pPr algn="r">
              <a:lnSpc>
                <a:spcPts val="2800"/>
              </a:lnSpc>
            </a:pPr>
            <a:r>
              <a:rPr lang="fr-FR" sz="2000" b="1" i="1" dirty="0">
                <a:solidFill>
                  <a:srgbClr val="FFC000"/>
                </a:solidFill>
                <a:latin typeface="Titillium Web SemiBold" pitchFamily="2" charset="77"/>
              </a:rPr>
              <a:t>15 octobre </a:t>
            </a:r>
            <a:r>
              <a:rPr lang="en-US" sz="2000" b="1" i="1" dirty="0">
                <a:solidFill>
                  <a:srgbClr val="FFC000"/>
                </a:solidFill>
                <a:latin typeface="Titillium Web SemiBold" pitchFamily="2" charset="77"/>
              </a:rPr>
              <a:t>2020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735BFF80-0797-4E42-80E8-F28B6946B241}"/>
              </a:ext>
            </a:extLst>
          </p:cNvPr>
          <p:cNvSpPr txBox="1"/>
          <p:nvPr/>
        </p:nvSpPr>
        <p:spPr>
          <a:xfrm>
            <a:off x="6400800" y="2264158"/>
            <a:ext cx="553785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bg1"/>
                </a:solidFill>
                <a:latin typeface="Titillium Web" pitchFamily="2" charset="77"/>
              </a:rPr>
              <a:t>Mission Collective Filière Équine</a:t>
            </a:r>
          </a:p>
          <a:p>
            <a:pPr algn="ctr"/>
            <a:endParaRPr lang="en-US" sz="3000" b="1" dirty="0">
              <a:solidFill>
                <a:schemeClr val="bg1"/>
              </a:solidFill>
              <a:latin typeface="Titillium Web" pitchFamily="2" charset="77"/>
              <a:ea typeface="Titillium Light" charset="0"/>
              <a:cs typeface="Titillium Light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9F4D6C5-D382-4834-9EC4-926ACFDDF1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146" y="6048238"/>
            <a:ext cx="645626" cy="499771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868539D9-EF77-4A02-8EB5-5F12172375F1}"/>
              </a:ext>
            </a:extLst>
          </p:cNvPr>
          <p:cNvSpPr txBox="1"/>
          <p:nvPr/>
        </p:nvSpPr>
        <p:spPr>
          <a:xfrm>
            <a:off x="6551915" y="6190402"/>
            <a:ext cx="1723229" cy="21544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fr-FR" sz="800" b="1" i="1" spc="300" dirty="0">
                <a:solidFill>
                  <a:schemeClr val="bg1"/>
                </a:solidFill>
                <a:latin typeface="Titillium Bd" charset="0"/>
              </a:rPr>
              <a:t>EN PARTENARIAT AVEC</a:t>
            </a:r>
            <a:endParaRPr lang="en-US" sz="800" b="1" i="1" spc="300" dirty="0">
              <a:solidFill>
                <a:schemeClr val="bg1"/>
              </a:solidFill>
              <a:latin typeface="Titillium Bd" charset="0"/>
              <a:ea typeface="Titillium Bd" charset="0"/>
              <a:cs typeface="Titillium Bd" charset="0"/>
            </a:endParaRPr>
          </a:p>
        </p:txBody>
      </p:sp>
      <p:sp>
        <p:nvSpPr>
          <p:cNvPr id="2" name="AutoShape 6" descr="Un cheval andalou noir s'élève en fumée légère.">
            <a:extLst>
              <a:ext uri="{FF2B5EF4-FFF2-40B4-BE49-F238E27FC236}">
                <a16:creationId xmlns:a16="http://schemas.microsoft.com/office/drawing/2014/main" id="{B5805F1D-99C6-4198-A44D-E0E9B9B806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3944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8" descr="Un cheval andalou noir s'élève en fumée légère.">
            <a:extLst>
              <a:ext uri="{FF2B5EF4-FFF2-40B4-BE49-F238E27FC236}">
                <a16:creationId xmlns:a16="http://schemas.microsoft.com/office/drawing/2014/main" id="{EC4E6B90-F3A6-46DA-8AFD-ED57115978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5468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Image 4" descr="Une image contenant assiette, dessin, garé&#10;&#10;Description générée automatiquement">
            <a:extLst>
              <a:ext uri="{FF2B5EF4-FFF2-40B4-BE49-F238E27FC236}">
                <a16:creationId xmlns:a16="http://schemas.microsoft.com/office/drawing/2014/main" id="{98075FC5-6A4E-48BF-9598-4F5C2DEDD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1915" y="625858"/>
            <a:ext cx="2926829" cy="47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9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5807943-36BE-4C25-B9F7-FA4062696F15}"/>
              </a:ext>
            </a:extLst>
          </p:cNvPr>
          <p:cNvSpPr/>
          <p:nvPr/>
        </p:nvSpPr>
        <p:spPr>
          <a:xfrm>
            <a:off x="-1" y="0"/>
            <a:ext cx="3876076" cy="6858000"/>
          </a:xfrm>
          <a:prstGeom prst="rect">
            <a:avLst/>
          </a:prstGeom>
          <a:gradFill>
            <a:gsLst>
              <a:gs pos="0">
                <a:srgbClr val="1E402E"/>
              </a:gs>
              <a:gs pos="100000">
                <a:srgbClr val="2B724B"/>
              </a:gs>
            </a:gsLst>
            <a:lin ang="27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22313" lvl="1" indent="-265113" algn="just" defTabSz="890588" fontAlgn="base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>
                <a:srgbClr val="E10960"/>
              </a:buClr>
              <a:buFont typeface="Arial" pitchFamily="34" charset="0"/>
              <a:buChar char="►"/>
            </a:pPr>
            <a:endParaRPr lang="fr-FR" sz="1600" b="1" dirty="0">
              <a:solidFill>
                <a:schemeClr val="bg1"/>
              </a:solidFill>
              <a:cs typeface="Arial" charset="0"/>
            </a:endParaRPr>
          </a:p>
          <a:p>
            <a:pPr marL="722313" lvl="1" indent="-265113" algn="just" defTabSz="890588" fontAlgn="base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>
                <a:srgbClr val="E10960"/>
              </a:buClr>
              <a:buFont typeface="Arial" pitchFamily="34" charset="0"/>
              <a:buChar char="►"/>
            </a:pPr>
            <a:endParaRPr lang="fr-FR" sz="1600" b="1" dirty="0">
              <a:solidFill>
                <a:schemeClr val="bg1"/>
              </a:solidFill>
              <a:cs typeface="Arial" charset="0"/>
            </a:endParaRPr>
          </a:p>
          <a:p>
            <a:pPr marL="722313" lvl="1" indent="-265113" algn="just" defTabSz="890588" fontAlgn="base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>
                <a:srgbClr val="E10960"/>
              </a:buClr>
              <a:buFont typeface="Arial" pitchFamily="34" charset="0"/>
              <a:buChar char="►"/>
            </a:pPr>
            <a:endParaRPr lang="fr-FR" sz="1600" b="1" dirty="0">
              <a:solidFill>
                <a:schemeClr val="bg1"/>
              </a:solidFill>
              <a:cs typeface="Arial" charset="0"/>
            </a:endParaRPr>
          </a:p>
          <a:p>
            <a:pPr marL="722313" lvl="1" indent="-265113" algn="just" defTabSz="890588" fontAlgn="base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>
                <a:srgbClr val="E10960"/>
              </a:buClr>
              <a:buFont typeface="Arial" pitchFamily="34" charset="0"/>
              <a:buChar char="►"/>
            </a:pPr>
            <a:endParaRPr lang="fr-FR" sz="1600" b="1" dirty="0">
              <a:solidFill>
                <a:schemeClr val="bg1"/>
              </a:solidFill>
              <a:cs typeface="Arial" charset="0"/>
            </a:endParaRPr>
          </a:p>
          <a:p>
            <a:pPr marL="722313" lvl="1" indent="-265113" algn="just" defTabSz="890588" fontAlgn="base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>
                <a:srgbClr val="E10960"/>
              </a:buClr>
              <a:buFont typeface="Arial" pitchFamily="34" charset="0"/>
              <a:buChar char="►"/>
            </a:pPr>
            <a:endParaRPr lang="fr-FR" sz="1600" b="1" dirty="0">
              <a:solidFill>
                <a:schemeClr val="bg1"/>
              </a:solidFill>
              <a:cs typeface="Arial" charset="0"/>
            </a:endParaRPr>
          </a:p>
          <a:p>
            <a:pPr lvl="1" algn="just" defTabSz="890588" fontAlgn="base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>
                <a:srgbClr val="E10960"/>
              </a:buClr>
            </a:pPr>
            <a:endParaRPr lang="fr-FR" sz="1600" b="1" dirty="0">
              <a:solidFill>
                <a:schemeClr val="bg1"/>
              </a:solidFill>
              <a:cs typeface="Arial" charset="0"/>
            </a:endParaRPr>
          </a:p>
          <a:p>
            <a:pPr lvl="1" algn="just" defTabSz="890588" fontAlgn="base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>
                <a:srgbClr val="E10960"/>
              </a:buClr>
            </a:pPr>
            <a:endParaRPr lang="fr-FR" sz="1600" b="1" dirty="0">
              <a:solidFill>
                <a:schemeClr val="bg1"/>
              </a:solidFill>
              <a:cs typeface="Arial" charset="0"/>
            </a:endParaRPr>
          </a:p>
          <a:p>
            <a:pPr lvl="1" algn="just" defTabSz="890588" fontAlgn="base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>
                <a:srgbClr val="E10960"/>
              </a:buClr>
            </a:pPr>
            <a:endParaRPr lang="fr-FR" sz="16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1" name="Espace réservé pour une image  10" descr="Pièces">
            <a:extLst>
              <a:ext uri="{FF2B5EF4-FFF2-40B4-BE49-F238E27FC236}">
                <a16:creationId xmlns:a16="http://schemas.microsoft.com/office/drawing/2014/main" id="{7126DA8F-5B84-8E49-AA59-4C2651FA7B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906" r="19906"/>
          <a:stretch>
            <a:fillRect/>
          </a:stretch>
        </p:blipFill>
        <p:spPr>
          <a:xfrm>
            <a:off x="683690" y="700013"/>
            <a:ext cx="1323622" cy="219779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A5BEE75-A279-F74E-9509-624DF5635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68" y="741706"/>
            <a:ext cx="1327318" cy="13002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349624-F7F3-7B44-96D2-DF7F31A3B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77" y="4050081"/>
            <a:ext cx="975626" cy="9756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3259204-601E-C346-9AFA-1EE511A52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559" y="700013"/>
            <a:ext cx="2739485" cy="153977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55446E2-D9AA-9A4A-AB3A-7209391442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571" y="4174919"/>
            <a:ext cx="2608967" cy="738664"/>
          </a:xfrm>
          <a:prstGeom prst="rect">
            <a:avLst/>
          </a:prstGeom>
        </p:spPr>
      </p:pic>
      <p:pic>
        <p:nvPicPr>
          <p:cNvPr id="13" name="Graphique 12" descr="Pièces">
            <a:extLst>
              <a:ext uri="{FF2B5EF4-FFF2-40B4-BE49-F238E27FC236}">
                <a16:creationId xmlns:a16="http://schemas.microsoft.com/office/drawing/2014/main" id="{4C701503-5CA9-5A46-BA87-F3FE9DC03E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76226" y="718382"/>
            <a:ext cx="1323622" cy="13236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E9E833-296D-DB41-903C-263AF7BEA7D2}"/>
              </a:ext>
            </a:extLst>
          </p:cNvPr>
          <p:cNvSpPr/>
          <p:nvPr/>
        </p:nvSpPr>
        <p:spPr>
          <a:xfrm>
            <a:off x="8211976" y="2189309"/>
            <a:ext cx="33859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Cliquez ici pour découvrir les solutions    d’aides aux salons et à la prospection internationale proposées </a:t>
            </a:r>
            <a:r>
              <a:rPr lang="fr-FR" sz="1400" u="sng" dirty="0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 </a:t>
            </a:r>
            <a:r>
              <a:rPr lang="fr-FR" sz="1400" u="sng" dirty="0">
                <a:solidFill>
                  <a:srgbClr val="0070C0"/>
                </a:solidFill>
              </a:rPr>
              <a:t>la région Auvergne-Rhône-Alpes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01067F-5328-DE40-B60F-C69D320789C6}"/>
              </a:ext>
            </a:extLst>
          </p:cNvPr>
          <p:cNvSpPr/>
          <p:nvPr/>
        </p:nvSpPr>
        <p:spPr>
          <a:xfrm>
            <a:off x="4351034" y="5353418"/>
            <a:ext cx="33859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0070C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Cliquez ici pour découvrir les solutions d’aides aux salons et à la prospection internationale </a:t>
            </a:r>
            <a:r>
              <a:rPr lang="fr-FR" sz="1400" u="sng" dirty="0">
                <a:solidFill>
                  <a:srgbClr val="0070C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proposées par </a:t>
            </a:r>
            <a:r>
              <a:rPr lang="fr-FR" sz="1400" u="sng" dirty="0">
                <a:solidFill>
                  <a:srgbClr val="0070C0"/>
                </a:solidFill>
              </a:rPr>
              <a:t>la région Bretagne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1524B1-2DAF-2141-B7DB-87AFF74866A9}"/>
              </a:ext>
            </a:extLst>
          </p:cNvPr>
          <p:cNvSpPr/>
          <p:nvPr/>
        </p:nvSpPr>
        <p:spPr>
          <a:xfrm>
            <a:off x="8211976" y="5353418"/>
            <a:ext cx="33859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u="sng" dirty="0">
                <a:solidFill>
                  <a:srgbClr val="0070C0"/>
                </a:solidFill>
                <a:hlinkClick r:id="rId12"/>
              </a:rPr>
              <a:t>Cliquez ici pour découvrir les solutions       d’aides aux salons et à la prospection internationale proposées par la région             Pays de la Loire</a:t>
            </a:r>
            <a:endParaRPr lang="fr-FR" sz="1400" u="sng" dirty="0">
              <a:solidFill>
                <a:srgbClr val="0070C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21E6F2-2AF0-554F-B6B6-45C1F5B100F3}"/>
              </a:ext>
            </a:extLst>
          </p:cNvPr>
          <p:cNvSpPr/>
          <p:nvPr/>
        </p:nvSpPr>
        <p:spPr>
          <a:xfrm>
            <a:off x="138891" y="2654045"/>
            <a:ext cx="3503553" cy="1883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890588" fontAlgn="base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chemeClr val="bg1"/>
                </a:solidFill>
                <a:cs typeface="Arial" charset="0"/>
              </a:rPr>
              <a:t>Les aides régionales : </a:t>
            </a:r>
          </a:p>
          <a:p>
            <a:pPr marL="352425" algn="just" defTabSz="890588" fontAlgn="base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>
                <a:schemeClr val="bg1"/>
              </a:buClr>
            </a:pPr>
            <a:r>
              <a:rPr lang="fr-FR" sz="1600" b="1" dirty="0">
                <a:solidFill>
                  <a:schemeClr val="bg1"/>
                </a:solidFill>
                <a:cs typeface="Arial" charset="0"/>
              </a:rPr>
              <a:t>Les régions proposent également plusieurs aides à l’export pour inciter les entreprises à se développer à l’international               (subventions, accompagnement…)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87C767E-538B-DE4F-8219-EC82B9B3382C}"/>
              </a:ext>
            </a:extLst>
          </p:cNvPr>
          <p:cNvSpPr txBox="1"/>
          <p:nvPr/>
        </p:nvSpPr>
        <p:spPr>
          <a:xfrm>
            <a:off x="4420874" y="2191302"/>
            <a:ext cx="3310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linkClick r:id="rId13"/>
              </a:rPr>
              <a:t>Cliquez ici pour découvrir les solutions d’aides aux salons et à la prospection internationale prpposées par la région Normandie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090191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266442"/>
                </a:solidFill>
              </a:rPr>
              <a:t>VOS CONTACTS </a:t>
            </a:r>
            <a:r>
              <a:rPr lang="fr-FR" sz="3600" b="1" dirty="0">
                <a:solidFill>
                  <a:srgbClr val="266442"/>
                </a:solidFill>
              </a:rPr>
              <a:t>PRIVILÉGIÉS</a:t>
            </a:r>
            <a:r>
              <a:rPr lang="en-US" sz="3600" b="1" dirty="0">
                <a:solidFill>
                  <a:srgbClr val="266442"/>
                </a:solidFill>
              </a:rPr>
              <a:t>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220191" y="2699083"/>
            <a:ext cx="3136753" cy="2463797"/>
            <a:chOff x="1790700" y="4323540"/>
            <a:chExt cx="2750895" cy="2463797"/>
          </a:xfrm>
        </p:grpSpPr>
        <p:sp>
          <p:nvSpPr>
            <p:cNvPr id="11" name="TextBox 10"/>
            <p:cNvSpPr txBox="1"/>
            <p:nvPr/>
          </p:nvSpPr>
          <p:spPr>
            <a:xfrm>
              <a:off x="1790700" y="4323540"/>
              <a:ext cx="2637366" cy="2018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endParaRPr lang="en-US" sz="16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04228" y="5253391"/>
              <a:ext cx="2637367" cy="1533946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dirty="0" err="1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Tél</a:t>
              </a:r>
              <a:r>
                <a:rPr lang="en-US" sz="14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. 	: +212 (0) 5 22 43 96 06</a:t>
              </a:r>
            </a:p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E-mail	: </a:t>
              </a:r>
              <a:r>
                <a:rPr lang="en-US" sz="14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  <a:hlinkClick r:id="rId2"/>
                </a:rPr>
                <a:t>kelidrissi@cfcim.org</a:t>
              </a:r>
              <a:endParaRPr lang="en-US" sz="14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sz="1400" dirty="0" err="1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Adresse</a:t>
              </a:r>
              <a:r>
                <a:rPr lang="en-US" sz="14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	: 15 avenue </a:t>
              </a:r>
              <a:r>
                <a:rPr lang="en-US" sz="1400" dirty="0" err="1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Mers</a:t>
              </a:r>
              <a:r>
                <a:rPr lang="en-US" sz="14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 Sultan</a:t>
              </a:r>
            </a:p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20130 Casablanca - </a:t>
              </a:r>
              <a:r>
                <a:rPr lang="en-US" sz="1400" dirty="0" err="1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Maroc</a:t>
              </a:r>
              <a:endParaRPr lang="en-US" sz="14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24CD552-1C6C-094B-8BCC-527393854B21}"/>
              </a:ext>
            </a:extLst>
          </p:cNvPr>
          <p:cNvSpPr/>
          <p:nvPr/>
        </p:nvSpPr>
        <p:spPr>
          <a:xfrm>
            <a:off x="2220190" y="2620153"/>
            <a:ext cx="3266210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spc="200" dirty="0">
                <a:solidFill>
                  <a:srgbClr val="00477A"/>
                </a:solidFill>
                <a:latin typeface="Titillium" charset="0"/>
              </a:rPr>
              <a:t>Khadija EL IDRISSI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Chef de </a:t>
            </a:r>
            <a:r>
              <a:rPr lang="en-US" sz="1600" dirty="0" err="1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Projet</a:t>
            </a:r>
            <a:r>
              <a:rPr lang="en-US" sz="160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 - Mission Collective</a:t>
            </a:r>
          </a:p>
          <a:p>
            <a:r>
              <a:rPr lang="en-US" sz="160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TEAM FRANCE EXPORT</a:t>
            </a:r>
          </a:p>
        </p:txBody>
      </p:sp>
      <p:grpSp>
        <p:nvGrpSpPr>
          <p:cNvPr id="41" name="Group 19">
            <a:extLst>
              <a:ext uri="{FF2B5EF4-FFF2-40B4-BE49-F238E27FC236}">
                <a16:creationId xmlns:a16="http://schemas.microsoft.com/office/drawing/2014/main" id="{5613B655-7540-B548-817A-8AEA310C6A85}"/>
              </a:ext>
            </a:extLst>
          </p:cNvPr>
          <p:cNvGrpSpPr/>
          <p:nvPr/>
        </p:nvGrpSpPr>
        <p:grpSpPr>
          <a:xfrm>
            <a:off x="6806045" y="2699083"/>
            <a:ext cx="3136753" cy="1946732"/>
            <a:chOff x="1790700" y="4323540"/>
            <a:chExt cx="2750895" cy="1946732"/>
          </a:xfrm>
        </p:grpSpPr>
        <p:sp>
          <p:nvSpPr>
            <p:cNvPr id="42" name="TextBox 10">
              <a:extLst>
                <a:ext uri="{FF2B5EF4-FFF2-40B4-BE49-F238E27FC236}">
                  <a16:creationId xmlns:a16="http://schemas.microsoft.com/office/drawing/2014/main" id="{E44DF0E5-BEBB-FC4F-8C39-D29BDF4A6CE7}"/>
                </a:ext>
              </a:extLst>
            </p:cNvPr>
            <p:cNvSpPr txBox="1"/>
            <p:nvPr/>
          </p:nvSpPr>
          <p:spPr>
            <a:xfrm>
              <a:off x="1790700" y="4323540"/>
              <a:ext cx="2637366" cy="2018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endParaRPr lang="en-US" sz="16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43" name="TextBox 18">
              <a:extLst>
                <a:ext uri="{FF2B5EF4-FFF2-40B4-BE49-F238E27FC236}">
                  <a16:creationId xmlns:a16="http://schemas.microsoft.com/office/drawing/2014/main" id="{24E78AF1-06E6-684C-84E2-A6CD664C374D}"/>
                </a:ext>
              </a:extLst>
            </p:cNvPr>
            <p:cNvSpPr txBox="1"/>
            <p:nvPr/>
          </p:nvSpPr>
          <p:spPr>
            <a:xfrm>
              <a:off x="1904228" y="5253391"/>
              <a:ext cx="2637367" cy="1016881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dirty="0" err="1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Tél</a:t>
              </a:r>
              <a:r>
                <a:rPr lang="en-US" sz="14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. 	: +212 (0) 5 22 43 96 07</a:t>
              </a:r>
            </a:p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E-mail	: </a:t>
              </a:r>
              <a:r>
                <a:rPr lang="en-US" sz="14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  <a:hlinkClick r:id="rId3"/>
                </a:rPr>
                <a:t>ndahbi@cfcim.org</a:t>
              </a:r>
              <a:r>
                <a:rPr lang="en-US" sz="14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 </a:t>
              </a:r>
            </a:p>
            <a:p>
              <a:pPr>
                <a:lnSpc>
                  <a:spcPct val="120000"/>
                </a:lnSpc>
              </a:pPr>
              <a:r>
                <a:rPr lang="en-US" sz="1400" dirty="0" err="1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Adresse</a:t>
              </a:r>
              <a:r>
                <a:rPr lang="en-US" sz="14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	: 15 avenue </a:t>
              </a:r>
              <a:r>
                <a:rPr lang="en-US" sz="1400" dirty="0" err="1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Mers</a:t>
              </a:r>
              <a:r>
                <a:rPr lang="en-US" sz="14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 Sultan</a:t>
              </a:r>
            </a:p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20130 Casablanca - </a:t>
              </a:r>
              <a:r>
                <a:rPr lang="en-US" sz="1400" dirty="0" err="1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Maroc</a:t>
              </a:r>
              <a:endParaRPr lang="en-US" sz="14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55FB0CE5-F8B5-F04A-9120-A87F38020B2B}"/>
              </a:ext>
            </a:extLst>
          </p:cNvPr>
          <p:cNvSpPr/>
          <p:nvPr/>
        </p:nvSpPr>
        <p:spPr>
          <a:xfrm>
            <a:off x="6806043" y="2620153"/>
            <a:ext cx="4304543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spc="200" dirty="0">
                <a:solidFill>
                  <a:srgbClr val="00477A"/>
                </a:solidFill>
                <a:latin typeface="Titillium" charset="0"/>
              </a:rPr>
              <a:t>Nadia DAHBI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Chargée</a:t>
            </a:r>
            <a:r>
              <a:rPr lang="en-US" sz="160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 de Missions – </a:t>
            </a:r>
            <a:r>
              <a:rPr lang="en-US" sz="1600" dirty="0" err="1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Filière</a:t>
            </a:r>
            <a:r>
              <a:rPr lang="en-US" sz="160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 </a:t>
            </a:r>
            <a:r>
              <a:rPr lang="fr-FR" sz="160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Santé, Art de vivre</a:t>
            </a:r>
            <a:r>
              <a:rPr lang="en-US" sz="160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 </a:t>
            </a:r>
          </a:p>
          <a:p>
            <a:r>
              <a:rPr lang="en-US" sz="160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TEAM FRANCE EXPORT</a:t>
            </a:r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64B19DE1-A375-4479-AEE3-ACF7E07B5FC5}"/>
              </a:ext>
            </a:extLst>
          </p:cNvPr>
          <p:cNvSpPr>
            <a:spLocks noGrp="1"/>
          </p:cNvSpPr>
          <p:nvPr/>
        </p:nvSpPr>
        <p:spPr>
          <a:xfrm>
            <a:off x="3840480" y="1695119"/>
            <a:ext cx="4417255" cy="4325853"/>
          </a:xfrm>
          <a:prstGeom prst="rect">
            <a:avLst/>
          </a:prstGeom>
          <a:blipFill dpi="0" rotWithShape="1">
            <a:blip r:embed="rId4">
              <a:alphaModFix amt="4000"/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/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10443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RÃ©sultat de recherche d'images pour &quot;team france export&quot;">
            <a:extLst>
              <a:ext uri="{FF2B5EF4-FFF2-40B4-BE49-F238E27FC236}">
                <a16:creationId xmlns:a16="http://schemas.microsoft.com/office/drawing/2014/main" id="{C984640D-B121-40FE-827D-D115F4E38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604" y="1565197"/>
            <a:ext cx="2382140" cy="145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01CE672-EE2F-44A7-8583-888456464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37CE238-9696-476E-A82A-27EB6BFEE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08" y="1102570"/>
            <a:ext cx="3930655" cy="2383711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C178F592-7261-4985-B71F-1C18CA7FF1D6}"/>
              </a:ext>
            </a:extLst>
          </p:cNvPr>
          <p:cNvGrpSpPr/>
          <p:nvPr/>
        </p:nvGrpSpPr>
        <p:grpSpPr>
          <a:xfrm>
            <a:off x="1905208" y="4316922"/>
            <a:ext cx="8027422" cy="1438508"/>
            <a:chOff x="2613908" y="4138801"/>
            <a:chExt cx="8027422" cy="1438508"/>
          </a:xfrm>
        </p:grpSpPr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8D4972B8-FEDE-40F2-BDB9-22537D58A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1866" y="4661474"/>
              <a:ext cx="250052" cy="438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Subtitle 2">
              <a:extLst>
                <a:ext uri="{FF2B5EF4-FFF2-40B4-BE49-F238E27FC236}">
                  <a16:creationId xmlns:a16="http://schemas.microsoft.com/office/drawing/2014/main" id="{4F56EF3A-6186-48EE-9AF2-F98C1206BF87}"/>
                </a:ext>
              </a:extLst>
            </p:cNvPr>
            <p:cNvSpPr txBox="1">
              <a:spLocks/>
            </p:cNvSpPr>
            <p:nvPr/>
          </p:nvSpPr>
          <p:spPr>
            <a:xfrm>
              <a:off x="3414181" y="4603344"/>
              <a:ext cx="2906043" cy="554924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 lnSpcReduction="10000"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buClr>
                  <a:srgbClr val="727CA3"/>
                </a:buClr>
                <a:buSzPct val="76000"/>
                <a:defRPr/>
              </a:pPr>
              <a:r>
                <a:rPr lang="fr-FR" sz="2000" b="1" dirty="0">
                  <a:solidFill>
                    <a:srgbClr val="00477A"/>
                  </a:solidFill>
                  <a:latin typeface="Arial" pitchFamily="34" charset="0"/>
                  <a:cs typeface="Arial" pitchFamily="34" charset="0"/>
                </a:rPr>
                <a:t>CFCIM – </a:t>
              </a:r>
              <a:r>
                <a:rPr lang="fr-FR" sz="1300" dirty="0">
                  <a:solidFill>
                    <a:schemeClr val="bg1">
                      <a:lumMod val="50000"/>
                    </a:schemeClr>
                  </a:solidFill>
                  <a:latin typeface="Lato Regular"/>
                  <a:cs typeface="Lato Regular"/>
                </a:rPr>
                <a:t>15, avenue Mers Sultan – Casablanca</a:t>
              </a:r>
            </a:p>
          </p:txBody>
        </p:sp>
        <p:cxnSp>
          <p:nvCxnSpPr>
            <p:cNvPr id="18" name="Straight Connector 55">
              <a:extLst>
                <a:ext uri="{FF2B5EF4-FFF2-40B4-BE49-F238E27FC236}">
                  <a16:creationId xmlns:a16="http://schemas.microsoft.com/office/drawing/2014/main" id="{5C90996C-54B7-4D31-BC2B-96234851FF4C}"/>
                </a:ext>
              </a:extLst>
            </p:cNvPr>
            <p:cNvCxnSpPr/>
            <p:nvPr/>
          </p:nvCxnSpPr>
          <p:spPr>
            <a:xfrm flipV="1">
              <a:off x="3305670" y="4340890"/>
              <a:ext cx="0" cy="1057191"/>
            </a:xfrm>
            <a:prstGeom prst="line">
              <a:avLst/>
            </a:prstGeom>
            <a:ln w="19050" cmpd="sng">
              <a:solidFill>
                <a:srgbClr val="E8004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01EE266A-6386-4986-A924-4278B71173BE}"/>
                </a:ext>
              </a:extLst>
            </p:cNvPr>
            <p:cNvGrpSpPr/>
            <p:nvPr/>
          </p:nvGrpSpPr>
          <p:grpSpPr>
            <a:xfrm>
              <a:off x="6108057" y="4414833"/>
              <a:ext cx="2692811" cy="865883"/>
              <a:chOff x="6370280" y="4586283"/>
              <a:chExt cx="2692811" cy="865883"/>
            </a:xfrm>
          </p:grpSpPr>
          <p:sp>
            <p:nvSpPr>
              <p:cNvPr id="22" name="Subtitle 2">
                <a:extLst>
                  <a:ext uri="{FF2B5EF4-FFF2-40B4-BE49-F238E27FC236}">
                    <a16:creationId xmlns:a16="http://schemas.microsoft.com/office/drawing/2014/main" id="{E08CA4D1-88CC-411F-BA6F-43188079BA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70280" y="4586283"/>
                <a:ext cx="2692811" cy="865883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rmAutofit/>
              </a:bodyPr>
              <a:lstStyle>
                <a:lvl1pPr marL="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600"/>
                  </a:spcBef>
                  <a:buClr>
                    <a:srgbClr val="727CA3"/>
                  </a:buClr>
                  <a:buSzPct val="76000"/>
                  <a:defRPr/>
                </a:pPr>
                <a:r>
                  <a:rPr lang="fr-FR" sz="1200" b="1" dirty="0">
                    <a:solidFill>
                      <a:srgbClr val="00477A"/>
                    </a:solidFill>
                    <a:latin typeface="Arial" pitchFamily="34" charset="0"/>
                    <a:cs typeface="Arial" pitchFamily="34" charset="0"/>
                  </a:rPr>
                  <a:t>Tél. : 00 212 5 22 20 90 90 </a:t>
                </a:r>
              </a:p>
              <a:p>
                <a:pPr>
                  <a:spcBef>
                    <a:spcPts val="600"/>
                  </a:spcBef>
                  <a:buClr>
                    <a:srgbClr val="727CA3"/>
                  </a:buClr>
                  <a:buSzPct val="76000"/>
                  <a:defRPr/>
                </a:pPr>
                <a:r>
                  <a:rPr lang="fr-FR" sz="1200" b="1" dirty="0">
                    <a:solidFill>
                      <a:srgbClr val="00477A"/>
                    </a:solidFill>
                    <a:latin typeface="Arial" pitchFamily="34" charset="0"/>
                    <a:cs typeface="Arial" pitchFamily="34" charset="0"/>
                  </a:rPr>
                  <a:t>Email : cfcim@cfcim.org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83B6C7-55DA-46EC-803A-FD62C4E73ECF}"/>
                  </a:ext>
                </a:extLst>
              </p:cNvPr>
              <p:cNvSpPr/>
              <p:nvPr/>
            </p:nvSpPr>
            <p:spPr>
              <a:xfrm>
                <a:off x="7238380" y="5162290"/>
                <a:ext cx="136197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rgbClr val="727CA3"/>
                  </a:buClr>
                  <a:buSzPct val="76000"/>
                  <a:defRPr/>
                </a:pPr>
                <a:r>
                  <a:rPr lang="fr-FR" sz="1200" b="1" dirty="0">
                    <a:solidFill>
                      <a:srgbClr val="00477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fr-FR" sz="1200" b="1" u="sng" dirty="0">
                    <a:solidFill>
                      <a:srgbClr val="00477A"/>
                    </a:solidFill>
                    <a:latin typeface="Arial" pitchFamily="34" charset="0"/>
                    <a:cs typeface="Arial" pitchFamily="34" charset="0"/>
                  </a:rPr>
                  <a:t>www.cfcim.org </a:t>
                </a:r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DEEC49C-E43D-4D43-86A2-02607561DFB6}"/>
                </a:ext>
              </a:extLst>
            </p:cNvPr>
            <p:cNvSpPr/>
            <p:nvPr/>
          </p:nvSpPr>
          <p:spPr>
            <a:xfrm>
              <a:off x="2613908" y="4138801"/>
              <a:ext cx="8027422" cy="1438508"/>
            </a:xfrm>
            <a:prstGeom prst="roundRect">
              <a:avLst/>
            </a:prstGeom>
            <a:noFill/>
            <a:ln w="3175">
              <a:solidFill>
                <a:schemeClr val="tx1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pic>
          <p:nvPicPr>
            <p:cNvPr id="21" name="Image 20">
              <a:hlinkClick r:id="rId7"/>
              <a:extLst>
                <a:ext uri="{FF2B5EF4-FFF2-40B4-BE49-F238E27FC236}">
                  <a16:creationId xmlns:a16="http://schemas.microsoft.com/office/drawing/2014/main" id="{2060B58F-DCCA-471E-8060-E73B7C883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315" b="9121"/>
            <a:stretch/>
          </p:blipFill>
          <p:spPr>
            <a:xfrm>
              <a:off x="10078634" y="5006062"/>
              <a:ext cx="349810" cy="276999"/>
            </a:xfrm>
            <a:prstGeom prst="rect">
              <a:avLst/>
            </a:prstGeom>
          </p:spPr>
        </p:pic>
      </p:grpSp>
      <p:pic>
        <p:nvPicPr>
          <p:cNvPr id="24" name="Image 23">
            <a:hlinkClick r:id="rId9"/>
            <a:extLst>
              <a:ext uri="{FF2B5EF4-FFF2-40B4-BE49-F238E27FC236}">
                <a16:creationId xmlns:a16="http://schemas.microsoft.com/office/drawing/2014/main" id="{2011635C-5078-4F3B-83E0-6CB33F0BB0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/>
          <a:stretch/>
        </p:blipFill>
        <p:spPr>
          <a:xfrm>
            <a:off x="8878753" y="5197052"/>
            <a:ext cx="374650" cy="304800"/>
          </a:xfrm>
          <a:prstGeom prst="rect">
            <a:avLst/>
          </a:prstGeom>
        </p:spPr>
      </p:pic>
      <p:pic>
        <p:nvPicPr>
          <p:cNvPr id="4" name="Image 3">
            <a:hlinkClick r:id="rId10"/>
            <a:extLst>
              <a:ext uri="{FF2B5EF4-FFF2-40B4-BE49-F238E27FC236}">
                <a16:creationId xmlns:a16="http://schemas.microsoft.com/office/drawing/2014/main" id="{1D547055-54A1-4CF2-A384-9755F09A6B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8674" y="5191082"/>
            <a:ext cx="317158" cy="29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47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B6FD7A-45CB-4411-9233-04397DF02585}"/>
              </a:ext>
            </a:extLst>
          </p:cNvPr>
          <p:cNvSpPr/>
          <p:nvPr/>
        </p:nvSpPr>
        <p:spPr bwMode="auto">
          <a:xfrm>
            <a:off x="0" y="515530"/>
            <a:ext cx="5321692" cy="485954"/>
          </a:xfrm>
          <a:prstGeom prst="rect">
            <a:avLst/>
          </a:prstGeom>
          <a:solidFill>
            <a:srgbClr val="FACA36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fr-FR"/>
          </a:p>
        </p:txBody>
      </p:sp>
      <p:sp>
        <p:nvSpPr>
          <p:cNvPr id="4" name="TextBox 3"/>
          <p:cNvSpPr txBox="1"/>
          <p:nvPr/>
        </p:nvSpPr>
        <p:spPr>
          <a:xfrm>
            <a:off x="424625" y="1782188"/>
            <a:ext cx="5671375" cy="12496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fr-FR" sz="1400" dirty="0">
                <a:solidFill>
                  <a:srgbClr val="2B724B"/>
                </a:solidFill>
                <a:latin typeface="Titillium Web" pitchFamily="2" charset="77"/>
              </a:rPr>
              <a:t>La Chambre Française de Commerce et d’Industrie du Maroc organise le 15 octobre 2020 une Mission Collective pour la filière équine en marge de la 13</a:t>
            </a:r>
            <a:r>
              <a:rPr lang="fr-FR" sz="1400" baseline="30000" dirty="0">
                <a:solidFill>
                  <a:srgbClr val="2B724B"/>
                </a:solidFill>
                <a:latin typeface="Titillium Web" pitchFamily="2" charset="77"/>
              </a:rPr>
              <a:t>ème</a:t>
            </a:r>
            <a:r>
              <a:rPr lang="fr-FR" sz="1400" dirty="0">
                <a:solidFill>
                  <a:srgbClr val="2B724B"/>
                </a:solidFill>
                <a:latin typeface="Titillium Web" pitchFamily="2" charset="77"/>
              </a:rPr>
              <a:t> édition du Salon International du Cheval.</a:t>
            </a:r>
          </a:p>
          <a:p>
            <a:pPr algn="just">
              <a:lnSpc>
                <a:spcPts val="2500"/>
              </a:lnSpc>
            </a:pPr>
            <a:endParaRPr lang="en-US" sz="1200" dirty="0">
              <a:solidFill>
                <a:srgbClr val="2B724B"/>
              </a:solidFill>
              <a:latin typeface="Titillium Web" pitchFamily="2" charset="77"/>
              <a:ea typeface="Titillium Light" charset="0"/>
              <a:cs typeface="Titillium Ligh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625" y="3817527"/>
            <a:ext cx="5715631" cy="174400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40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Cette Mission a pour objectif de mettre en avant les nombreuses opportunités d’affaires que recèle le marché équestre marocain via une présentation sectorielle et des moments de networking.</a:t>
            </a:r>
          </a:p>
          <a:p>
            <a:pPr algn="just">
              <a:lnSpc>
                <a:spcPct val="150000"/>
              </a:lnSpc>
            </a:pPr>
            <a:endParaRPr lang="fr-FR" sz="600" dirty="0">
              <a:solidFill>
                <a:schemeClr val="tx1">
                  <a:alpha val="60000"/>
                </a:schemeClr>
              </a:solidFill>
              <a:latin typeface="Titillium" charset="0"/>
            </a:endParaRPr>
          </a:p>
          <a:p>
            <a:pPr algn="just">
              <a:lnSpc>
                <a:spcPct val="150000"/>
              </a:lnSpc>
            </a:pPr>
            <a:r>
              <a:rPr lang="fr-FR" sz="1400" b="1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Une occasion idéale pour les entreprises françaises souhaitant prospecter au Maroc.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226169" y="3367475"/>
            <a:ext cx="691243" cy="0"/>
          </a:xfrm>
          <a:prstGeom prst="line">
            <a:avLst/>
          </a:prstGeom>
          <a:ln w="25400">
            <a:solidFill>
              <a:srgbClr val="2B7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8">
            <a:extLst>
              <a:ext uri="{FF2B5EF4-FFF2-40B4-BE49-F238E27FC236}">
                <a16:creationId xmlns:a16="http://schemas.microsoft.com/office/drawing/2014/main" id="{DDC813F5-BE5F-B04D-89C4-763F5651588E}"/>
              </a:ext>
            </a:extLst>
          </p:cNvPr>
          <p:cNvSpPr txBox="1"/>
          <p:nvPr/>
        </p:nvSpPr>
        <p:spPr>
          <a:xfrm>
            <a:off x="259581" y="405976"/>
            <a:ext cx="4639347" cy="73866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endParaRPr lang="fr-FR" sz="1400" b="1" spc="300" dirty="0">
              <a:solidFill>
                <a:srgbClr val="2B724B"/>
              </a:solidFill>
              <a:latin typeface="Titillium Bd" charset="0"/>
            </a:endParaRPr>
          </a:p>
          <a:p>
            <a:r>
              <a:rPr lang="fr-FR" sz="1400" b="1" spc="300" dirty="0">
                <a:solidFill>
                  <a:srgbClr val="2B724B"/>
                </a:solidFill>
                <a:latin typeface="Titillium Bd" charset="0"/>
              </a:rPr>
              <a:t>MISSION COLLECTIVE FILIÈRE ÉQUINE 2020</a:t>
            </a:r>
          </a:p>
          <a:p>
            <a:endParaRPr lang="en-US" sz="1400" b="1" i="0" spc="300" dirty="0">
              <a:solidFill>
                <a:srgbClr val="2B724B"/>
              </a:solidFill>
              <a:latin typeface="Titillium Bd" charset="0"/>
              <a:ea typeface="Titillium Bd" charset="0"/>
              <a:cs typeface="Titillium Bd" charset="0"/>
            </a:endParaRPr>
          </a:p>
        </p:txBody>
      </p:sp>
      <p:pic>
        <p:nvPicPr>
          <p:cNvPr id="11" name="Image 10" descr="Une image contenant chien, noir, brun, assis&#10;&#10;Description générée automatiquement">
            <a:extLst>
              <a:ext uri="{FF2B5EF4-FFF2-40B4-BE49-F238E27FC236}">
                <a16:creationId xmlns:a16="http://schemas.microsoft.com/office/drawing/2014/main" id="{6E1DBC63-6CF8-467C-BE43-D5D37103CD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54" r="16808"/>
          <a:stretch/>
        </p:blipFill>
        <p:spPr>
          <a:xfrm flipH="1">
            <a:off x="6679475" y="1"/>
            <a:ext cx="551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48408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>
            <a:extLst>
              <a:ext uri="{FF2B5EF4-FFF2-40B4-BE49-F238E27FC236}">
                <a16:creationId xmlns:a16="http://schemas.microsoft.com/office/drawing/2014/main" id="{E0F4CAEA-51C5-4185-874E-9F02110CDFD3}"/>
              </a:ext>
            </a:extLst>
          </p:cNvPr>
          <p:cNvGrpSpPr/>
          <p:nvPr/>
        </p:nvGrpSpPr>
        <p:grpSpPr>
          <a:xfrm>
            <a:off x="7054240" y="2059449"/>
            <a:ext cx="4789187" cy="1276662"/>
            <a:chOff x="1115461" y="2335223"/>
            <a:chExt cx="4789187" cy="1276662"/>
          </a:xfrm>
        </p:grpSpPr>
        <p:sp>
          <p:nvSpPr>
            <p:cNvPr id="39" name="TextBox 8">
              <a:extLst>
                <a:ext uri="{FF2B5EF4-FFF2-40B4-BE49-F238E27FC236}">
                  <a16:creationId xmlns:a16="http://schemas.microsoft.com/office/drawing/2014/main" id="{70850AE0-85FF-4E21-890C-E2397E62ABF0}"/>
                </a:ext>
              </a:extLst>
            </p:cNvPr>
            <p:cNvSpPr txBox="1"/>
            <p:nvPr/>
          </p:nvSpPr>
          <p:spPr>
            <a:xfrm>
              <a:off x="1115462" y="2335223"/>
              <a:ext cx="3684814" cy="2477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fr-FR" sz="1400" b="1" dirty="0">
                  <a:solidFill>
                    <a:srgbClr val="2B724B"/>
                  </a:solidFill>
                  <a:latin typeface="Titillium" charset="0"/>
                  <a:ea typeface="Titillium" charset="0"/>
                  <a:cs typeface="Titillium" charset="0"/>
                </a:rPr>
                <a:t>Autres informations</a:t>
              </a:r>
            </a:p>
          </p:txBody>
        </p:sp>
        <p:sp>
          <p:nvSpPr>
            <p:cNvPr id="40" name="TextBox 9">
              <a:extLst>
                <a:ext uri="{FF2B5EF4-FFF2-40B4-BE49-F238E27FC236}">
                  <a16:creationId xmlns:a16="http://schemas.microsoft.com/office/drawing/2014/main" id="{6E721002-4025-4731-AFBB-33A9E8E5BB7B}"/>
                </a:ext>
              </a:extLst>
            </p:cNvPr>
            <p:cNvSpPr txBox="1"/>
            <p:nvPr/>
          </p:nvSpPr>
          <p:spPr>
            <a:xfrm>
              <a:off x="1115461" y="2727027"/>
              <a:ext cx="4789187" cy="88485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marL="171450" lvl="0" indent="-171450" algn="just">
                <a:buFont typeface="Wingdings" panose="05000000000000000000" pitchFamily="2" charset="2"/>
                <a:buChar char="§"/>
              </a:pPr>
              <a:r>
                <a:rPr lang="fr-FR" sz="1150" b="1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</a:rPr>
                <a:t>+ de 2 400 événements équestres </a:t>
              </a:r>
              <a:r>
                <a:rPr lang="fr-FR" sz="115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</a:rPr>
                <a:t>organisés par an </a:t>
              </a:r>
              <a:r>
                <a:rPr lang="fr-FR" sz="900" i="1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</a:rPr>
                <a:t>(+30% par rapport à 2011) ;</a:t>
              </a:r>
            </a:p>
            <a:p>
              <a:pPr marL="171450" lvl="0" indent="-171450" algn="just">
                <a:buFont typeface="Wingdings" panose="05000000000000000000" pitchFamily="2" charset="2"/>
                <a:buChar char="§"/>
              </a:pPr>
              <a:r>
                <a:rPr lang="fr-FR" sz="1150" b="1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</a:rPr>
                <a:t>32 courses exportées par an </a:t>
              </a:r>
              <a:r>
                <a:rPr lang="fr-FR" sz="115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</a:rPr>
                <a:t>à l’international ;</a:t>
              </a:r>
            </a:p>
            <a:p>
              <a:pPr marL="171450" lvl="0" indent="-171450" algn="just">
                <a:buFont typeface="Wingdings" panose="05000000000000000000" pitchFamily="2" charset="2"/>
                <a:buChar char="§"/>
              </a:pPr>
              <a:r>
                <a:rPr lang="fr-FR" sz="1150" b="1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</a:rPr>
                <a:t>30 structures </a:t>
              </a:r>
              <a:r>
                <a:rPr lang="fr-FR" sz="115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</a:rPr>
                <a:t>opèrent dans le tourisme équestre ;</a:t>
              </a:r>
            </a:p>
            <a:p>
              <a:pPr marL="171450" lvl="0" indent="-171450" algn="just">
                <a:buFont typeface="Wingdings" panose="05000000000000000000" pitchFamily="2" charset="2"/>
                <a:buChar char="§"/>
              </a:pPr>
              <a:r>
                <a:rPr lang="fr-FR" sz="1150" b="1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</a:rPr>
                <a:t>800 amateurs par an </a:t>
              </a:r>
              <a:r>
                <a:rPr lang="fr-FR" sz="115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</a:rPr>
                <a:t>pour le tourisme équestre ;</a:t>
              </a:r>
            </a:p>
            <a:p>
              <a:pPr marL="171450" lvl="0" indent="-171450" algn="just">
                <a:buFont typeface="Wingdings" panose="05000000000000000000" pitchFamily="2" charset="2"/>
                <a:buChar char="§"/>
              </a:pPr>
              <a:r>
                <a:rPr lang="fr-FR" sz="1150" b="1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</a:rPr>
                <a:t>Forte augmentation des participants aux courses</a:t>
              </a:r>
              <a:r>
                <a:rPr lang="fr-FR" sz="115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</a:rPr>
                <a:t>, +31% en 2018. 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49121" y="866769"/>
            <a:ext cx="3684814" cy="247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400" b="1" dirty="0">
                <a:solidFill>
                  <a:srgbClr val="2B724B"/>
                </a:solidFill>
                <a:latin typeface="Titillium" charset="0"/>
                <a:ea typeface="Titillium" charset="0"/>
                <a:cs typeface="Titillium" charset="0"/>
              </a:rPr>
              <a:t>Economie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9121" y="1166019"/>
            <a:ext cx="4422662" cy="70788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fr-FR" sz="1150" b="1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Investissement de 1,8 Mds DH (161M €) </a:t>
            </a: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depuis 2012 ;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fr-FR" sz="1150" b="1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7 Mds DH (650 M €) générés en 2018 soit 0,61 % du PIB </a:t>
            </a: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du Maroc  (x2 par rapport à 2007 avec 3,4 Md DH) ;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fr-FR" sz="1150" b="1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30 000 Emplois </a:t>
            </a: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en 2018 (contre 6 500 en 2009).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4687" y="2086141"/>
            <a:ext cx="3684814" cy="247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2B724B"/>
                </a:solidFill>
                <a:latin typeface="Titillium" charset="0"/>
                <a:ea typeface="Titillium" charset="0"/>
                <a:cs typeface="Titillium" charset="0"/>
              </a:rPr>
              <a:t>Infrastructures</a:t>
            </a:r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id="{08904FD5-5EE7-4B1D-8E2C-A6F364ADAA19}"/>
              </a:ext>
            </a:extLst>
          </p:cNvPr>
          <p:cNvSpPr txBox="1"/>
          <p:nvPr/>
        </p:nvSpPr>
        <p:spPr>
          <a:xfrm>
            <a:off x="989652" y="2378043"/>
            <a:ext cx="4998089" cy="168122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La </a:t>
            </a:r>
            <a:r>
              <a:rPr lang="en-US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Société Royale </a:t>
            </a:r>
            <a:r>
              <a:rPr lang="en-US" sz="1150" dirty="0" err="1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d’Encouragement</a:t>
            </a:r>
            <a:r>
              <a:rPr lang="en-US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 du Cheval</a:t>
            </a: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 « </a:t>
            </a:r>
            <a:r>
              <a:rPr lang="fr-FR" sz="1150" b="1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SOREC »</a:t>
            </a: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 gère au Maroc :</a:t>
            </a:r>
          </a:p>
          <a:p>
            <a:pPr marL="182563" lvl="1" algn="just"/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- </a:t>
            </a:r>
            <a:r>
              <a:rPr lang="fr-FR" sz="1150" b="1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7 hippodromes </a:t>
            </a: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;</a:t>
            </a:r>
          </a:p>
          <a:p>
            <a:pPr marL="182563" lvl="1" algn="just"/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- </a:t>
            </a:r>
            <a:r>
              <a:rPr lang="fr-FR" sz="1150" b="1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5 haras et 45 centres </a:t>
            </a: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de promotion de l’élevage et stations de monte ;</a:t>
            </a:r>
          </a:p>
          <a:p>
            <a:pPr marL="268288" lvl="1" indent="-93663" algn="just"/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- </a:t>
            </a:r>
            <a:r>
              <a:rPr lang="fr-FR" sz="1150" b="1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Institut National du Cheval </a:t>
            </a: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(créé en 2013) dédié à la formation pour les  métiers de la filière équine.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150" b="1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 </a:t>
            </a: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Ouverture de nouvelles installations depuis 2017 :</a:t>
            </a:r>
          </a:p>
          <a:p>
            <a:pPr lvl="1" indent="-274638" algn="just"/>
            <a:r>
              <a:rPr lang="fr-FR" sz="1150" b="1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- Clinique Equine </a:t>
            </a: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de l’Institut Agronomique Vétérinaire Hassan II à Rabat ;</a:t>
            </a:r>
          </a:p>
          <a:p>
            <a:pPr lvl="1" indent="-274638" algn="just"/>
            <a:r>
              <a:rPr lang="fr-FR" sz="1150" b="1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- Hippodrome</a:t>
            </a: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 de Marrakech ;</a:t>
            </a:r>
          </a:p>
          <a:p>
            <a:pPr lvl="1" indent="-274638" algn="just"/>
            <a:r>
              <a:rPr lang="fr-FR" sz="1150" b="1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- Centre d’entrainement </a:t>
            </a: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de </a:t>
            </a:r>
            <a:r>
              <a:rPr lang="fr-FR" sz="1150" dirty="0" err="1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Bouznika</a:t>
            </a: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.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F8757E21-2AA8-4765-96B4-9BB937D6D6A3}"/>
              </a:ext>
            </a:extLst>
          </p:cNvPr>
          <p:cNvSpPr txBox="1"/>
          <p:nvPr/>
        </p:nvSpPr>
        <p:spPr>
          <a:xfrm>
            <a:off x="7051791" y="861498"/>
            <a:ext cx="3684814" cy="247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 b="1" dirty="0">
                <a:solidFill>
                  <a:srgbClr val="2B724B"/>
                </a:solidFill>
                <a:latin typeface="Titillium" charset="0"/>
                <a:ea typeface="Titillium" charset="0"/>
                <a:cs typeface="Titillium" charset="0"/>
              </a:rPr>
              <a:t>La population </a:t>
            </a:r>
            <a:r>
              <a:rPr lang="fr-FR" sz="1400" b="1" dirty="0">
                <a:solidFill>
                  <a:srgbClr val="2B724B"/>
                </a:solidFill>
                <a:latin typeface="Titillium" charset="0"/>
                <a:ea typeface="Titillium" charset="0"/>
                <a:cs typeface="Titillium" charset="0"/>
              </a:rPr>
              <a:t>équestre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D5C2C473-3054-4C74-8242-01F4BCC9259D}"/>
              </a:ext>
            </a:extLst>
          </p:cNvPr>
          <p:cNvSpPr txBox="1"/>
          <p:nvPr/>
        </p:nvSpPr>
        <p:spPr>
          <a:xfrm>
            <a:off x="7054240" y="1175835"/>
            <a:ext cx="4513353" cy="70788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171450" lvl="0" indent="-171450" algn="just">
              <a:buFont typeface="Wingdings" panose="05000000000000000000" pitchFamily="2" charset="2"/>
              <a:buChar char="§"/>
            </a:pPr>
            <a:r>
              <a:rPr lang="fr-FR" sz="1150" b="1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5 Races </a:t>
            </a: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: Barbe, Arabe Barbe, Pur-sang Arabe, Pur-sang Anglais, Pur-sang Anglo-arabe ;           </a:t>
            </a:r>
          </a:p>
          <a:p>
            <a:pPr marL="171450" lvl="0" indent="-171450" algn="just">
              <a:buFont typeface="Wingdings" panose="05000000000000000000" pitchFamily="2" charset="2"/>
              <a:buChar char="§"/>
            </a:pPr>
            <a:r>
              <a:rPr lang="fr-FR" sz="1150" b="1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4 300 Naissances </a:t>
            </a: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en 2018 (+31 % depuis 2011) ;</a:t>
            </a:r>
          </a:p>
          <a:p>
            <a:pPr marL="171450" lvl="0" indent="-171450" algn="just">
              <a:buFont typeface="Wingdings" panose="05000000000000000000" pitchFamily="2" charset="2"/>
              <a:buChar char="§"/>
            </a:pPr>
            <a:r>
              <a:rPr lang="fr-FR" sz="1150" b="1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Estimation à 110 000 Chevaux </a:t>
            </a: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au Maroc en 2017.         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AEA2CB-271F-4EBC-A785-B405FB258BFC}"/>
              </a:ext>
            </a:extLst>
          </p:cNvPr>
          <p:cNvSpPr/>
          <p:nvPr/>
        </p:nvSpPr>
        <p:spPr bwMode="auto">
          <a:xfrm>
            <a:off x="-5729" y="173523"/>
            <a:ext cx="5667976" cy="489326"/>
          </a:xfrm>
          <a:prstGeom prst="rect">
            <a:avLst/>
          </a:prstGeom>
          <a:solidFill>
            <a:srgbClr val="FACA36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fr-FR"/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1C2E6865-4B98-4EAA-BB85-AF6F82372C48}"/>
              </a:ext>
            </a:extLst>
          </p:cNvPr>
          <p:cNvSpPr txBox="1"/>
          <p:nvPr/>
        </p:nvSpPr>
        <p:spPr>
          <a:xfrm>
            <a:off x="267921" y="67341"/>
            <a:ext cx="445173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endParaRPr lang="fr-FR" sz="1400" b="1" spc="300" dirty="0">
              <a:solidFill>
                <a:srgbClr val="2B724B"/>
              </a:solidFill>
              <a:latin typeface="Titillium Bd" charset="0"/>
            </a:endParaRPr>
          </a:p>
          <a:p>
            <a:r>
              <a:rPr lang="en-US" sz="1400" b="1" spc="300" dirty="0">
                <a:solidFill>
                  <a:srgbClr val="2B724B"/>
                </a:solidFill>
                <a:latin typeface="Titillium Bd" charset="0"/>
              </a:rPr>
              <a:t>CHIFFRES CLÉS DE LA FILIÈRE ÉQUINE</a:t>
            </a:r>
            <a:r>
              <a:rPr lang="en-US" sz="1400" b="1" dirty="0">
                <a:solidFill>
                  <a:srgbClr val="2B724B"/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</a:p>
          <a:p>
            <a:endParaRPr lang="en-US" sz="1400" b="1" i="0" spc="300" dirty="0">
              <a:solidFill>
                <a:srgbClr val="2B724B"/>
              </a:solidFill>
              <a:latin typeface="Titillium Bd" charset="0"/>
              <a:ea typeface="Titillium Bd" charset="0"/>
              <a:cs typeface="Titillium Bd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D3B79D1-F8E3-4351-A312-D0E0FD2E75B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2B724B">
                <a:tint val="45000"/>
                <a:satMod val="400000"/>
              </a:srgbClr>
            </a:duotone>
            <a:lum bright="42000" contrast="62000"/>
          </a:blip>
          <a:stretch>
            <a:fillRect/>
          </a:stretch>
        </p:blipFill>
        <p:spPr>
          <a:xfrm>
            <a:off x="445866" y="846390"/>
            <a:ext cx="366600" cy="415264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43BAE197-1272-434C-AFD8-EF507B0C6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008" y="2041210"/>
            <a:ext cx="337621" cy="337621"/>
          </a:xfrm>
          <a:prstGeom prst="rect">
            <a:avLst/>
          </a:prstGeom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957F6977-7DF6-4136-AC80-4F9C75D0C8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38329" y="831792"/>
            <a:ext cx="489326" cy="489326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682D2896-E987-4E8A-80DD-2516947607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86719" y="2010189"/>
            <a:ext cx="392545" cy="392545"/>
          </a:xfrm>
          <a:prstGeom prst="rect">
            <a:avLst/>
          </a:prstGeom>
        </p:spPr>
      </p:pic>
      <p:pic>
        <p:nvPicPr>
          <p:cNvPr id="2052" name="Picture 4" descr="Une main de femme brandissant la tête d'un cheval marron - Portrait en gros plan d'un cheval - Fermeture des yeux - Concept de tendance et de soins aux animaux">
            <a:extLst>
              <a:ext uri="{FF2B5EF4-FFF2-40B4-BE49-F238E27FC236}">
                <a16:creationId xmlns:a16="http://schemas.microsoft.com/office/drawing/2014/main" id="{F7C2EBAC-1C48-4198-8F4F-C6A7C7335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t="36819" r="156" b="33808"/>
          <a:stretch/>
        </p:blipFill>
        <p:spPr bwMode="auto">
          <a:xfrm>
            <a:off x="-38078" y="4221455"/>
            <a:ext cx="12230078" cy="263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mammifère, animal, brun, regardant&#10;&#10;Description générée automatiquement">
            <a:extLst>
              <a:ext uri="{FF2B5EF4-FFF2-40B4-BE49-F238E27FC236}">
                <a16:creationId xmlns:a16="http://schemas.microsoft.com/office/drawing/2014/main" id="{6DD1018F-DAF7-46D2-A1A5-AB9DED4BC41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7138" b="30303"/>
          <a:stretch/>
        </p:blipFill>
        <p:spPr>
          <a:xfrm>
            <a:off x="0" y="4203316"/>
            <a:ext cx="12230078" cy="265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7284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22904" y="1448094"/>
            <a:ext cx="5272209" cy="1514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b="1" spc="200" dirty="0">
                <a:solidFill>
                  <a:srgbClr val="2B724B"/>
                </a:solidFill>
                <a:latin typeface="Titillium" charset="0"/>
                <a:ea typeface="Titillium" charset="0"/>
                <a:cs typeface="Titillium" charset="0"/>
              </a:rPr>
              <a:t>LA R</a:t>
            </a:r>
            <a:r>
              <a:rPr lang="fr-FR" sz="1200" b="1" spc="200" dirty="0">
                <a:solidFill>
                  <a:srgbClr val="2B724B"/>
                </a:solidFill>
                <a:latin typeface="Titillium" charset="0"/>
              </a:rPr>
              <a:t>ÉUSSITE DU</a:t>
            </a:r>
            <a:r>
              <a:rPr lang="en-US" sz="1200" b="1" spc="200" dirty="0">
                <a:solidFill>
                  <a:srgbClr val="2B724B"/>
                </a:solidFill>
                <a:latin typeface="Titillium" charset="0"/>
                <a:ea typeface="Titillium" charset="0"/>
                <a:cs typeface="Titillium" charset="0"/>
              </a:rPr>
              <a:t> PLAN D</a:t>
            </a:r>
            <a:r>
              <a:rPr lang="fr-FR" sz="1200" b="1" spc="200" dirty="0">
                <a:solidFill>
                  <a:srgbClr val="2B724B"/>
                </a:solidFill>
                <a:latin typeface="Titillium" charset="0"/>
              </a:rPr>
              <a:t>É</a:t>
            </a:r>
            <a:r>
              <a:rPr lang="en-US" sz="1200" b="1" spc="200" dirty="0">
                <a:solidFill>
                  <a:srgbClr val="2B724B"/>
                </a:solidFill>
                <a:latin typeface="Titillium" charset="0"/>
                <a:ea typeface="Titillium" charset="0"/>
                <a:cs typeface="Titillium" charset="0"/>
              </a:rPr>
              <a:t>CENNAL 2011-2020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B200BDB-73F5-E849-A792-3029112E8C09}"/>
              </a:ext>
            </a:extLst>
          </p:cNvPr>
          <p:cNvGrpSpPr/>
          <p:nvPr/>
        </p:nvGrpSpPr>
        <p:grpSpPr>
          <a:xfrm>
            <a:off x="389325" y="2840269"/>
            <a:ext cx="3343412" cy="1198536"/>
            <a:chOff x="1790700" y="3318198"/>
            <a:chExt cx="3684814" cy="1198536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790700" y="4516734"/>
              <a:ext cx="691243" cy="0"/>
            </a:xfrm>
            <a:prstGeom prst="line">
              <a:avLst/>
            </a:prstGeom>
            <a:ln w="25400">
              <a:solidFill>
                <a:srgbClr val="2B72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A5A74DE5-BDF6-1343-8C05-4393C66568FE}"/>
                </a:ext>
              </a:extLst>
            </p:cNvPr>
            <p:cNvSpPr txBox="1"/>
            <p:nvPr/>
          </p:nvSpPr>
          <p:spPr>
            <a:xfrm>
              <a:off x="1790700" y="3318198"/>
              <a:ext cx="3684814" cy="962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fr-FR" sz="2400" b="1" dirty="0">
                  <a:solidFill>
                    <a:srgbClr val="2B724B"/>
                  </a:solidFill>
                  <a:latin typeface="Titillium Web" pitchFamily="2" charset="77"/>
                </a:rPr>
                <a:t>Saisissez les opportunités</a:t>
              </a:r>
            </a:p>
            <a:p>
              <a:pPr>
                <a:lnSpc>
                  <a:spcPts val="2500"/>
                </a:lnSpc>
              </a:pPr>
              <a:r>
                <a:rPr lang="fr-FR" sz="2400" b="1" dirty="0">
                  <a:solidFill>
                    <a:srgbClr val="2B724B"/>
                  </a:solidFill>
                  <a:latin typeface="Titillium Web" pitchFamily="2" charset="77"/>
                </a:rPr>
                <a:t>réelles qu’offre le secteur</a:t>
              </a:r>
              <a:r>
                <a:rPr lang="en-US" sz="2400" b="1" dirty="0">
                  <a:solidFill>
                    <a:srgbClr val="2B724B"/>
                  </a:solidFill>
                  <a:latin typeface="Titillium Web" pitchFamily="2" charset="77"/>
                </a:rPr>
                <a:t>…</a:t>
              </a:r>
            </a:p>
          </p:txBody>
        </p:sp>
      </p:grpSp>
      <p:sp>
        <p:nvSpPr>
          <p:cNvPr id="14" name="TextBox 18">
            <a:extLst>
              <a:ext uri="{FF2B5EF4-FFF2-40B4-BE49-F238E27FC236}">
                <a16:creationId xmlns:a16="http://schemas.microsoft.com/office/drawing/2014/main" id="{0CF4D835-5152-E440-AF2D-609C7428A202}"/>
              </a:ext>
            </a:extLst>
          </p:cNvPr>
          <p:cNvSpPr txBox="1"/>
          <p:nvPr/>
        </p:nvSpPr>
        <p:spPr>
          <a:xfrm>
            <a:off x="685800" y="450577"/>
            <a:ext cx="1128642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200" b="1" i="0" spc="300" dirty="0">
                <a:gradFill>
                  <a:gsLst>
                    <a:gs pos="0">
                      <a:srgbClr val="1E402E"/>
                    </a:gs>
                    <a:gs pos="100000">
                      <a:srgbClr val="2B724B"/>
                    </a:gs>
                  </a:gsLst>
                  <a:lin ang="2700000" scaled="0"/>
                </a:gradFill>
                <a:latin typeface="Titillium Bd" charset="0"/>
                <a:ea typeface="Titillium Bd" charset="0"/>
                <a:cs typeface="Titillium Bd" charset="0"/>
              </a:rPr>
              <a:t>LE SECTEUR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5091EB2E-9F09-45FC-ACCF-4EE18365D49B}"/>
              </a:ext>
            </a:extLst>
          </p:cNvPr>
          <p:cNvSpPr txBox="1"/>
          <p:nvPr/>
        </p:nvSpPr>
        <p:spPr>
          <a:xfrm>
            <a:off x="5122903" y="1758967"/>
            <a:ext cx="6419551" cy="2123658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lvl="0" algn="just"/>
            <a:r>
              <a:rPr lang="fr-FR" sz="1150" b="1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Le plan s’organise autour de trois axes avec une approche géographique, culturelle et socio-économique </a:t>
            </a:r>
          </a:p>
          <a:p>
            <a:pPr marL="268288" lvl="0" indent="-93663" algn="just">
              <a:buFont typeface="Wingdings" panose="05000000000000000000" pitchFamily="2" charset="2"/>
              <a:buChar char="§"/>
            </a:pP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Développement de l’utilisation du cheval (</a:t>
            </a:r>
            <a:r>
              <a:rPr lang="fr-FR" sz="1150" dirty="0" err="1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Tbourida</a:t>
            </a: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, sports équestres, arts équestres, etc.)</a:t>
            </a:r>
          </a:p>
          <a:p>
            <a:pPr marL="268288" lvl="0" indent="-93663" algn="just">
              <a:buFont typeface="Wingdings" panose="05000000000000000000" pitchFamily="2" charset="2"/>
              <a:buChar char="§"/>
            </a:pP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Développement de l’activité de course ;</a:t>
            </a:r>
          </a:p>
          <a:p>
            <a:pPr marL="268288" lvl="0" indent="-93663" algn="just">
              <a:buFont typeface="Wingdings" panose="05000000000000000000" pitchFamily="2" charset="2"/>
              <a:buChar char="§"/>
            </a:pP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Sauvegarde et promotion du cheval Barbe.</a:t>
            </a:r>
          </a:p>
          <a:p>
            <a:pPr lvl="0" algn="just"/>
            <a:endParaRPr lang="fr-FR" sz="1150" b="1" dirty="0">
              <a:solidFill>
                <a:schemeClr val="tx1">
                  <a:alpha val="60000"/>
                </a:schemeClr>
              </a:solidFill>
              <a:latin typeface="Titillium" charset="0"/>
            </a:endParaRPr>
          </a:p>
          <a:p>
            <a:pPr algn="just"/>
            <a:r>
              <a:rPr lang="fr-FR" sz="1150" b="1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Les objectifs fixés en 2011 sont globalement atteints: </a:t>
            </a:r>
          </a:p>
          <a:p>
            <a:pPr marL="268288" indent="-93663" algn="just">
              <a:buFont typeface="Wingdings" panose="05000000000000000000" pitchFamily="2" charset="2"/>
              <a:buChar char="§"/>
            </a:pP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Atteindre 7 Mds DH générés par la filière ;</a:t>
            </a:r>
          </a:p>
          <a:p>
            <a:pPr marL="268288" indent="-93663" algn="just">
              <a:buFont typeface="Wingdings" panose="05000000000000000000" pitchFamily="2" charset="2"/>
              <a:buChar char="§"/>
            </a:pP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Développement de l’utilisation du cheval et du tourisme équestre ;</a:t>
            </a:r>
          </a:p>
          <a:p>
            <a:pPr marL="268288" indent="-93663" algn="just">
              <a:buFont typeface="Wingdings" panose="05000000000000000000" pitchFamily="2" charset="2"/>
              <a:buChar char="§"/>
            </a:pP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Accroissement de la visibilité internationale du Maroc dans le secteur équin </a:t>
            </a: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  <a:sym typeface="Wingdings" panose="05000000000000000000" pitchFamily="2" charset="2"/>
              </a:rPr>
              <a:t>(organisation d’une épreuve qualificative pour les JO 2020 de Tokyo) ;</a:t>
            </a:r>
            <a:endParaRPr lang="fr-FR" sz="1150" dirty="0">
              <a:solidFill>
                <a:schemeClr val="tx1">
                  <a:alpha val="60000"/>
                </a:schemeClr>
              </a:solidFill>
              <a:latin typeface="Titillium" charset="0"/>
            </a:endParaRPr>
          </a:p>
          <a:p>
            <a:pPr marL="268288" indent="-93663" algn="just">
              <a:buFont typeface="Wingdings" panose="05000000000000000000" pitchFamily="2" charset="2"/>
              <a:buChar char="§"/>
            </a:pP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Sauvegarder et promouvoir le cheval de race Barbe</a:t>
            </a: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  <a:sym typeface="Wingdings" panose="05000000000000000000" pitchFamily="2" charset="2"/>
              </a:rPr>
              <a:t> (800 en 2011 contre 2 000 en 2018).</a:t>
            </a:r>
            <a:endParaRPr lang="fr-FR" sz="1150" dirty="0">
              <a:solidFill>
                <a:schemeClr val="tx1">
                  <a:alpha val="60000"/>
                </a:schemeClr>
              </a:solidFill>
              <a:latin typeface="Titillium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1150" dirty="0">
              <a:solidFill>
                <a:schemeClr val="tx1">
                  <a:alpha val="60000"/>
                </a:schemeClr>
              </a:solidFill>
              <a:latin typeface="Titillium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4D16A74-E29E-480A-B42D-E5ECF124613D}"/>
              </a:ext>
            </a:extLst>
          </p:cNvPr>
          <p:cNvSpPr txBox="1"/>
          <p:nvPr/>
        </p:nvSpPr>
        <p:spPr>
          <a:xfrm>
            <a:off x="5122904" y="4455899"/>
            <a:ext cx="64195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b="1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Bien que le plan touche à sa fin, il existe tout de même des besoins sur des sujets qui représentent des opportunités pour l’offre française : </a:t>
            </a:r>
          </a:p>
          <a:p>
            <a:pPr marL="268288" lvl="0" indent="-93663" algn="just">
              <a:buFont typeface="Wingdings" panose="05000000000000000000" pitchFamily="2" charset="2"/>
              <a:buChar char="§"/>
            </a:pP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Insémination ;</a:t>
            </a:r>
          </a:p>
          <a:p>
            <a:pPr marL="268288" lvl="0" indent="-93663" algn="just">
              <a:buFont typeface="Wingdings" panose="05000000000000000000" pitchFamily="2" charset="2"/>
              <a:buChar char="§"/>
            </a:pP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Produits vétérinaires ;</a:t>
            </a:r>
          </a:p>
          <a:p>
            <a:pPr marL="268288" lvl="0" indent="-93663" algn="just">
              <a:buFont typeface="Wingdings" panose="05000000000000000000" pitchFamily="2" charset="2"/>
              <a:buChar char="§"/>
            </a:pP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Formation (guides, éducateurs, …) ;                     </a:t>
            </a:r>
          </a:p>
          <a:p>
            <a:pPr marL="268288" indent="-93663" algn="just">
              <a:buFont typeface="Wingdings" panose="05000000000000000000" pitchFamily="2" charset="2"/>
              <a:buChar char="§"/>
            </a:pP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Infrastructures,…etc.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700" dirty="0">
              <a:solidFill>
                <a:schemeClr val="tx1">
                  <a:alpha val="60000"/>
                </a:schemeClr>
              </a:solidFill>
              <a:latin typeface="Titillium" charset="0"/>
            </a:endParaRPr>
          </a:p>
          <a:p>
            <a:pPr algn="just"/>
            <a:r>
              <a:rPr lang="fr-FR" sz="1200" b="1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Les objectifs pour 2020-2030 n’ont pas encore été officiellement communiqués. Cependant, d’après les annonces de la SOREC, les principaux axes seraient :</a:t>
            </a:r>
          </a:p>
          <a:p>
            <a:pPr marL="268288" indent="-93663" algn="just">
              <a:buFont typeface="Wingdings" panose="05000000000000000000" pitchFamily="2" charset="2"/>
              <a:buChar char="§"/>
            </a:pP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La promotion du tourisme équestre ;</a:t>
            </a:r>
          </a:p>
          <a:p>
            <a:pPr marL="268288" indent="-93663" algn="just">
              <a:buFont typeface="Wingdings" panose="05000000000000000000" pitchFamily="2" charset="2"/>
              <a:buChar char="§"/>
            </a:pP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Le développement des courses marocaines au niveau national et international. 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EC8A1C1F-8B80-47CB-AEE0-3B0B21EE25B5}"/>
              </a:ext>
            </a:extLst>
          </p:cNvPr>
          <p:cNvSpPr txBox="1"/>
          <p:nvPr/>
        </p:nvSpPr>
        <p:spPr>
          <a:xfrm>
            <a:off x="5122904" y="4199236"/>
            <a:ext cx="5605363" cy="1514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b="1" spc="200" dirty="0">
                <a:solidFill>
                  <a:srgbClr val="2B724B"/>
                </a:solidFill>
                <a:latin typeface="Titillium" charset="0"/>
                <a:ea typeface="Titillium" charset="0"/>
                <a:cs typeface="Titillium" charset="0"/>
              </a:rPr>
              <a:t>UN MARCH</a:t>
            </a:r>
            <a:r>
              <a:rPr lang="fr-FR" sz="1200" b="1" spc="200" dirty="0">
                <a:solidFill>
                  <a:srgbClr val="2B724B"/>
                </a:solidFill>
                <a:latin typeface="Titillium" charset="0"/>
              </a:rPr>
              <a:t>É</a:t>
            </a:r>
            <a:r>
              <a:rPr lang="en-US" sz="1200" b="1" spc="200" dirty="0">
                <a:solidFill>
                  <a:srgbClr val="2B724B"/>
                </a:solidFill>
                <a:latin typeface="Titillium" charset="0"/>
                <a:ea typeface="Titillium" charset="0"/>
                <a:cs typeface="Titillium" charset="0"/>
              </a:rPr>
              <a:t> REGROUPANT DE NOMBREUSES OPPORTUNIT</a:t>
            </a:r>
            <a:r>
              <a:rPr lang="fr-FR" sz="1200" b="1" spc="200" dirty="0">
                <a:solidFill>
                  <a:srgbClr val="2B724B"/>
                </a:solidFill>
                <a:latin typeface="Titillium" charset="0"/>
              </a:rPr>
              <a:t>É</a:t>
            </a:r>
            <a:r>
              <a:rPr lang="en-US" sz="1200" b="1" spc="200" dirty="0">
                <a:solidFill>
                  <a:srgbClr val="2B724B"/>
                </a:solidFill>
                <a:latin typeface="Titillium" charset="0"/>
                <a:ea typeface="Titillium" charset="0"/>
                <a:cs typeface="Titillium" charset="0"/>
              </a:rPr>
              <a:t>S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A6D9A08-9E3F-6043-8D47-0A291F6AE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0368" y="4168384"/>
            <a:ext cx="508637" cy="5086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9A7E812-4BE1-4935-9698-E708EC555DFF}"/>
              </a:ext>
            </a:extLst>
          </p:cNvPr>
          <p:cNvSpPr/>
          <p:nvPr/>
        </p:nvSpPr>
        <p:spPr bwMode="auto">
          <a:xfrm>
            <a:off x="-5729" y="254205"/>
            <a:ext cx="5667976" cy="489326"/>
          </a:xfrm>
          <a:prstGeom prst="rect">
            <a:avLst/>
          </a:prstGeom>
          <a:solidFill>
            <a:srgbClr val="FACA36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fr-FR"/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CA4D0B01-5F0C-4324-9623-7A979CE45981}"/>
              </a:ext>
            </a:extLst>
          </p:cNvPr>
          <p:cNvSpPr txBox="1"/>
          <p:nvPr/>
        </p:nvSpPr>
        <p:spPr>
          <a:xfrm>
            <a:off x="267921" y="378136"/>
            <a:ext cx="445173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fr-FR" sz="1400" b="1" spc="300" dirty="0">
                <a:solidFill>
                  <a:srgbClr val="2B724B"/>
                </a:solidFill>
                <a:latin typeface="Titillium Bd" charset="0"/>
              </a:rPr>
              <a:t>LE SECTEUR</a:t>
            </a:r>
            <a:endParaRPr lang="en-US" sz="1400" b="1" i="0" spc="300" dirty="0">
              <a:solidFill>
                <a:srgbClr val="2B724B"/>
              </a:solidFill>
              <a:latin typeface="Titillium Bd" charset="0"/>
              <a:ea typeface="Titillium Bd" charset="0"/>
              <a:cs typeface="Titillium Bd" charset="0"/>
            </a:endParaRP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231C65E0-DA70-4C4A-9FA3-3505B0AE3E3A}"/>
              </a:ext>
            </a:extLst>
          </p:cNvPr>
          <p:cNvSpPr>
            <a:spLocks/>
          </p:cNvSpPr>
          <p:nvPr/>
        </p:nvSpPr>
        <p:spPr bwMode="auto">
          <a:xfrm>
            <a:off x="3973769" y="1122620"/>
            <a:ext cx="795892" cy="802400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gradFill>
            <a:gsLst>
              <a:gs pos="0">
                <a:srgbClr val="1E402E"/>
              </a:gs>
              <a:gs pos="100000">
                <a:srgbClr val="2B724B"/>
              </a:gs>
            </a:gsLst>
            <a:lin ang="2700000" scaled="0"/>
          </a:gra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200" dirty="0">
              <a:solidFill>
                <a:schemeClr val="bg1"/>
              </a:solidFill>
              <a:latin typeface="Titillium" charset="0"/>
            </a:endParaRP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EBDCC874-78E6-4224-8435-7FA59A9B53A9}"/>
              </a:ext>
            </a:extLst>
          </p:cNvPr>
          <p:cNvSpPr>
            <a:spLocks/>
          </p:cNvSpPr>
          <p:nvPr/>
        </p:nvSpPr>
        <p:spPr bwMode="auto">
          <a:xfrm>
            <a:off x="4042807" y="3817770"/>
            <a:ext cx="795893" cy="811471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gradFill>
            <a:gsLst>
              <a:gs pos="0">
                <a:srgbClr val="1E402E"/>
              </a:gs>
              <a:gs pos="100000">
                <a:srgbClr val="2B724B"/>
              </a:gs>
            </a:gsLst>
            <a:lin ang="2700000" scaled="0"/>
          </a:gra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200" dirty="0">
              <a:solidFill>
                <a:schemeClr val="bg1"/>
              </a:solidFill>
              <a:latin typeface="Titillium" charset="0"/>
            </a:endParaRP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C73911B0-125E-45A8-B6AF-A9802E733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5442" y="1327547"/>
            <a:ext cx="392545" cy="392545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CE24119F-BFC1-4F76-90B4-0457AFD8C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2215" y="4008480"/>
            <a:ext cx="414222" cy="41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68852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620513C-7108-41A5-B155-379004E5BF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2" r="4558"/>
          <a:stretch/>
        </p:blipFill>
        <p:spPr>
          <a:xfrm>
            <a:off x="-283028" y="0"/>
            <a:ext cx="6320649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10772" y="1335371"/>
            <a:ext cx="4919451" cy="438703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Participer à la réunion d’information organisée par la CFCIM en présence d’un public de choix ;</a:t>
            </a:r>
          </a:p>
          <a:p>
            <a:pPr marL="171450" lvl="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r-FR" sz="500" dirty="0">
              <a:solidFill>
                <a:schemeClr val="tx1">
                  <a:alpha val="60000"/>
                </a:schemeClr>
              </a:solidFill>
              <a:latin typeface="Titillium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Présenter votre offre à des décideurs publics et privés </a:t>
            </a:r>
          </a:p>
          <a:p>
            <a:pPr lvl="0" algn="just"/>
            <a:r>
              <a:rPr lang="fr-FR" sz="140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    (fédérations, donneurs d’ordres, importateurs, distributeurs…) ;</a:t>
            </a:r>
          </a:p>
          <a:p>
            <a:pPr marL="171450" lvl="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r-FR" sz="500" dirty="0">
              <a:solidFill>
                <a:schemeClr val="tx1">
                  <a:alpha val="60000"/>
                </a:schemeClr>
              </a:solidFill>
              <a:latin typeface="Titillium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S’informer sur l’actualité de la filière équine au Maroc, découvrir ses besoins et identifier des opportunités ;</a:t>
            </a:r>
          </a:p>
          <a:p>
            <a:pPr lvl="0" algn="just"/>
            <a:endParaRPr lang="fr-FR" sz="1050" dirty="0">
              <a:solidFill>
                <a:schemeClr val="tx1">
                  <a:alpha val="60000"/>
                </a:schemeClr>
              </a:solidFill>
              <a:latin typeface="Titillium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Gagner en visibilité en rencontrant de nouveaux partenaires       et clients ;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endParaRPr lang="fr-FR" sz="100" dirty="0">
              <a:solidFill>
                <a:schemeClr val="tx1">
                  <a:alpha val="60000"/>
                </a:schemeClr>
              </a:solidFill>
              <a:latin typeface="Titillium" charset="0"/>
            </a:endParaRPr>
          </a:p>
          <a:p>
            <a:pPr marL="171450" lvl="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Conclure des partenariats ;</a:t>
            </a:r>
          </a:p>
          <a:p>
            <a:pPr lvl="0" algn="just">
              <a:lnSpc>
                <a:spcPct val="200000"/>
              </a:lnSpc>
            </a:pPr>
            <a:endParaRPr lang="fr-FR" sz="400" dirty="0">
              <a:solidFill>
                <a:schemeClr val="tx1">
                  <a:alpha val="60000"/>
                </a:schemeClr>
              </a:solidFill>
              <a:latin typeface="Titillium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Affirmer votre présence en participant au développement de l’écosystème autour du cheval au Maroc ;</a:t>
            </a:r>
          </a:p>
          <a:p>
            <a:pPr algn="just"/>
            <a:endParaRPr lang="fr-FR" sz="1050" dirty="0">
              <a:solidFill>
                <a:schemeClr val="tx1">
                  <a:alpha val="60000"/>
                </a:schemeClr>
              </a:solidFill>
              <a:latin typeface="Titillium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Faciliter votre prospection par des programmes de rendez-vous personnalisés avec des acheteurs, des donneurs d’ordres, des distributeurs/agents…, etc.</a:t>
            </a:r>
          </a:p>
          <a:p>
            <a:pPr algn="just">
              <a:lnSpc>
                <a:spcPct val="200000"/>
              </a:lnSpc>
            </a:pPr>
            <a:endParaRPr lang="en-US" sz="14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8360AE-509D-4ED4-A45F-F1FC74DD82B7}"/>
              </a:ext>
            </a:extLst>
          </p:cNvPr>
          <p:cNvSpPr/>
          <p:nvPr/>
        </p:nvSpPr>
        <p:spPr bwMode="auto">
          <a:xfrm>
            <a:off x="5662247" y="385093"/>
            <a:ext cx="5667976" cy="489326"/>
          </a:xfrm>
          <a:prstGeom prst="rect">
            <a:avLst/>
          </a:prstGeom>
          <a:solidFill>
            <a:srgbClr val="FACA36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fr-FR"/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B509043C-1589-484D-A837-196929E8D50B}"/>
              </a:ext>
            </a:extLst>
          </p:cNvPr>
          <p:cNvSpPr txBox="1"/>
          <p:nvPr/>
        </p:nvSpPr>
        <p:spPr>
          <a:xfrm>
            <a:off x="5935897" y="509024"/>
            <a:ext cx="445173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fr-FR" sz="1400" b="1" spc="300" dirty="0">
                <a:solidFill>
                  <a:srgbClr val="2B724B"/>
                </a:solidFill>
                <a:latin typeface="Titillium Bd" charset="0"/>
              </a:rPr>
              <a:t>POURQUOI PARTICIPER ?</a:t>
            </a:r>
            <a:endParaRPr lang="en-US" sz="1400" b="1" i="0" spc="300" dirty="0">
              <a:solidFill>
                <a:srgbClr val="2B724B"/>
              </a:solidFill>
              <a:latin typeface="Titillium Bd" charset="0"/>
              <a:ea typeface="Titillium Bd" charset="0"/>
              <a:cs typeface="Titillium B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50033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024436" y="4443002"/>
            <a:ext cx="2932489" cy="1769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150" dirty="0">
                <a:solidFill>
                  <a:srgbClr val="2B724B"/>
                </a:solidFill>
                <a:latin typeface="Titillium"/>
              </a:rPr>
              <a:t>Du 13 au 18 Octobre</a:t>
            </a:r>
            <a:r>
              <a:rPr lang="fr-FR" sz="1150" i="1" dirty="0">
                <a:solidFill>
                  <a:srgbClr val="2B724B"/>
                </a:solidFill>
                <a:latin typeface="Titillium"/>
              </a:rPr>
              <a:t> </a:t>
            </a:r>
            <a:r>
              <a:rPr lang="en-US" sz="1150" dirty="0">
                <a:solidFill>
                  <a:srgbClr val="2B724B"/>
                </a:solidFill>
                <a:latin typeface="Titillium"/>
              </a:rPr>
              <a:t>2020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77538" y="4991424"/>
            <a:ext cx="2224831" cy="4105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50" dirty="0">
                <a:solidFill>
                  <a:srgbClr val="2B724B"/>
                </a:solidFill>
                <a:latin typeface="Titillium"/>
                <a:ea typeface="Titillium" charset="0"/>
                <a:cs typeface="Titillium" charset="0"/>
              </a:rPr>
              <a:t>Parc des Expositions Mohammed VI El Jadida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043F5A2-629C-BF4B-9A4C-511B684F563B}"/>
              </a:ext>
            </a:extLst>
          </p:cNvPr>
          <p:cNvSpPr/>
          <p:nvPr/>
        </p:nvSpPr>
        <p:spPr bwMode="auto">
          <a:xfrm rot="2700000">
            <a:off x="10971303" y="884084"/>
            <a:ext cx="2145463" cy="214546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9EACDDB-9446-4C40-A61E-BC23BCD292EA}"/>
              </a:ext>
            </a:extLst>
          </p:cNvPr>
          <p:cNvSpPr/>
          <p:nvPr/>
        </p:nvSpPr>
        <p:spPr bwMode="auto">
          <a:xfrm rot="2700000">
            <a:off x="9162540" y="2622041"/>
            <a:ext cx="2145463" cy="214546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31D3615-F3F5-3C4F-AB68-040F7B78CF53}"/>
              </a:ext>
            </a:extLst>
          </p:cNvPr>
          <p:cNvSpPr/>
          <p:nvPr/>
        </p:nvSpPr>
        <p:spPr bwMode="auto">
          <a:xfrm rot="2700000">
            <a:off x="9051063" y="-1063588"/>
            <a:ext cx="2145463" cy="214546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ADC001C-3D0F-7F45-912C-3846540563EB}"/>
              </a:ext>
            </a:extLst>
          </p:cNvPr>
          <p:cNvSpPr/>
          <p:nvPr/>
        </p:nvSpPr>
        <p:spPr bwMode="auto">
          <a:xfrm rot="2700000">
            <a:off x="5394711" y="-1143513"/>
            <a:ext cx="2145463" cy="214546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8975854-4783-E84D-963B-A692784090E9}"/>
              </a:ext>
            </a:extLst>
          </p:cNvPr>
          <p:cNvSpPr/>
          <p:nvPr/>
        </p:nvSpPr>
        <p:spPr bwMode="auto">
          <a:xfrm rot="2700000">
            <a:off x="8412754" y="935646"/>
            <a:ext cx="2145463" cy="2149200"/>
          </a:xfrm>
          <a:prstGeom prst="rect">
            <a:avLst/>
          </a:prstGeom>
          <a:blipFill dpi="0" rotWithShape="0">
            <a:blip r:embed="rId2"/>
            <a:srcRect/>
            <a:tile tx="0" ty="-876300" sx="26000" sy="26000" flip="none" algn="t"/>
          </a:blipFill>
          <a:ln w="22225">
            <a:noFill/>
          </a:ln>
        </p:spPr>
        <p:txBody>
          <a:bodyPr lIns="0" tIns="0" rIns="0" bIns="0"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7FAC79E-9FA4-7342-A412-6DB5F7614F57}"/>
              </a:ext>
            </a:extLst>
          </p:cNvPr>
          <p:cNvSpPr/>
          <p:nvPr/>
        </p:nvSpPr>
        <p:spPr bwMode="auto">
          <a:xfrm rot="2700000">
            <a:off x="7398996" y="-1733764"/>
            <a:ext cx="2145463" cy="2145463"/>
          </a:xfrm>
          <a:prstGeom prst="rect">
            <a:avLst/>
          </a:prstGeom>
          <a:solidFill>
            <a:srgbClr val="266442">
              <a:alpha val="40000"/>
            </a:srgb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E6B65BB-2099-FA45-821B-A3ECE49D2699}"/>
              </a:ext>
            </a:extLst>
          </p:cNvPr>
          <p:cNvSpPr/>
          <p:nvPr/>
        </p:nvSpPr>
        <p:spPr bwMode="auto">
          <a:xfrm rot="2700000">
            <a:off x="10879863" y="2804323"/>
            <a:ext cx="2145463" cy="2145463"/>
          </a:xfrm>
          <a:prstGeom prst="rect">
            <a:avLst/>
          </a:prstGeom>
          <a:solidFill>
            <a:srgbClr val="266442">
              <a:alpha val="40000"/>
            </a:srgb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689C84F-6922-7D4D-BA4E-6433FDF5D805}"/>
              </a:ext>
            </a:extLst>
          </p:cNvPr>
          <p:cNvSpPr/>
          <p:nvPr/>
        </p:nvSpPr>
        <p:spPr bwMode="auto">
          <a:xfrm rot="2700000">
            <a:off x="11055555" y="4424782"/>
            <a:ext cx="2145463" cy="2145463"/>
          </a:xfrm>
          <a:prstGeom prst="rect">
            <a:avLst/>
          </a:prstGeom>
          <a:solidFill>
            <a:srgbClr val="266442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fr-FR"/>
          </a:p>
        </p:txBody>
      </p:sp>
      <p:sp>
        <p:nvSpPr>
          <p:cNvPr id="44" name="TextBox 7">
            <a:extLst>
              <a:ext uri="{FF2B5EF4-FFF2-40B4-BE49-F238E27FC236}">
                <a16:creationId xmlns:a16="http://schemas.microsoft.com/office/drawing/2014/main" id="{E68292ED-8805-A34B-AA7D-C20706A1351F}"/>
              </a:ext>
            </a:extLst>
          </p:cNvPr>
          <p:cNvSpPr txBox="1"/>
          <p:nvPr/>
        </p:nvSpPr>
        <p:spPr>
          <a:xfrm>
            <a:off x="369481" y="1162392"/>
            <a:ext cx="5320119" cy="312341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Le Salon International du Cheval est un événement annuel majeur pour la promotion de la filière équine nationale. La 13</a:t>
            </a:r>
            <a:r>
              <a:rPr lang="fr-FR" sz="1150" baseline="3000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ème</a:t>
            </a: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 édition, prévue du 13 au 18 octobre 2020, aura pour objectif de poursuivre les efforts en matière de coopération internationale. </a:t>
            </a:r>
          </a:p>
          <a:p>
            <a:pPr algn="just">
              <a:lnSpc>
                <a:spcPct val="150000"/>
              </a:lnSpc>
            </a:pPr>
            <a:r>
              <a:rPr lang="fr-FR" sz="1150" b="1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Spectacles, activités, concours équestres et autres animations autour de l’univers du cheval seront au programme.</a:t>
            </a: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 Au fil des années et des éditions, le salon a acquis une notoriété indiscutable, tant pour les professionnels que pour les amateurs. </a:t>
            </a:r>
          </a:p>
          <a:p>
            <a:pPr algn="just">
              <a:lnSpc>
                <a:spcPct val="150000"/>
              </a:lnSpc>
            </a:pPr>
            <a:r>
              <a:rPr lang="fr-FR" sz="1150" dirty="0">
                <a:solidFill>
                  <a:schemeClr val="tx1">
                    <a:alpha val="60000"/>
                  </a:schemeClr>
                </a:solidFill>
                <a:latin typeface="Titillium" charset="0"/>
              </a:rPr>
              <a:t>De ce fait, le Salon représente une vraie opportunité pour nouer de nouveaux partenariats sur un marché en plein essor.  </a:t>
            </a:r>
          </a:p>
          <a:p>
            <a:pPr algn="ctr">
              <a:lnSpc>
                <a:spcPct val="150000"/>
              </a:lnSpc>
            </a:pPr>
            <a:endParaRPr lang="fr-FR" sz="500" b="1" dirty="0">
              <a:solidFill>
                <a:srgbClr val="00477A">
                  <a:alpha val="60000"/>
                </a:srgbClr>
              </a:solidFill>
              <a:latin typeface="Titillium" charset="0"/>
            </a:endParaRPr>
          </a:p>
          <a:p>
            <a:pPr algn="ctr">
              <a:lnSpc>
                <a:spcPct val="150000"/>
              </a:lnSpc>
            </a:pPr>
            <a:r>
              <a:rPr lang="fr-FR" sz="1400" b="1" dirty="0">
                <a:solidFill>
                  <a:srgbClr val="2B724B"/>
                </a:solidFill>
                <a:latin typeface="Titillium" charset="0"/>
              </a:rPr>
              <a:t>La 13</a:t>
            </a:r>
            <a:r>
              <a:rPr lang="fr-FR" sz="1400" b="1" baseline="30000" dirty="0">
                <a:solidFill>
                  <a:srgbClr val="2B724B"/>
                </a:solidFill>
                <a:latin typeface="Titillium" charset="0"/>
              </a:rPr>
              <a:t>ème</a:t>
            </a:r>
            <a:r>
              <a:rPr lang="fr-FR" sz="1400" b="1" dirty="0">
                <a:solidFill>
                  <a:srgbClr val="2B724B"/>
                </a:solidFill>
                <a:latin typeface="Titillium" charset="0"/>
              </a:rPr>
              <a:t> édition du Salon du Cheval se déroulera sous le thème :</a:t>
            </a:r>
          </a:p>
          <a:p>
            <a:pPr algn="ctr">
              <a:lnSpc>
                <a:spcPct val="150000"/>
              </a:lnSpc>
            </a:pPr>
            <a:r>
              <a:rPr lang="fr-FR" sz="1400" b="1" dirty="0">
                <a:solidFill>
                  <a:srgbClr val="2B724B"/>
                </a:solidFill>
                <a:latin typeface="Titillium" charset="0"/>
              </a:rPr>
              <a:t>« LE CHEVAL FACTEUR DE PROMOTION TERRITORIALE »</a:t>
            </a:r>
          </a:p>
          <a:p>
            <a:pPr algn="just">
              <a:lnSpc>
                <a:spcPct val="150000"/>
              </a:lnSpc>
            </a:pPr>
            <a:endParaRPr lang="fr-FR" sz="1150" dirty="0">
              <a:solidFill>
                <a:schemeClr val="tx1">
                  <a:alpha val="60000"/>
                </a:schemeClr>
              </a:solidFill>
              <a:latin typeface="Titillium" charset="0"/>
            </a:endParaRP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9589B77A-E922-A74D-9DC7-BE370435E28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2B724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82027" y="4991425"/>
            <a:ext cx="219820" cy="324497"/>
          </a:xfrm>
          <a:prstGeom prst="rect">
            <a:avLst/>
          </a:prstGeom>
        </p:spPr>
      </p:pic>
      <p:sp>
        <p:nvSpPr>
          <p:cNvPr id="47" name="TextBox 22">
            <a:extLst>
              <a:ext uri="{FF2B5EF4-FFF2-40B4-BE49-F238E27FC236}">
                <a16:creationId xmlns:a16="http://schemas.microsoft.com/office/drawing/2014/main" id="{1793430D-3163-124C-A4A2-E4EFBBABADB7}"/>
              </a:ext>
            </a:extLst>
          </p:cNvPr>
          <p:cNvSpPr txBox="1"/>
          <p:nvPr/>
        </p:nvSpPr>
        <p:spPr>
          <a:xfrm>
            <a:off x="4109123" y="4412895"/>
            <a:ext cx="1302949" cy="1981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150" dirty="0">
                <a:solidFill>
                  <a:srgbClr val="2B724B"/>
                </a:solidFill>
                <a:latin typeface="Titillium"/>
                <a:ea typeface="Titillium" charset="0"/>
                <a:cs typeface="Titillium" charset="0"/>
              </a:rPr>
              <a:t>107 Exposants **</a:t>
            </a:r>
          </a:p>
        </p:txBody>
      </p:sp>
      <p:sp>
        <p:nvSpPr>
          <p:cNvPr id="51" name="TextBox 22">
            <a:extLst>
              <a:ext uri="{FF2B5EF4-FFF2-40B4-BE49-F238E27FC236}">
                <a16:creationId xmlns:a16="http://schemas.microsoft.com/office/drawing/2014/main" id="{669FDA16-096F-5A46-B8FB-C92F1A84CB6A}"/>
              </a:ext>
            </a:extLst>
          </p:cNvPr>
          <p:cNvSpPr txBox="1"/>
          <p:nvPr/>
        </p:nvSpPr>
        <p:spPr>
          <a:xfrm>
            <a:off x="1024436" y="5691874"/>
            <a:ext cx="1463762" cy="1981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150" dirty="0">
                <a:solidFill>
                  <a:srgbClr val="2B724B"/>
                </a:solidFill>
                <a:latin typeface="Titillium"/>
                <a:ea typeface="Titillium" charset="0"/>
                <a:cs typeface="Titillium" charset="0"/>
              </a:rPr>
              <a:t>230 000 </a:t>
            </a:r>
            <a:r>
              <a:rPr lang="en-US" sz="1150" dirty="0">
                <a:solidFill>
                  <a:srgbClr val="2B724B"/>
                </a:solidFill>
                <a:latin typeface="Titillium"/>
                <a:ea typeface="Titillium" charset="0"/>
                <a:cs typeface="Titillium" charset="0"/>
              </a:rPr>
              <a:t> </a:t>
            </a:r>
            <a:r>
              <a:rPr lang="fr-FR" sz="1150" dirty="0">
                <a:solidFill>
                  <a:srgbClr val="2B724B"/>
                </a:solidFill>
                <a:latin typeface="Titillium"/>
                <a:ea typeface="Titillium" charset="0"/>
                <a:cs typeface="Titillium" charset="0"/>
              </a:rPr>
              <a:t>Visiteurs</a:t>
            </a:r>
            <a:r>
              <a:rPr lang="en-US" sz="1150" dirty="0">
                <a:solidFill>
                  <a:srgbClr val="2B724B"/>
                </a:solidFill>
                <a:latin typeface="Titillium"/>
                <a:ea typeface="Titillium" charset="0"/>
                <a:cs typeface="Titillium" charset="0"/>
              </a:rPr>
              <a:t> *</a:t>
            </a:r>
          </a:p>
        </p:txBody>
      </p:sp>
      <p:sp>
        <p:nvSpPr>
          <p:cNvPr id="53" name="TextBox 22">
            <a:extLst>
              <a:ext uri="{FF2B5EF4-FFF2-40B4-BE49-F238E27FC236}">
                <a16:creationId xmlns:a16="http://schemas.microsoft.com/office/drawing/2014/main" id="{4CF819EC-F808-6247-9044-A7BA746596B9}"/>
              </a:ext>
            </a:extLst>
          </p:cNvPr>
          <p:cNvSpPr txBox="1"/>
          <p:nvPr/>
        </p:nvSpPr>
        <p:spPr>
          <a:xfrm>
            <a:off x="6440708" y="4315645"/>
            <a:ext cx="2531951" cy="6229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150" dirty="0">
                <a:solidFill>
                  <a:srgbClr val="2B724B"/>
                </a:solidFill>
                <a:latin typeface="Titillium"/>
              </a:rPr>
              <a:t>46 Hectares </a:t>
            </a:r>
          </a:p>
          <a:p>
            <a:pPr>
              <a:lnSpc>
                <a:spcPct val="120000"/>
              </a:lnSpc>
            </a:pPr>
            <a:r>
              <a:rPr lang="fr-FR" sz="1150" dirty="0">
                <a:solidFill>
                  <a:srgbClr val="2B724B"/>
                </a:solidFill>
                <a:latin typeface="Titillium"/>
              </a:rPr>
              <a:t>2 halls d’exposition de 19 000 m2 </a:t>
            </a:r>
          </a:p>
          <a:p>
            <a:pPr>
              <a:lnSpc>
                <a:spcPct val="120000"/>
              </a:lnSpc>
            </a:pPr>
            <a:r>
              <a:rPr lang="fr-FR" sz="1150" dirty="0">
                <a:solidFill>
                  <a:srgbClr val="2B724B"/>
                </a:solidFill>
                <a:latin typeface="Titillium"/>
              </a:rPr>
              <a:t>Un parvis central de 10.630 m2</a:t>
            </a:r>
            <a:r>
              <a:rPr lang="en-US" sz="1150" dirty="0">
                <a:solidFill>
                  <a:srgbClr val="2B724B"/>
                </a:solidFill>
                <a:latin typeface="Titillium"/>
                <a:ea typeface="Titillium" charset="0"/>
                <a:cs typeface="Titillium" charset="0"/>
              </a:rPr>
              <a:t>*</a:t>
            </a:r>
          </a:p>
        </p:txBody>
      </p:sp>
      <p:sp>
        <p:nvSpPr>
          <p:cNvPr id="55" name="TextBox 22">
            <a:extLst>
              <a:ext uri="{FF2B5EF4-FFF2-40B4-BE49-F238E27FC236}">
                <a16:creationId xmlns:a16="http://schemas.microsoft.com/office/drawing/2014/main" id="{A8C5AC1E-B20E-0F46-9C1B-7DF114085C62}"/>
              </a:ext>
            </a:extLst>
          </p:cNvPr>
          <p:cNvSpPr txBox="1"/>
          <p:nvPr/>
        </p:nvSpPr>
        <p:spPr>
          <a:xfrm>
            <a:off x="8892765" y="6136514"/>
            <a:ext cx="1776618" cy="3570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00" i="1" dirty="0">
                <a:solidFill>
                  <a:srgbClr val="2B724B"/>
                </a:solidFill>
                <a:latin typeface="Titillium" charset="0"/>
                <a:ea typeface="Titillium" charset="0"/>
                <a:cs typeface="Titillium" charset="0"/>
              </a:rPr>
              <a:t>*   12ème </a:t>
            </a:r>
            <a:r>
              <a:rPr lang="en-US" sz="1000" i="1" dirty="0" err="1">
                <a:solidFill>
                  <a:srgbClr val="2B724B"/>
                </a:solidFill>
                <a:latin typeface="Titillium" charset="0"/>
                <a:ea typeface="Titillium" charset="0"/>
                <a:cs typeface="Titillium" charset="0"/>
              </a:rPr>
              <a:t>édition</a:t>
            </a:r>
            <a:endParaRPr lang="en-US" sz="1000" i="1" dirty="0">
              <a:solidFill>
                <a:srgbClr val="2B724B"/>
              </a:solidFill>
              <a:latin typeface="Titillium" charset="0"/>
              <a:ea typeface="Titillium" charset="0"/>
              <a:cs typeface="Titillium" charset="0"/>
            </a:endParaRPr>
          </a:p>
          <a:p>
            <a:pPr>
              <a:lnSpc>
                <a:spcPct val="120000"/>
              </a:lnSpc>
            </a:pPr>
            <a:r>
              <a:rPr lang="en-US" sz="1000" i="1" dirty="0">
                <a:solidFill>
                  <a:srgbClr val="2B724B"/>
                </a:solidFill>
                <a:latin typeface="Titillium" charset="0"/>
                <a:ea typeface="Titillium" charset="0"/>
                <a:cs typeface="Titillium" charset="0"/>
              </a:rPr>
              <a:t>** 11ème </a:t>
            </a:r>
            <a:r>
              <a:rPr lang="en-US" sz="1000" i="1" dirty="0" err="1">
                <a:solidFill>
                  <a:srgbClr val="2B724B"/>
                </a:solidFill>
                <a:latin typeface="Titillium" charset="0"/>
                <a:ea typeface="Titillium" charset="0"/>
                <a:cs typeface="Titillium" charset="0"/>
              </a:rPr>
              <a:t>édition</a:t>
            </a:r>
            <a:endParaRPr lang="en-US" sz="1000" i="1" dirty="0">
              <a:solidFill>
                <a:srgbClr val="2B724B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45E886C4-5E50-E34E-A83A-7E4199B0BE9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2B724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629410" y="4353763"/>
            <a:ext cx="349200" cy="34920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F81F695-0F9C-874B-B75A-DFCE0CB51F7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2B724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10487" y="5655685"/>
            <a:ext cx="292994" cy="3132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ED0740F-C20C-354F-B199-B0A2BDDB7D0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2B724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896498" y="4377072"/>
            <a:ext cx="367200" cy="367200"/>
          </a:xfrm>
          <a:prstGeom prst="rect">
            <a:avLst/>
          </a:prstGeom>
        </p:spPr>
      </p:pic>
      <p:sp>
        <p:nvSpPr>
          <p:cNvPr id="28" name="TextBox 22">
            <a:extLst>
              <a:ext uri="{FF2B5EF4-FFF2-40B4-BE49-F238E27FC236}">
                <a16:creationId xmlns:a16="http://schemas.microsoft.com/office/drawing/2014/main" id="{EEF277A3-10A7-4AFE-9109-6DF382BEBCAE}"/>
              </a:ext>
            </a:extLst>
          </p:cNvPr>
          <p:cNvSpPr txBox="1"/>
          <p:nvPr/>
        </p:nvSpPr>
        <p:spPr>
          <a:xfrm>
            <a:off x="4133935" y="4962803"/>
            <a:ext cx="2493722" cy="4105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50" dirty="0">
                <a:solidFill>
                  <a:srgbClr val="2B724B"/>
                </a:solidFill>
                <a:latin typeface="Titillium"/>
                <a:ea typeface="Titillium" charset="0"/>
                <a:cs typeface="Titillium" charset="0"/>
              </a:rPr>
              <a:t>1 000 </a:t>
            </a:r>
            <a:r>
              <a:rPr lang="fr-FR" sz="1150" dirty="0">
                <a:solidFill>
                  <a:srgbClr val="2B724B"/>
                </a:solidFill>
                <a:latin typeface="Titillium"/>
                <a:ea typeface="Titillium" charset="0"/>
                <a:cs typeface="Titillium" charset="0"/>
              </a:rPr>
              <a:t>Chevaux</a:t>
            </a:r>
            <a:r>
              <a:rPr lang="en-US" sz="1150" dirty="0">
                <a:solidFill>
                  <a:srgbClr val="2B724B"/>
                </a:solidFill>
                <a:latin typeface="Titillium"/>
                <a:ea typeface="Titillium" charset="0"/>
                <a:cs typeface="Titillium" charset="0"/>
              </a:rPr>
              <a:t>* </a:t>
            </a:r>
          </a:p>
          <a:p>
            <a:pPr>
              <a:lnSpc>
                <a:spcPct val="120000"/>
              </a:lnSpc>
            </a:pPr>
            <a:r>
              <a:rPr lang="en-US" sz="1150" dirty="0">
                <a:solidFill>
                  <a:srgbClr val="2B724B"/>
                </a:solidFill>
                <a:latin typeface="Titillium"/>
                <a:ea typeface="Titillium" charset="0"/>
                <a:cs typeface="Titillium" charset="0"/>
              </a:rPr>
              <a:t>700 Cavaliers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2A76AE5-9E27-419D-9681-20AD3ABA522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duotone>
              <a:prstClr val="black"/>
              <a:srgbClr val="2B724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677702" y="5655685"/>
            <a:ext cx="279223" cy="417956"/>
          </a:xfrm>
          <a:prstGeom prst="rect">
            <a:avLst/>
          </a:prstGeom>
        </p:spPr>
      </p:pic>
      <p:sp>
        <p:nvSpPr>
          <p:cNvPr id="31" name="TextBox 22">
            <a:extLst>
              <a:ext uri="{FF2B5EF4-FFF2-40B4-BE49-F238E27FC236}">
                <a16:creationId xmlns:a16="http://schemas.microsoft.com/office/drawing/2014/main" id="{348970E2-4B8B-4DDD-B981-C56CB22C626C}"/>
              </a:ext>
            </a:extLst>
          </p:cNvPr>
          <p:cNvSpPr txBox="1"/>
          <p:nvPr/>
        </p:nvSpPr>
        <p:spPr>
          <a:xfrm>
            <a:off x="4119602" y="5713187"/>
            <a:ext cx="1637746" cy="1981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50" dirty="0">
                <a:solidFill>
                  <a:srgbClr val="2B724B"/>
                </a:solidFill>
                <a:latin typeface="Titillium"/>
                <a:ea typeface="Titillium" charset="0"/>
                <a:cs typeface="Titillium" charset="0"/>
              </a:rPr>
              <a:t>40 Pays participants *</a:t>
            </a:r>
          </a:p>
        </p:txBody>
      </p:sp>
      <p:pic>
        <p:nvPicPr>
          <p:cNvPr id="32" name="Graphique 31">
            <a:extLst>
              <a:ext uri="{FF2B5EF4-FFF2-40B4-BE49-F238E27FC236}">
                <a16:creationId xmlns:a16="http://schemas.microsoft.com/office/drawing/2014/main" id="{6C6CA86D-A4A2-2346-86D8-6E554D6946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00302" y="4994521"/>
            <a:ext cx="441405" cy="44140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6FF765F-4C00-42D0-A401-3EFD53EA1509}"/>
              </a:ext>
            </a:extLst>
          </p:cNvPr>
          <p:cNvSpPr/>
          <p:nvPr/>
        </p:nvSpPr>
        <p:spPr bwMode="auto">
          <a:xfrm>
            <a:off x="-11573" y="455823"/>
            <a:ext cx="4451732" cy="489326"/>
          </a:xfrm>
          <a:prstGeom prst="rect">
            <a:avLst/>
          </a:prstGeom>
          <a:solidFill>
            <a:srgbClr val="FACA36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fr-FR"/>
          </a:p>
        </p:txBody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C86D2B23-8739-4EDA-86EF-CC1457642D90}"/>
              </a:ext>
            </a:extLst>
          </p:cNvPr>
          <p:cNvSpPr txBox="1"/>
          <p:nvPr/>
        </p:nvSpPr>
        <p:spPr>
          <a:xfrm>
            <a:off x="262077" y="579754"/>
            <a:ext cx="445173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fr-FR" sz="1400" b="1" spc="300" dirty="0">
                <a:solidFill>
                  <a:srgbClr val="2B724B"/>
                </a:solidFill>
                <a:latin typeface="Titillium Bd" charset="0"/>
              </a:rPr>
              <a:t>LE SALON</a:t>
            </a:r>
            <a:endParaRPr lang="en-US" sz="1400" b="1" i="0" spc="300" dirty="0">
              <a:solidFill>
                <a:srgbClr val="2B724B"/>
              </a:solidFill>
              <a:latin typeface="Titillium Bd" charset="0"/>
              <a:ea typeface="Titillium Bd" charset="0"/>
              <a:cs typeface="Titillium Bd" charset="0"/>
            </a:endParaRPr>
          </a:p>
        </p:txBody>
      </p:sp>
      <p:pic>
        <p:nvPicPr>
          <p:cNvPr id="38" name="Graphique 37">
            <a:extLst>
              <a:ext uri="{FF2B5EF4-FFF2-40B4-BE49-F238E27FC236}">
                <a16:creationId xmlns:a16="http://schemas.microsoft.com/office/drawing/2014/main" id="{F2450F9E-E99B-4E97-93C0-232483B6FA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6040" y="4365156"/>
            <a:ext cx="313200" cy="3132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ED616E78-15F6-4A7C-A803-83C68A5F87C8}"/>
              </a:ext>
            </a:extLst>
          </p:cNvPr>
          <p:cNvSpPr/>
          <p:nvPr/>
        </p:nvSpPr>
        <p:spPr bwMode="auto">
          <a:xfrm rot="2700000">
            <a:off x="9319236" y="734536"/>
            <a:ext cx="2145463" cy="2145463"/>
          </a:xfrm>
          <a:prstGeom prst="rect">
            <a:avLst/>
          </a:prstGeom>
          <a:noFill/>
          <a:ln>
            <a:solidFill>
              <a:srgbClr val="266442"/>
            </a:solidFill>
          </a:ln>
        </p:spPr>
        <p:txBody>
          <a:bodyPr lIns="0" tIns="0" rIns="0" bIns="0"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0108581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>
          <a:blipFill dpi="0" rotWithShape="1">
            <a:blip r:embed="rId2"/>
            <a:srcRect/>
            <a:tile tx="0" ty="0" sx="100000" sy="100000" flip="none" algn="ctr"/>
          </a:blipFill>
        </p:spPr>
      </p:sp>
      <p:sp>
        <p:nvSpPr>
          <p:cNvPr id="4" name="Rectangle 3"/>
          <p:cNvSpPr/>
          <p:nvPr/>
        </p:nvSpPr>
        <p:spPr>
          <a:xfrm>
            <a:off x="8339" y="0"/>
            <a:ext cx="12192000" cy="6858000"/>
          </a:xfrm>
          <a:prstGeom prst="rect">
            <a:avLst/>
          </a:prstGeom>
          <a:solidFill>
            <a:srgbClr val="266442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802892" y="792339"/>
            <a:ext cx="8610600" cy="49548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noProof="1">
                <a:solidFill>
                  <a:schemeClr val="bg1"/>
                </a:solidFill>
              </a:rPr>
              <a:t>Qui sommes-nous ?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93850" y="1495277"/>
            <a:ext cx="9004300" cy="174137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 defTabSz="890588" fontAlgn="base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</a:pPr>
            <a:r>
              <a:rPr lang="fr-FR" sz="1300" dirty="0">
                <a:solidFill>
                  <a:schemeClr val="bg1"/>
                </a:solidFill>
                <a:latin typeface="Titillium Web SemiBold" pitchFamily="2" charset="77"/>
              </a:rPr>
              <a:t>La </a:t>
            </a:r>
            <a:r>
              <a:rPr lang="fr-FR" sz="1300" b="1" dirty="0">
                <a:solidFill>
                  <a:schemeClr val="bg1"/>
                </a:solidFill>
                <a:latin typeface="Titillium Web SemiBold" pitchFamily="2" charset="77"/>
              </a:rPr>
              <a:t>CFCIM a pour mission d’accompagner et de conseiller les sociétés françaises et marocaines. Elle a développé un ensemble de prestations visant à apporter à ses membres les meilleures solutions liées au conseil et au développement des affaires.</a:t>
            </a:r>
          </a:p>
          <a:p>
            <a:pPr algn="ctr" defTabSz="890588" fontAlgn="base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</a:pPr>
            <a:r>
              <a:rPr lang="fr-FR" sz="1300" b="1" dirty="0">
                <a:solidFill>
                  <a:schemeClr val="bg1"/>
                </a:solidFill>
                <a:latin typeface="Titillium Web SemiBold" pitchFamily="2" charset="77"/>
              </a:rPr>
              <a:t>Elle propose également des solutions adaptées en matière de formation grâce à son Campus et met à disposition des entreprises des formules locatives innovantes au travers de ses 4 parcs industriels.</a:t>
            </a:r>
          </a:p>
          <a:p>
            <a:pPr algn="ctr" defTabSz="890588" fontAlgn="base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</a:pPr>
            <a:r>
              <a:rPr lang="fr-FR" sz="1300" b="1" dirty="0">
                <a:solidFill>
                  <a:schemeClr val="bg1"/>
                </a:solidFill>
                <a:latin typeface="Titillium Web SemiBold" pitchFamily="2" charset="77"/>
              </a:rPr>
              <a:t>La CFCIM est membre de la Team France Export en tant que représentant unique du service public Business France au Maroc.</a:t>
            </a:r>
            <a:br>
              <a:rPr lang="fr-FR" sz="1300" b="1" dirty="0">
                <a:solidFill>
                  <a:schemeClr val="bg1"/>
                </a:solidFill>
                <a:latin typeface="Titillium Web SemiBold" pitchFamily="2" charset="77"/>
              </a:rPr>
            </a:br>
            <a:r>
              <a:rPr lang="fr-FR" sz="1300" b="1" dirty="0">
                <a:solidFill>
                  <a:schemeClr val="bg1"/>
                </a:solidFill>
                <a:latin typeface="Titillium Web SemiBold" pitchFamily="2" charset="77"/>
              </a:rPr>
              <a:t>A ce titre, la CFCIM travaille conjointement avec le Service </a:t>
            </a:r>
            <a:r>
              <a:rPr lang="fr-FR" sz="1300" b="1" dirty="0">
                <a:solidFill>
                  <a:schemeClr val="bg1"/>
                </a:solidFill>
                <a:latin typeface="Titillium Web" pitchFamily="2" charset="77"/>
              </a:rPr>
              <a:t>Economique de l’Ambassade de France, les CCEF et l’ensemble des CCI et organismes publics français.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37928" y="4887277"/>
            <a:ext cx="17543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lvl="0" algn="ctr">
              <a:defRPr sz="1200" b="1" spc="200">
                <a:solidFill>
                  <a:schemeClr val="bg1"/>
                </a:solidFill>
                <a:latin typeface="Titillium" charset="0"/>
              </a:defRPr>
            </a:lvl1pPr>
          </a:lstStyle>
          <a:p>
            <a:r>
              <a:rPr lang="en-US" noProof="1"/>
              <a:t>évènements organisés par an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7744CB8-1F55-AE47-B442-8C648EB373E8}"/>
              </a:ext>
            </a:extLst>
          </p:cNvPr>
          <p:cNvGrpSpPr/>
          <p:nvPr/>
        </p:nvGrpSpPr>
        <p:grpSpPr>
          <a:xfrm>
            <a:off x="2648617" y="3753315"/>
            <a:ext cx="1754372" cy="1571960"/>
            <a:chOff x="3390802" y="3429000"/>
            <a:chExt cx="1754372" cy="1571960"/>
          </a:xfrm>
        </p:grpSpPr>
        <p:sp>
          <p:nvSpPr>
            <p:cNvPr id="38" name="TextBox 37"/>
            <p:cNvSpPr txBox="1"/>
            <p:nvPr/>
          </p:nvSpPr>
          <p:spPr>
            <a:xfrm>
              <a:off x="3390802" y="4539295"/>
              <a:ext cx="17543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defRPr/>
              </a:pPr>
              <a:r>
                <a:rPr lang="en-US" b="1" spc="200" noProof="1">
                  <a:solidFill>
                    <a:schemeClr val="bg1"/>
                  </a:solidFill>
                  <a:latin typeface="Titillium" charset="0"/>
                </a:rPr>
                <a:t>5 000 </a:t>
              </a:r>
              <a:r>
                <a:rPr lang="en-US" sz="1200" b="1" spc="200" noProof="1">
                  <a:solidFill>
                    <a:schemeClr val="bg1"/>
                  </a:solidFill>
                  <a:latin typeface="Titillium" charset="0"/>
                </a:rPr>
                <a:t>entreprises adhérentes</a:t>
              </a:r>
            </a:p>
          </p:txBody>
        </p: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E3D87FC8-17D4-A145-A492-15F02BC0270C}"/>
                </a:ext>
              </a:extLst>
            </p:cNvPr>
            <p:cNvGrpSpPr/>
            <p:nvPr/>
          </p:nvGrpSpPr>
          <p:grpSpPr>
            <a:xfrm>
              <a:off x="3866503" y="3429000"/>
              <a:ext cx="838563" cy="751388"/>
              <a:chOff x="3866503" y="3647710"/>
              <a:chExt cx="838563" cy="751388"/>
            </a:xfrm>
          </p:grpSpPr>
          <p:sp>
            <p:nvSpPr>
              <p:cNvPr id="43" name="Freeform 30">
                <a:extLst>
                  <a:ext uri="{FF2B5EF4-FFF2-40B4-BE49-F238E27FC236}">
                    <a16:creationId xmlns:a16="http://schemas.microsoft.com/office/drawing/2014/main" id="{5966AFE0-4C99-584F-99A2-AD32955C7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6243" y="3647710"/>
                <a:ext cx="304492" cy="749222"/>
              </a:xfrm>
              <a:custGeom>
                <a:avLst/>
                <a:gdLst>
                  <a:gd name="connsiteX0" fmla="*/ 101600 w 200025"/>
                  <a:gd name="connsiteY0" fmla="*/ 412750 h 549275"/>
                  <a:gd name="connsiteX1" fmla="*/ 101600 w 200025"/>
                  <a:gd name="connsiteY1" fmla="*/ 455613 h 549275"/>
                  <a:gd name="connsiteX2" fmla="*/ 112713 w 200025"/>
                  <a:gd name="connsiteY2" fmla="*/ 455613 h 549275"/>
                  <a:gd name="connsiteX3" fmla="*/ 112713 w 200025"/>
                  <a:gd name="connsiteY3" fmla="*/ 412750 h 549275"/>
                  <a:gd name="connsiteX4" fmla="*/ 79375 w 200025"/>
                  <a:gd name="connsiteY4" fmla="*/ 412750 h 549275"/>
                  <a:gd name="connsiteX5" fmla="*/ 79375 w 200025"/>
                  <a:gd name="connsiteY5" fmla="*/ 455613 h 549275"/>
                  <a:gd name="connsiteX6" fmla="*/ 90488 w 200025"/>
                  <a:gd name="connsiteY6" fmla="*/ 455613 h 549275"/>
                  <a:gd name="connsiteX7" fmla="*/ 90488 w 200025"/>
                  <a:gd name="connsiteY7" fmla="*/ 412750 h 549275"/>
                  <a:gd name="connsiteX8" fmla="*/ 57150 w 200025"/>
                  <a:gd name="connsiteY8" fmla="*/ 412750 h 549275"/>
                  <a:gd name="connsiteX9" fmla="*/ 57150 w 200025"/>
                  <a:gd name="connsiteY9" fmla="*/ 455613 h 549275"/>
                  <a:gd name="connsiteX10" fmla="*/ 68263 w 200025"/>
                  <a:gd name="connsiteY10" fmla="*/ 455613 h 549275"/>
                  <a:gd name="connsiteX11" fmla="*/ 68263 w 200025"/>
                  <a:gd name="connsiteY11" fmla="*/ 412750 h 549275"/>
                  <a:gd name="connsiteX12" fmla="*/ 101600 w 200025"/>
                  <a:gd name="connsiteY12" fmla="*/ 360363 h 549275"/>
                  <a:gd name="connsiteX13" fmla="*/ 101600 w 200025"/>
                  <a:gd name="connsiteY13" fmla="*/ 403226 h 549275"/>
                  <a:gd name="connsiteX14" fmla="*/ 112713 w 200025"/>
                  <a:gd name="connsiteY14" fmla="*/ 403226 h 549275"/>
                  <a:gd name="connsiteX15" fmla="*/ 112713 w 200025"/>
                  <a:gd name="connsiteY15" fmla="*/ 360363 h 549275"/>
                  <a:gd name="connsiteX16" fmla="*/ 79375 w 200025"/>
                  <a:gd name="connsiteY16" fmla="*/ 360363 h 549275"/>
                  <a:gd name="connsiteX17" fmla="*/ 79375 w 200025"/>
                  <a:gd name="connsiteY17" fmla="*/ 403226 h 549275"/>
                  <a:gd name="connsiteX18" fmla="*/ 90488 w 200025"/>
                  <a:gd name="connsiteY18" fmla="*/ 403226 h 549275"/>
                  <a:gd name="connsiteX19" fmla="*/ 90488 w 200025"/>
                  <a:gd name="connsiteY19" fmla="*/ 360363 h 549275"/>
                  <a:gd name="connsiteX20" fmla="*/ 57150 w 200025"/>
                  <a:gd name="connsiteY20" fmla="*/ 360363 h 549275"/>
                  <a:gd name="connsiteX21" fmla="*/ 57150 w 200025"/>
                  <a:gd name="connsiteY21" fmla="*/ 403226 h 549275"/>
                  <a:gd name="connsiteX22" fmla="*/ 68263 w 200025"/>
                  <a:gd name="connsiteY22" fmla="*/ 403226 h 549275"/>
                  <a:gd name="connsiteX23" fmla="*/ 68263 w 200025"/>
                  <a:gd name="connsiteY23" fmla="*/ 360363 h 549275"/>
                  <a:gd name="connsiteX24" fmla="*/ 101600 w 200025"/>
                  <a:gd name="connsiteY24" fmla="*/ 295275 h 549275"/>
                  <a:gd name="connsiteX25" fmla="*/ 101600 w 200025"/>
                  <a:gd name="connsiteY25" fmla="*/ 339725 h 549275"/>
                  <a:gd name="connsiteX26" fmla="*/ 112713 w 200025"/>
                  <a:gd name="connsiteY26" fmla="*/ 339725 h 549275"/>
                  <a:gd name="connsiteX27" fmla="*/ 112713 w 200025"/>
                  <a:gd name="connsiteY27" fmla="*/ 295275 h 549275"/>
                  <a:gd name="connsiteX28" fmla="*/ 79375 w 200025"/>
                  <a:gd name="connsiteY28" fmla="*/ 295275 h 549275"/>
                  <a:gd name="connsiteX29" fmla="*/ 79375 w 200025"/>
                  <a:gd name="connsiteY29" fmla="*/ 339725 h 549275"/>
                  <a:gd name="connsiteX30" fmla="*/ 90488 w 200025"/>
                  <a:gd name="connsiteY30" fmla="*/ 339725 h 549275"/>
                  <a:gd name="connsiteX31" fmla="*/ 90488 w 200025"/>
                  <a:gd name="connsiteY31" fmla="*/ 295275 h 549275"/>
                  <a:gd name="connsiteX32" fmla="*/ 57150 w 200025"/>
                  <a:gd name="connsiteY32" fmla="*/ 295275 h 549275"/>
                  <a:gd name="connsiteX33" fmla="*/ 57150 w 200025"/>
                  <a:gd name="connsiteY33" fmla="*/ 339725 h 549275"/>
                  <a:gd name="connsiteX34" fmla="*/ 68263 w 200025"/>
                  <a:gd name="connsiteY34" fmla="*/ 339725 h 549275"/>
                  <a:gd name="connsiteX35" fmla="*/ 68263 w 200025"/>
                  <a:gd name="connsiteY35" fmla="*/ 295275 h 549275"/>
                  <a:gd name="connsiteX36" fmla="*/ 101600 w 200025"/>
                  <a:gd name="connsiteY36" fmla="*/ 242888 h 549275"/>
                  <a:gd name="connsiteX37" fmla="*/ 101600 w 200025"/>
                  <a:gd name="connsiteY37" fmla="*/ 285751 h 549275"/>
                  <a:gd name="connsiteX38" fmla="*/ 112713 w 200025"/>
                  <a:gd name="connsiteY38" fmla="*/ 285751 h 549275"/>
                  <a:gd name="connsiteX39" fmla="*/ 112713 w 200025"/>
                  <a:gd name="connsiteY39" fmla="*/ 242888 h 549275"/>
                  <a:gd name="connsiteX40" fmla="*/ 79375 w 200025"/>
                  <a:gd name="connsiteY40" fmla="*/ 242888 h 549275"/>
                  <a:gd name="connsiteX41" fmla="*/ 79375 w 200025"/>
                  <a:gd name="connsiteY41" fmla="*/ 285751 h 549275"/>
                  <a:gd name="connsiteX42" fmla="*/ 90488 w 200025"/>
                  <a:gd name="connsiteY42" fmla="*/ 285751 h 549275"/>
                  <a:gd name="connsiteX43" fmla="*/ 90488 w 200025"/>
                  <a:gd name="connsiteY43" fmla="*/ 242888 h 549275"/>
                  <a:gd name="connsiteX44" fmla="*/ 57150 w 200025"/>
                  <a:gd name="connsiteY44" fmla="*/ 242888 h 549275"/>
                  <a:gd name="connsiteX45" fmla="*/ 57150 w 200025"/>
                  <a:gd name="connsiteY45" fmla="*/ 285751 h 549275"/>
                  <a:gd name="connsiteX46" fmla="*/ 68263 w 200025"/>
                  <a:gd name="connsiteY46" fmla="*/ 285751 h 549275"/>
                  <a:gd name="connsiteX47" fmla="*/ 68263 w 200025"/>
                  <a:gd name="connsiteY47" fmla="*/ 242888 h 549275"/>
                  <a:gd name="connsiteX48" fmla="*/ 200025 w 200025"/>
                  <a:gd name="connsiteY48" fmla="*/ 0 h 549275"/>
                  <a:gd name="connsiteX49" fmla="*/ 200025 w 200025"/>
                  <a:gd name="connsiteY49" fmla="*/ 202677 h 549275"/>
                  <a:gd name="connsiteX50" fmla="*/ 57150 w 200025"/>
                  <a:gd name="connsiteY50" fmla="*/ 130175 h 549275"/>
                  <a:gd name="connsiteX51" fmla="*/ 57150 w 200025"/>
                  <a:gd name="connsiteY51" fmla="*/ 143853 h 549275"/>
                  <a:gd name="connsiteX52" fmla="*/ 200025 w 200025"/>
                  <a:gd name="connsiteY52" fmla="*/ 217130 h 549275"/>
                  <a:gd name="connsiteX53" fmla="*/ 200025 w 200025"/>
                  <a:gd name="connsiteY53" fmla="*/ 549275 h 549275"/>
                  <a:gd name="connsiteX54" fmla="*/ 0 w 200025"/>
                  <a:gd name="connsiteY54" fmla="*/ 549275 h 549275"/>
                  <a:gd name="connsiteX55" fmla="*/ 0 w 200025"/>
                  <a:gd name="connsiteY55" fmla="*/ 135467 h 54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200025" h="549275">
                    <a:moveTo>
                      <a:pt x="101600" y="412750"/>
                    </a:moveTo>
                    <a:lnTo>
                      <a:pt x="101600" y="455613"/>
                    </a:lnTo>
                    <a:lnTo>
                      <a:pt x="112713" y="455613"/>
                    </a:lnTo>
                    <a:lnTo>
                      <a:pt x="112713" y="412750"/>
                    </a:lnTo>
                    <a:close/>
                    <a:moveTo>
                      <a:pt x="79375" y="412750"/>
                    </a:moveTo>
                    <a:lnTo>
                      <a:pt x="79375" y="455613"/>
                    </a:lnTo>
                    <a:lnTo>
                      <a:pt x="90488" y="455613"/>
                    </a:lnTo>
                    <a:lnTo>
                      <a:pt x="90488" y="412750"/>
                    </a:lnTo>
                    <a:close/>
                    <a:moveTo>
                      <a:pt x="57150" y="412750"/>
                    </a:moveTo>
                    <a:lnTo>
                      <a:pt x="57150" y="455613"/>
                    </a:lnTo>
                    <a:lnTo>
                      <a:pt x="68263" y="455613"/>
                    </a:lnTo>
                    <a:lnTo>
                      <a:pt x="68263" y="412750"/>
                    </a:lnTo>
                    <a:close/>
                    <a:moveTo>
                      <a:pt x="101600" y="360363"/>
                    </a:moveTo>
                    <a:lnTo>
                      <a:pt x="101600" y="403226"/>
                    </a:lnTo>
                    <a:lnTo>
                      <a:pt x="112713" y="403226"/>
                    </a:lnTo>
                    <a:lnTo>
                      <a:pt x="112713" y="360363"/>
                    </a:lnTo>
                    <a:close/>
                    <a:moveTo>
                      <a:pt x="79375" y="360363"/>
                    </a:moveTo>
                    <a:lnTo>
                      <a:pt x="79375" y="403226"/>
                    </a:lnTo>
                    <a:lnTo>
                      <a:pt x="90488" y="403226"/>
                    </a:lnTo>
                    <a:lnTo>
                      <a:pt x="90488" y="360363"/>
                    </a:lnTo>
                    <a:close/>
                    <a:moveTo>
                      <a:pt x="57150" y="360363"/>
                    </a:moveTo>
                    <a:lnTo>
                      <a:pt x="57150" y="403226"/>
                    </a:lnTo>
                    <a:lnTo>
                      <a:pt x="68263" y="403226"/>
                    </a:lnTo>
                    <a:lnTo>
                      <a:pt x="68263" y="360363"/>
                    </a:lnTo>
                    <a:close/>
                    <a:moveTo>
                      <a:pt x="101600" y="295275"/>
                    </a:moveTo>
                    <a:lnTo>
                      <a:pt x="101600" y="339725"/>
                    </a:lnTo>
                    <a:lnTo>
                      <a:pt x="112713" y="339725"/>
                    </a:lnTo>
                    <a:lnTo>
                      <a:pt x="112713" y="295275"/>
                    </a:lnTo>
                    <a:close/>
                    <a:moveTo>
                      <a:pt x="79375" y="295275"/>
                    </a:moveTo>
                    <a:lnTo>
                      <a:pt x="79375" y="339725"/>
                    </a:lnTo>
                    <a:lnTo>
                      <a:pt x="90488" y="339725"/>
                    </a:lnTo>
                    <a:lnTo>
                      <a:pt x="90488" y="295275"/>
                    </a:lnTo>
                    <a:close/>
                    <a:moveTo>
                      <a:pt x="57150" y="295275"/>
                    </a:moveTo>
                    <a:lnTo>
                      <a:pt x="57150" y="339725"/>
                    </a:lnTo>
                    <a:lnTo>
                      <a:pt x="68263" y="339725"/>
                    </a:lnTo>
                    <a:lnTo>
                      <a:pt x="68263" y="295275"/>
                    </a:lnTo>
                    <a:close/>
                    <a:moveTo>
                      <a:pt x="101600" y="242888"/>
                    </a:moveTo>
                    <a:lnTo>
                      <a:pt x="101600" y="285751"/>
                    </a:lnTo>
                    <a:lnTo>
                      <a:pt x="112713" y="285751"/>
                    </a:lnTo>
                    <a:lnTo>
                      <a:pt x="112713" y="242888"/>
                    </a:lnTo>
                    <a:close/>
                    <a:moveTo>
                      <a:pt x="79375" y="242888"/>
                    </a:moveTo>
                    <a:lnTo>
                      <a:pt x="79375" y="285751"/>
                    </a:lnTo>
                    <a:lnTo>
                      <a:pt x="90488" y="285751"/>
                    </a:lnTo>
                    <a:lnTo>
                      <a:pt x="90488" y="242888"/>
                    </a:lnTo>
                    <a:close/>
                    <a:moveTo>
                      <a:pt x="57150" y="242888"/>
                    </a:moveTo>
                    <a:lnTo>
                      <a:pt x="57150" y="285751"/>
                    </a:lnTo>
                    <a:lnTo>
                      <a:pt x="68263" y="285751"/>
                    </a:lnTo>
                    <a:lnTo>
                      <a:pt x="68263" y="242888"/>
                    </a:lnTo>
                    <a:close/>
                    <a:moveTo>
                      <a:pt x="200025" y="0"/>
                    </a:moveTo>
                    <a:lnTo>
                      <a:pt x="200025" y="202677"/>
                    </a:lnTo>
                    <a:lnTo>
                      <a:pt x="57150" y="130175"/>
                    </a:lnTo>
                    <a:lnTo>
                      <a:pt x="57150" y="143853"/>
                    </a:lnTo>
                    <a:lnTo>
                      <a:pt x="200025" y="217130"/>
                    </a:lnTo>
                    <a:lnTo>
                      <a:pt x="200025" y="549275"/>
                    </a:lnTo>
                    <a:lnTo>
                      <a:pt x="0" y="549275"/>
                    </a:lnTo>
                    <a:lnTo>
                      <a:pt x="0" y="1354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4" name="Freeform 31">
                <a:extLst>
                  <a:ext uri="{FF2B5EF4-FFF2-40B4-BE49-F238E27FC236}">
                    <a16:creationId xmlns:a16="http://schemas.microsoft.com/office/drawing/2014/main" id="{988B5B2F-1537-3043-9231-131426188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989" y="3877240"/>
                <a:ext cx="302077" cy="519692"/>
              </a:xfrm>
              <a:custGeom>
                <a:avLst/>
                <a:gdLst>
                  <a:gd name="connsiteX0" fmla="*/ 49212 w 198438"/>
                  <a:gd name="connsiteY0" fmla="*/ 84138 h 381000"/>
                  <a:gd name="connsiteX1" fmla="*/ 49212 w 198438"/>
                  <a:gd name="connsiteY1" fmla="*/ 338138 h 381000"/>
                  <a:gd name="connsiteX2" fmla="*/ 149225 w 198438"/>
                  <a:gd name="connsiteY2" fmla="*/ 338138 h 381000"/>
                  <a:gd name="connsiteX3" fmla="*/ 149225 w 198438"/>
                  <a:gd name="connsiteY3" fmla="*/ 138529 h 381000"/>
                  <a:gd name="connsiteX4" fmla="*/ 0 w 198438"/>
                  <a:gd name="connsiteY4" fmla="*/ 0 h 381000"/>
                  <a:gd name="connsiteX5" fmla="*/ 198438 w 198438"/>
                  <a:gd name="connsiteY5" fmla="*/ 106892 h 381000"/>
                  <a:gd name="connsiteX6" fmla="*/ 198438 w 198438"/>
                  <a:gd name="connsiteY6" fmla="*/ 381000 h 381000"/>
                  <a:gd name="connsiteX7" fmla="*/ 0 w 198438"/>
                  <a:gd name="connsiteY7" fmla="*/ 38100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8438" h="381000">
                    <a:moveTo>
                      <a:pt x="49212" y="84138"/>
                    </a:moveTo>
                    <a:lnTo>
                      <a:pt x="49212" y="338138"/>
                    </a:lnTo>
                    <a:lnTo>
                      <a:pt x="149225" y="338138"/>
                    </a:lnTo>
                    <a:lnTo>
                      <a:pt x="149225" y="138529"/>
                    </a:lnTo>
                    <a:close/>
                    <a:moveTo>
                      <a:pt x="0" y="0"/>
                    </a:moveTo>
                    <a:lnTo>
                      <a:pt x="198438" y="106892"/>
                    </a:lnTo>
                    <a:lnTo>
                      <a:pt x="198438" y="381000"/>
                    </a:lnTo>
                    <a:lnTo>
                      <a:pt x="0" y="381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5" name="Freeform 32">
                <a:extLst>
                  <a:ext uri="{FF2B5EF4-FFF2-40B4-BE49-F238E27FC236}">
                    <a16:creationId xmlns:a16="http://schemas.microsoft.com/office/drawing/2014/main" id="{A2D2027A-8586-C14A-81DF-9083957F0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831" y="4017991"/>
                <a:ext cx="343158" cy="378942"/>
              </a:xfrm>
              <a:custGeom>
                <a:avLst/>
                <a:gdLst>
                  <a:gd name="connsiteX0" fmla="*/ 52387 w 146050"/>
                  <a:gd name="connsiteY0" fmla="*/ 71437 h 277813"/>
                  <a:gd name="connsiteX1" fmla="*/ 52387 w 146050"/>
                  <a:gd name="connsiteY1" fmla="*/ 234950 h 277813"/>
                  <a:gd name="connsiteX2" fmla="*/ 115887 w 146050"/>
                  <a:gd name="connsiteY2" fmla="*/ 234950 h 277813"/>
                  <a:gd name="connsiteX3" fmla="*/ 115887 w 146050"/>
                  <a:gd name="connsiteY3" fmla="*/ 105833 h 277813"/>
                  <a:gd name="connsiteX4" fmla="*/ 0 w 146050"/>
                  <a:gd name="connsiteY4" fmla="*/ 0 h 277813"/>
                  <a:gd name="connsiteX5" fmla="*/ 146050 w 146050"/>
                  <a:gd name="connsiteY5" fmla="*/ 78168 h 277813"/>
                  <a:gd name="connsiteX6" fmla="*/ 146050 w 146050"/>
                  <a:gd name="connsiteY6" fmla="*/ 277813 h 277813"/>
                  <a:gd name="connsiteX7" fmla="*/ 0 w 146050"/>
                  <a:gd name="connsiteY7" fmla="*/ 277813 h 277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050" h="277813">
                    <a:moveTo>
                      <a:pt x="52387" y="71437"/>
                    </a:moveTo>
                    <a:lnTo>
                      <a:pt x="52387" y="234950"/>
                    </a:lnTo>
                    <a:lnTo>
                      <a:pt x="115887" y="234950"/>
                    </a:lnTo>
                    <a:lnTo>
                      <a:pt x="115887" y="105833"/>
                    </a:lnTo>
                    <a:close/>
                    <a:moveTo>
                      <a:pt x="0" y="0"/>
                    </a:moveTo>
                    <a:lnTo>
                      <a:pt x="146050" y="78168"/>
                    </a:lnTo>
                    <a:lnTo>
                      <a:pt x="146050" y="277813"/>
                    </a:lnTo>
                    <a:lnTo>
                      <a:pt x="0" y="27781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6" name="Freeform 33">
                <a:extLst>
                  <a:ext uri="{FF2B5EF4-FFF2-40B4-BE49-F238E27FC236}">
                    <a16:creationId xmlns:a16="http://schemas.microsoft.com/office/drawing/2014/main" id="{B1596258-9C43-F540-8DC5-216DFAC32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503" y="4095945"/>
                <a:ext cx="178829" cy="303153"/>
              </a:xfrm>
              <a:custGeom>
                <a:avLst/>
                <a:gdLst>
                  <a:gd name="connsiteX0" fmla="*/ 76200 w 117475"/>
                  <a:gd name="connsiteY0" fmla="*/ 120650 h 222250"/>
                  <a:gd name="connsiteX1" fmla="*/ 76200 w 117475"/>
                  <a:gd name="connsiteY1" fmla="*/ 163513 h 222250"/>
                  <a:gd name="connsiteX2" fmla="*/ 87313 w 117475"/>
                  <a:gd name="connsiteY2" fmla="*/ 163513 h 222250"/>
                  <a:gd name="connsiteX3" fmla="*/ 87313 w 117475"/>
                  <a:gd name="connsiteY3" fmla="*/ 120650 h 222250"/>
                  <a:gd name="connsiteX4" fmla="*/ 53975 w 117475"/>
                  <a:gd name="connsiteY4" fmla="*/ 120650 h 222250"/>
                  <a:gd name="connsiteX5" fmla="*/ 53975 w 117475"/>
                  <a:gd name="connsiteY5" fmla="*/ 163513 h 222250"/>
                  <a:gd name="connsiteX6" fmla="*/ 65088 w 117475"/>
                  <a:gd name="connsiteY6" fmla="*/ 163513 h 222250"/>
                  <a:gd name="connsiteX7" fmla="*/ 65088 w 117475"/>
                  <a:gd name="connsiteY7" fmla="*/ 120650 h 222250"/>
                  <a:gd name="connsiteX8" fmla="*/ 31750 w 117475"/>
                  <a:gd name="connsiteY8" fmla="*/ 120650 h 222250"/>
                  <a:gd name="connsiteX9" fmla="*/ 31750 w 117475"/>
                  <a:gd name="connsiteY9" fmla="*/ 163513 h 222250"/>
                  <a:gd name="connsiteX10" fmla="*/ 42863 w 117475"/>
                  <a:gd name="connsiteY10" fmla="*/ 163513 h 222250"/>
                  <a:gd name="connsiteX11" fmla="*/ 42863 w 117475"/>
                  <a:gd name="connsiteY11" fmla="*/ 120650 h 222250"/>
                  <a:gd name="connsiteX12" fmla="*/ 76200 w 117475"/>
                  <a:gd name="connsiteY12" fmla="*/ 68262 h 222250"/>
                  <a:gd name="connsiteX13" fmla="*/ 76200 w 117475"/>
                  <a:gd name="connsiteY13" fmla="*/ 111125 h 222250"/>
                  <a:gd name="connsiteX14" fmla="*/ 87313 w 117475"/>
                  <a:gd name="connsiteY14" fmla="*/ 111125 h 222250"/>
                  <a:gd name="connsiteX15" fmla="*/ 87313 w 117475"/>
                  <a:gd name="connsiteY15" fmla="*/ 68262 h 222250"/>
                  <a:gd name="connsiteX16" fmla="*/ 53975 w 117475"/>
                  <a:gd name="connsiteY16" fmla="*/ 68262 h 222250"/>
                  <a:gd name="connsiteX17" fmla="*/ 53975 w 117475"/>
                  <a:gd name="connsiteY17" fmla="*/ 111125 h 222250"/>
                  <a:gd name="connsiteX18" fmla="*/ 65088 w 117475"/>
                  <a:gd name="connsiteY18" fmla="*/ 111125 h 222250"/>
                  <a:gd name="connsiteX19" fmla="*/ 65088 w 117475"/>
                  <a:gd name="connsiteY19" fmla="*/ 68262 h 222250"/>
                  <a:gd name="connsiteX20" fmla="*/ 31750 w 117475"/>
                  <a:gd name="connsiteY20" fmla="*/ 68262 h 222250"/>
                  <a:gd name="connsiteX21" fmla="*/ 31750 w 117475"/>
                  <a:gd name="connsiteY21" fmla="*/ 111125 h 222250"/>
                  <a:gd name="connsiteX22" fmla="*/ 42863 w 117475"/>
                  <a:gd name="connsiteY22" fmla="*/ 111125 h 222250"/>
                  <a:gd name="connsiteX23" fmla="*/ 42863 w 117475"/>
                  <a:gd name="connsiteY23" fmla="*/ 68262 h 222250"/>
                  <a:gd name="connsiteX24" fmla="*/ 117475 w 117475"/>
                  <a:gd name="connsiteY24" fmla="*/ 0 h 222250"/>
                  <a:gd name="connsiteX25" fmla="*/ 117475 w 117475"/>
                  <a:gd name="connsiteY25" fmla="*/ 222250 h 222250"/>
                  <a:gd name="connsiteX26" fmla="*/ 0 w 117475"/>
                  <a:gd name="connsiteY26" fmla="*/ 222250 h 222250"/>
                  <a:gd name="connsiteX27" fmla="*/ 0 w 117475"/>
                  <a:gd name="connsiteY27" fmla="*/ 62672 h 22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7475" h="222250">
                    <a:moveTo>
                      <a:pt x="76200" y="120650"/>
                    </a:moveTo>
                    <a:lnTo>
                      <a:pt x="76200" y="163513"/>
                    </a:lnTo>
                    <a:lnTo>
                      <a:pt x="87313" y="163513"/>
                    </a:lnTo>
                    <a:lnTo>
                      <a:pt x="87313" y="120650"/>
                    </a:lnTo>
                    <a:close/>
                    <a:moveTo>
                      <a:pt x="53975" y="120650"/>
                    </a:moveTo>
                    <a:lnTo>
                      <a:pt x="53975" y="163513"/>
                    </a:lnTo>
                    <a:lnTo>
                      <a:pt x="65088" y="163513"/>
                    </a:lnTo>
                    <a:lnTo>
                      <a:pt x="65088" y="120650"/>
                    </a:lnTo>
                    <a:close/>
                    <a:moveTo>
                      <a:pt x="31750" y="120650"/>
                    </a:moveTo>
                    <a:lnTo>
                      <a:pt x="31750" y="163513"/>
                    </a:lnTo>
                    <a:lnTo>
                      <a:pt x="42863" y="163513"/>
                    </a:lnTo>
                    <a:lnTo>
                      <a:pt x="42863" y="120650"/>
                    </a:lnTo>
                    <a:close/>
                    <a:moveTo>
                      <a:pt x="76200" y="68262"/>
                    </a:moveTo>
                    <a:lnTo>
                      <a:pt x="76200" y="111125"/>
                    </a:lnTo>
                    <a:lnTo>
                      <a:pt x="87313" y="111125"/>
                    </a:lnTo>
                    <a:lnTo>
                      <a:pt x="87313" y="68262"/>
                    </a:lnTo>
                    <a:close/>
                    <a:moveTo>
                      <a:pt x="53975" y="68262"/>
                    </a:moveTo>
                    <a:lnTo>
                      <a:pt x="53975" y="111125"/>
                    </a:lnTo>
                    <a:lnTo>
                      <a:pt x="65088" y="111125"/>
                    </a:lnTo>
                    <a:lnTo>
                      <a:pt x="65088" y="68262"/>
                    </a:lnTo>
                    <a:close/>
                    <a:moveTo>
                      <a:pt x="31750" y="68262"/>
                    </a:moveTo>
                    <a:lnTo>
                      <a:pt x="31750" y="111125"/>
                    </a:lnTo>
                    <a:lnTo>
                      <a:pt x="42863" y="111125"/>
                    </a:lnTo>
                    <a:lnTo>
                      <a:pt x="42863" y="68262"/>
                    </a:lnTo>
                    <a:close/>
                    <a:moveTo>
                      <a:pt x="117475" y="0"/>
                    </a:moveTo>
                    <a:lnTo>
                      <a:pt x="117475" y="222250"/>
                    </a:lnTo>
                    <a:lnTo>
                      <a:pt x="0" y="222250"/>
                    </a:lnTo>
                    <a:lnTo>
                      <a:pt x="0" y="626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78E368E-7890-B048-A7B0-9CDDA72DEA2A}"/>
              </a:ext>
            </a:extLst>
          </p:cNvPr>
          <p:cNvGrpSpPr/>
          <p:nvPr/>
        </p:nvGrpSpPr>
        <p:grpSpPr>
          <a:xfrm>
            <a:off x="5363717" y="3814713"/>
            <a:ext cx="1754372" cy="1701482"/>
            <a:chOff x="5207129" y="3484144"/>
            <a:chExt cx="1754372" cy="1701482"/>
          </a:xfrm>
        </p:grpSpPr>
        <p:sp>
          <p:nvSpPr>
            <p:cNvPr id="40" name="TextBox 39"/>
            <p:cNvSpPr txBox="1"/>
            <p:nvPr/>
          </p:nvSpPr>
          <p:spPr>
            <a:xfrm>
              <a:off x="5207129" y="4539295"/>
              <a:ext cx="1754372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lvl="0" algn="ctr">
                <a:defRPr sz="1200" b="1" spc="200">
                  <a:solidFill>
                    <a:schemeClr val="bg1"/>
                  </a:solidFill>
                  <a:latin typeface="Titillium" charset="0"/>
                </a:defRPr>
              </a:lvl1pPr>
            </a:lstStyle>
            <a:p>
              <a:r>
                <a:rPr lang="fr-FR" sz="1800" dirty="0"/>
                <a:t>3 900 </a:t>
              </a:r>
              <a:r>
                <a:rPr lang="fr-FR" dirty="0"/>
                <a:t>entreprises accompagnées en 2018</a:t>
              </a:r>
              <a:endParaRPr lang="en-US" noProof="1"/>
            </a:p>
          </p:txBody>
        </p:sp>
        <p:pic>
          <p:nvPicPr>
            <p:cNvPr id="57" name="Graphique 56" descr="Poignée de main">
              <a:extLst>
                <a:ext uri="{FF2B5EF4-FFF2-40B4-BE49-F238E27FC236}">
                  <a16:creationId xmlns:a16="http://schemas.microsoft.com/office/drawing/2014/main" id="{FE3EED09-EBE1-0C4A-9ECC-0579092EC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43409" y="3484144"/>
              <a:ext cx="914400" cy="914400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81C32A89-EC0B-4723-8111-889783ACB9D6}"/>
              </a:ext>
            </a:extLst>
          </p:cNvPr>
          <p:cNvSpPr txBox="1"/>
          <p:nvPr/>
        </p:nvSpPr>
        <p:spPr>
          <a:xfrm>
            <a:off x="8415739" y="3846928"/>
            <a:ext cx="151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Titillium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1567721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785793"/>
              </p:ext>
            </p:extLst>
          </p:nvPr>
        </p:nvGraphicFramePr>
        <p:xfrm>
          <a:off x="674577" y="1246752"/>
          <a:ext cx="4837571" cy="18443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77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5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4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3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kern="1200" spc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Descriptif de l’offre* </a:t>
                      </a:r>
                      <a:endParaRPr lang="en-US" sz="1300" b="1" kern="1200" spc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4072" marT="37036" marB="37036" anchor="ctr">
                    <a:solidFill>
                      <a:srgbClr val="26644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b="1" kern="1200" spc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Tarif HT</a:t>
                      </a:r>
                    </a:p>
                  </a:txBody>
                  <a:tcPr marL="74072" marR="0" marT="0" marB="148145" anchor="b">
                    <a:solidFill>
                      <a:srgbClr val="2664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spc="0" dirty="0"/>
                        <a:t>Tarif TTC</a:t>
                      </a:r>
                      <a:endParaRPr lang="en-US" sz="1300" b="1" i="0" spc="0" dirty="0">
                        <a:solidFill>
                          <a:schemeClr val="tx1"/>
                        </a:solidFill>
                        <a:latin typeface="Titillium" charset="0"/>
                        <a:ea typeface="Titillium" charset="0"/>
                        <a:cs typeface="Titillium" charset="0"/>
                      </a:endParaRPr>
                    </a:p>
                  </a:txBody>
                  <a:tcPr marL="74072" marR="0" marT="0" marB="148145" anchor="b">
                    <a:solidFill>
                      <a:srgbClr val="2664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9517">
                <a:tc>
                  <a:txBody>
                    <a:bodyPr/>
                    <a:lstStyle/>
                    <a:p>
                      <a:pPr marL="179387" lv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fr-FR" sz="1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10636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3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Réunion d’information marché</a:t>
                      </a:r>
                    </a:p>
                    <a:p>
                      <a:pPr marL="285750" lvl="0" indent="-10636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3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Visite du salon</a:t>
                      </a:r>
                    </a:p>
                    <a:p>
                      <a:pPr marL="285750" marR="0" lvl="0" indent="-1063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3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Programme de rendez-vous B to B qualifiés et sur mesure</a:t>
                      </a:r>
                    </a:p>
                    <a:p>
                      <a:pPr marL="179387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FR" sz="1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4072" marT="37036" marB="37036" anchor="ctr">
                    <a:solidFill>
                      <a:srgbClr val="1E402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/>
                        <a:t>2 500 EUR</a:t>
                      </a:r>
                      <a:endParaRPr lang="en-US" sz="1300" b="0" i="0" dirty="0">
                        <a:solidFill>
                          <a:schemeClr val="tx1"/>
                        </a:solidFill>
                        <a:latin typeface="Titillium" charset="0"/>
                        <a:ea typeface="Titillium" charset="0"/>
                        <a:cs typeface="Titillium" charset="0"/>
                      </a:endParaRPr>
                    </a:p>
                  </a:txBody>
                  <a:tcPr marL="74072" marR="0" marT="37036" marB="37036" anchor="ctr">
                    <a:solidFill>
                      <a:srgbClr val="1E402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dirty="0">
                          <a:solidFill>
                            <a:schemeClr val="tx1"/>
                          </a:solidFill>
                          <a:latin typeface="Titillium" charset="0"/>
                          <a:ea typeface="Titillium" charset="0"/>
                          <a:cs typeface="Titillium" charset="0"/>
                        </a:rPr>
                        <a:t>2 970 </a:t>
                      </a:r>
                      <a:r>
                        <a:rPr lang="en-US" sz="1300" b="0" dirty="0"/>
                        <a:t>EUR</a:t>
                      </a:r>
                      <a:endParaRPr lang="en-US" sz="1300" b="0" i="0" dirty="0">
                        <a:solidFill>
                          <a:schemeClr val="tx1"/>
                        </a:solidFill>
                        <a:latin typeface="Titillium" charset="0"/>
                        <a:ea typeface="Titillium" charset="0"/>
                        <a:cs typeface="Titillium" charset="0"/>
                      </a:endParaRPr>
                    </a:p>
                  </a:txBody>
                  <a:tcPr marL="74072" marR="0" marT="37036" marB="37036" anchor="ctr">
                    <a:solidFill>
                      <a:srgbClr val="1E402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DE9E3874-2735-0E44-B1FB-A53F6D0F6B69}"/>
              </a:ext>
            </a:extLst>
          </p:cNvPr>
          <p:cNvCxnSpPr/>
          <p:nvPr/>
        </p:nvCxnSpPr>
        <p:spPr>
          <a:xfrm>
            <a:off x="1363797" y="689920"/>
            <a:ext cx="691243" cy="0"/>
          </a:xfrm>
          <a:prstGeom prst="line">
            <a:avLst/>
          </a:prstGeom>
          <a:ln w="25400">
            <a:gradFill>
              <a:gsLst>
                <a:gs pos="0">
                  <a:srgbClr val="1E402E"/>
                </a:gs>
                <a:gs pos="100000">
                  <a:srgbClr val="2B724B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7">
            <a:extLst>
              <a:ext uri="{FF2B5EF4-FFF2-40B4-BE49-F238E27FC236}">
                <a16:creationId xmlns:a16="http://schemas.microsoft.com/office/drawing/2014/main" id="{CF6B1C25-1F3E-F940-B3CD-ADBC39D73F65}"/>
              </a:ext>
            </a:extLst>
          </p:cNvPr>
          <p:cNvSpPr txBox="1"/>
          <p:nvPr/>
        </p:nvSpPr>
        <p:spPr>
          <a:xfrm>
            <a:off x="709403" y="4086505"/>
            <a:ext cx="3009780" cy="24840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Date </a:t>
            </a:r>
            <a:r>
              <a:rPr lang="en-US" sz="12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limite</a:t>
            </a:r>
            <a:r>
              <a:rPr lang="en-US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2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d’inscription</a:t>
            </a:r>
            <a:r>
              <a:rPr lang="en-US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: 15 </a:t>
            </a:r>
            <a:r>
              <a:rPr lang="en-US" sz="12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septembre</a:t>
            </a:r>
            <a:r>
              <a:rPr lang="en-US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2020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5E5D1DA-550A-AD48-8EFB-949471F78CAC}"/>
              </a:ext>
            </a:extLst>
          </p:cNvPr>
          <p:cNvGrpSpPr/>
          <p:nvPr/>
        </p:nvGrpSpPr>
        <p:grpSpPr>
          <a:xfrm>
            <a:off x="7634986" y="4918457"/>
            <a:ext cx="3574474" cy="1597025"/>
            <a:chOff x="7178364" y="4514967"/>
            <a:chExt cx="3574474" cy="1597025"/>
          </a:xfrm>
        </p:grpSpPr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C80D9DD9-5448-754E-82FE-42AD2F49CF40}"/>
                </a:ext>
              </a:extLst>
            </p:cNvPr>
            <p:cNvSpPr txBox="1"/>
            <p:nvPr/>
          </p:nvSpPr>
          <p:spPr>
            <a:xfrm>
              <a:off x="7178364" y="4514967"/>
              <a:ext cx="3574474" cy="253916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Bon pour accord le ………………… / ……………........ / 2020</a:t>
              </a: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2B376F81-72E9-4948-9145-E72D5AE82572}"/>
                </a:ext>
              </a:extLst>
            </p:cNvPr>
            <p:cNvSpPr/>
            <p:nvPr/>
          </p:nvSpPr>
          <p:spPr bwMode="auto">
            <a:xfrm>
              <a:off x="7296129" y="4946277"/>
              <a:ext cx="3338945" cy="1165715"/>
            </a:xfrm>
            <a:prstGeom prst="round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lIns="0" tIns="0" rIns="0" bIns="0"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9C29FF13-DB1C-4549-AABA-46155AEFD0D4}"/>
                </a:ext>
              </a:extLst>
            </p:cNvPr>
            <p:cNvSpPr txBox="1"/>
            <p:nvPr/>
          </p:nvSpPr>
          <p:spPr>
            <a:xfrm>
              <a:off x="7732545" y="4946277"/>
              <a:ext cx="2466111" cy="253916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tillium Web SemiBold" pitchFamily="2" charset="77"/>
                  <a:ea typeface="Titillium" charset="0"/>
                  <a:cs typeface="Titillium" charset="0"/>
                </a:rPr>
                <a:t>Signature et cachet </a:t>
              </a:r>
              <a:r>
                <a:rPr lang="en-US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tillium Web SemiBold" pitchFamily="2" charset="77"/>
                  <a:ea typeface="Titillium" charset="0"/>
                  <a:cs typeface="Titillium" charset="0"/>
                </a:rPr>
                <a:t>obligatoires</a:t>
              </a:r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 Web SemiBold" pitchFamily="2" charset="77"/>
                <a:ea typeface="Titillium" charset="0"/>
                <a:cs typeface="Titillium" charset="0"/>
              </a:endParaRPr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04A66FE3-9EBE-4F25-AFB1-24DB8C4119CA}"/>
              </a:ext>
            </a:extLst>
          </p:cNvPr>
          <p:cNvSpPr txBox="1"/>
          <p:nvPr/>
        </p:nvSpPr>
        <p:spPr>
          <a:xfrm>
            <a:off x="7426606" y="428184"/>
            <a:ext cx="4459266" cy="4038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266442"/>
                </a:solidFill>
              </a:rPr>
              <a:t>Bulletin </a:t>
            </a:r>
            <a:r>
              <a:rPr lang="en-US" sz="3200" dirty="0" err="1">
                <a:solidFill>
                  <a:srgbClr val="266442"/>
                </a:solidFill>
              </a:rPr>
              <a:t>d’inscription</a:t>
            </a:r>
            <a:endParaRPr lang="en-US" sz="3200" dirty="0">
              <a:solidFill>
                <a:srgbClr val="266442"/>
              </a:solidFill>
              <a:latin typeface="Titillium Light" charset="0"/>
              <a:ea typeface="Titillium Light" charset="0"/>
              <a:cs typeface="Titillium Light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9659FFA6-8E0B-43AE-B693-9DB54325A09B}"/>
              </a:ext>
            </a:extLst>
          </p:cNvPr>
          <p:cNvSpPr txBox="1"/>
          <p:nvPr/>
        </p:nvSpPr>
        <p:spPr>
          <a:xfrm>
            <a:off x="4859577" y="789239"/>
            <a:ext cx="8610600" cy="23275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i="1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(</a:t>
            </a:r>
            <a:r>
              <a:rPr lang="en-US" sz="1100" i="1" dirty="0" err="1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à</a:t>
            </a:r>
            <a:r>
              <a:rPr lang="en-US" sz="1100" i="1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100" i="1" dirty="0" err="1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remplir</a:t>
            </a:r>
            <a:r>
              <a:rPr lang="en-US" sz="1100" i="1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100" i="1" dirty="0" err="1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en</a:t>
            </a:r>
            <a:r>
              <a:rPr lang="en-US" sz="1100" i="1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majuscule et </a:t>
            </a:r>
            <a:r>
              <a:rPr lang="en-US" sz="1100" i="1" dirty="0" err="1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à</a:t>
            </a:r>
            <a:r>
              <a:rPr lang="en-US" sz="1100" i="1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100" i="1" dirty="0" err="1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envoyer</a:t>
            </a:r>
            <a:r>
              <a:rPr lang="en-US" sz="1100" i="1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par fax </a:t>
            </a:r>
            <a:r>
              <a:rPr lang="en-US" sz="1100" i="1" dirty="0" err="1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ou</a:t>
            </a:r>
            <a:r>
              <a:rPr lang="en-US" sz="1100" i="1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par e-mail)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FD31B565-81E7-40CA-9969-BA0AFEF56F5B}"/>
              </a:ext>
            </a:extLst>
          </p:cNvPr>
          <p:cNvSpPr txBox="1"/>
          <p:nvPr/>
        </p:nvSpPr>
        <p:spPr>
          <a:xfrm>
            <a:off x="6785387" y="1270626"/>
            <a:ext cx="6042847" cy="347043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Raison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Sociale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: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…………………………………………………………………………………...</a:t>
            </a:r>
          </a:p>
          <a:p>
            <a:pPr>
              <a:lnSpc>
                <a:spcPct val="200000"/>
              </a:lnSpc>
            </a:pP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Adresse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: …………………………………………………………………………..…….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……………………………………………………………………………………………………………………………</a:t>
            </a:r>
          </a:p>
          <a:p>
            <a:pPr>
              <a:lnSpc>
                <a:spcPct val="20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Ville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: 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……………………………………………..………….……...……………...……………...………….</a:t>
            </a:r>
          </a:p>
          <a:p>
            <a:pPr>
              <a:lnSpc>
                <a:spcPct val="200000"/>
              </a:lnSpc>
            </a:pP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Représentant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de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l’entreprise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:</a:t>
            </a:r>
          </a:p>
          <a:p>
            <a:pPr>
              <a:lnSpc>
                <a:spcPct val="20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Nom/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Prénom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: …………………………………………………………………….…</a:t>
            </a:r>
          </a:p>
          <a:p>
            <a:pPr>
              <a:lnSpc>
                <a:spcPct val="200000"/>
              </a:lnSpc>
            </a:pP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Fonction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…………………………………………………………………………………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GSM  :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………….…………………………………………………………………………………………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</a:b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E-mail  :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……………………………………………………………………………………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49200B61-461E-4BA5-B6E9-ECCA7CA0A7D3}"/>
              </a:ext>
            </a:extLst>
          </p:cNvPr>
          <p:cNvSpPr txBox="1"/>
          <p:nvPr/>
        </p:nvSpPr>
        <p:spPr>
          <a:xfrm>
            <a:off x="709403" y="4511591"/>
            <a:ext cx="4697212" cy="123110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just"/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L’inscription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est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validée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dès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réception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par la CFCIM du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présent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bulletin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d’inscription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dûment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renseigné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et du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montant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total de la prestation par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chèque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à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l’ordre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de la CFCIM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ou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par virement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bancaire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:</a:t>
            </a:r>
          </a:p>
          <a:p>
            <a:pPr algn="just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Nom : CFCIM</a:t>
            </a:r>
          </a:p>
          <a:p>
            <a:pPr algn="just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Banque : Société Générale</a:t>
            </a:r>
          </a:p>
          <a:p>
            <a:pPr algn="just"/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Adresse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: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Agence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Omar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Slaoui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pPr algn="just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N° de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compte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: 022 780 000 035 00 079555 83 74 </a:t>
            </a:r>
          </a:p>
          <a:p>
            <a:pPr algn="just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code swift : SGMBMAMC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B1D881-58B9-4D56-AE5B-520353A4368D}"/>
              </a:ext>
            </a:extLst>
          </p:cNvPr>
          <p:cNvSpPr/>
          <p:nvPr/>
        </p:nvSpPr>
        <p:spPr>
          <a:xfrm>
            <a:off x="1714500" y="6099984"/>
            <a:ext cx="3797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charset="0"/>
              </a:rPr>
              <a:t>* Notre offre ne comprend pas le voyage et l’hébergement, nous serons en mesure de vous communiquer des hôtels à tarifs négociés si vous le souhaitez. </a:t>
            </a: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150C1133-6FF7-4A79-B1A6-EBFD600D47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710526"/>
              </p:ext>
            </p:extLst>
          </p:nvPr>
        </p:nvGraphicFramePr>
        <p:xfrm>
          <a:off x="674577" y="2888202"/>
          <a:ext cx="4837571" cy="99589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77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5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4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15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kern="1200" spc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Nos services complémentaires</a:t>
                      </a:r>
                      <a:endParaRPr lang="en-US" sz="1300" b="1" kern="1200" spc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4072" marT="37036" marB="37036" anchor="ctr">
                    <a:solidFill>
                      <a:srgbClr val="26644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b="1" kern="1200" spc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Tarif HT</a:t>
                      </a:r>
                    </a:p>
                  </a:txBody>
                  <a:tcPr marL="74072" marR="0" marT="0" marB="148145" anchor="b">
                    <a:solidFill>
                      <a:srgbClr val="2664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spc="0" dirty="0"/>
                        <a:t>Tarif TTC</a:t>
                      </a:r>
                      <a:endParaRPr lang="en-US" sz="1300" b="0" i="0" spc="0" dirty="0">
                        <a:solidFill>
                          <a:schemeClr val="tx1"/>
                        </a:solidFill>
                        <a:latin typeface="Titillium" charset="0"/>
                        <a:ea typeface="Titillium" charset="0"/>
                        <a:cs typeface="Titillium" charset="0"/>
                      </a:endParaRPr>
                    </a:p>
                  </a:txBody>
                  <a:tcPr marL="74072" marR="0" marT="0" marB="148145" anchor="b">
                    <a:solidFill>
                      <a:srgbClr val="2664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628">
                <a:tc>
                  <a:txBody>
                    <a:bodyPr/>
                    <a:lstStyle/>
                    <a:p>
                      <a:pPr marL="285750" marR="0" lvl="0" indent="-1063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3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Participant supplémentaire </a:t>
                      </a:r>
                      <a:r>
                        <a:rPr lang="fr-FR" sz="13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0" marR="74072" marT="37036" marB="37036" anchor="ctr">
                    <a:solidFill>
                      <a:srgbClr val="1E402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150 EUR</a:t>
                      </a:r>
                    </a:p>
                  </a:txBody>
                  <a:tcPr marL="74072" marR="0" marT="37036" marB="37036" anchor="ctr">
                    <a:solidFill>
                      <a:srgbClr val="1E402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dirty="0">
                          <a:solidFill>
                            <a:schemeClr val="tx1"/>
                          </a:solidFill>
                          <a:latin typeface="Titillium" charset="0"/>
                          <a:ea typeface="Titillium" charset="0"/>
                          <a:cs typeface="Titillium" charset="0"/>
                        </a:rPr>
                        <a:t>180 </a:t>
                      </a:r>
                      <a:r>
                        <a:rPr lang="en-US" sz="1300" dirty="0"/>
                        <a:t>EUR</a:t>
                      </a:r>
                    </a:p>
                  </a:txBody>
                  <a:tcPr marL="74072" marR="0" marT="37036" marB="37036" anchor="ctr">
                    <a:solidFill>
                      <a:srgbClr val="1E402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AB4777F7-B4CC-4DE9-B63E-4FADF237C66E}"/>
              </a:ext>
            </a:extLst>
          </p:cNvPr>
          <p:cNvSpPr/>
          <p:nvPr/>
        </p:nvSpPr>
        <p:spPr bwMode="auto">
          <a:xfrm>
            <a:off x="-11573" y="455823"/>
            <a:ext cx="4451732" cy="489326"/>
          </a:xfrm>
          <a:prstGeom prst="rect">
            <a:avLst/>
          </a:prstGeom>
          <a:solidFill>
            <a:srgbClr val="FACA36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fr-FR"/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8E4E5CB8-5406-460C-8BF4-93C55355410C}"/>
              </a:ext>
            </a:extLst>
          </p:cNvPr>
          <p:cNvSpPr txBox="1"/>
          <p:nvPr/>
        </p:nvSpPr>
        <p:spPr>
          <a:xfrm>
            <a:off x="306128" y="550816"/>
            <a:ext cx="445173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fr-FR" sz="1400" b="1" spc="300" dirty="0">
                <a:solidFill>
                  <a:srgbClr val="2B724B"/>
                </a:solidFill>
                <a:latin typeface="Titillium Bd" charset="0"/>
              </a:rPr>
              <a:t>NOTRE OFFRE</a:t>
            </a:r>
            <a:endParaRPr lang="en-US" sz="1400" b="1" i="0" spc="300" dirty="0">
              <a:solidFill>
                <a:srgbClr val="2B724B"/>
              </a:solidFill>
              <a:latin typeface="Titillium Bd" charset="0"/>
              <a:ea typeface="Titillium Bd" charset="0"/>
              <a:cs typeface="Titillium B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51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433D615-02D7-4D82-B5DC-A3E64E6D1B5F}"/>
              </a:ext>
            </a:extLst>
          </p:cNvPr>
          <p:cNvSpPr/>
          <p:nvPr/>
        </p:nvSpPr>
        <p:spPr>
          <a:xfrm>
            <a:off x="-1" y="0"/>
            <a:ext cx="7800975" cy="6858000"/>
          </a:xfrm>
          <a:prstGeom prst="rect">
            <a:avLst/>
          </a:prstGeom>
          <a:gradFill>
            <a:gsLst>
              <a:gs pos="0">
                <a:srgbClr val="1E402E"/>
              </a:gs>
              <a:gs pos="100000">
                <a:srgbClr val="2B724B"/>
              </a:gs>
            </a:gsLst>
            <a:lin ang="27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117765" y="6399549"/>
            <a:ext cx="605883" cy="345805"/>
          </a:xfrm>
        </p:spPr>
        <p:txBody>
          <a:bodyPr/>
          <a:lstStyle/>
          <a:p>
            <a:fld id="{52E43EAC-4EE4-493E-B844-9691317359C0}" type="slidenum">
              <a:rPr lang="en-US" sz="1200" smtClean="0">
                <a:solidFill>
                  <a:schemeClr val="bg1">
                    <a:lumMod val="65000"/>
                  </a:schemeClr>
                </a:solidFill>
              </a:rPr>
              <a:pPr/>
              <a:t>9</a:t>
            </a:fld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07020" y="3253743"/>
            <a:ext cx="6279577" cy="2411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90588" fontAlgn="base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>
                <a:schemeClr val="bg1"/>
              </a:buClr>
            </a:pPr>
            <a:r>
              <a:rPr lang="fr-FR" sz="1600" b="1" dirty="0">
                <a:solidFill>
                  <a:schemeClr val="bg1"/>
                </a:solidFill>
                <a:latin typeface="+mj-lt"/>
                <a:cs typeface="Arial" charset="0"/>
              </a:rPr>
              <a:t>Nombreuses sont les solutions d’aide à l’exportation destinées aux entreprises qui souhaitent développer leur activité à l’international :</a:t>
            </a:r>
          </a:p>
          <a:p>
            <a:pPr algn="just" defTabSz="890588" fontAlgn="base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>
                <a:schemeClr val="bg1"/>
              </a:buClr>
            </a:pPr>
            <a:endParaRPr lang="fr-FR" sz="600" b="1" dirty="0">
              <a:solidFill>
                <a:schemeClr val="bg1"/>
              </a:solidFill>
              <a:latin typeface="+mj-lt"/>
              <a:cs typeface="Arial" charset="0"/>
            </a:endParaRPr>
          </a:p>
          <a:p>
            <a:pPr marL="285750" indent="-201613" algn="just" defTabSz="890588" fontAlgn="base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chemeClr val="bg1"/>
                </a:solidFill>
                <a:cs typeface="Arial" charset="0"/>
              </a:rPr>
              <a:t>BPI France Export : </a:t>
            </a:r>
            <a:r>
              <a:rPr lang="fr-FR" sz="1600" b="1" dirty="0" err="1">
                <a:solidFill>
                  <a:schemeClr val="bg1"/>
                </a:solidFill>
                <a:cs typeface="Arial" charset="0"/>
              </a:rPr>
              <a:t>Bpifrance</a:t>
            </a:r>
            <a:r>
              <a:rPr lang="fr-FR" sz="1600" b="1" dirty="0">
                <a:solidFill>
                  <a:schemeClr val="bg1"/>
                </a:solidFill>
                <a:cs typeface="Arial" charset="0"/>
              </a:rPr>
              <a:t>, Coface et Business France ont noué un partenariat et créé le label « </a:t>
            </a:r>
            <a:r>
              <a:rPr lang="fr-FR" sz="1600" b="1" dirty="0" err="1">
                <a:solidFill>
                  <a:schemeClr val="bg1"/>
                </a:solidFill>
                <a:cs typeface="Arial" charset="0"/>
              </a:rPr>
              <a:t>Bpifrance</a:t>
            </a:r>
            <a:r>
              <a:rPr lang="fr-FR" sz="1600" b="1" dirty="0">
                <a:solidFill>
                  <a:schemeClr val="bg1"/>
                </a:solidFill>
                <a:cs typeface="Arial" charset="0"/>
              </a:rPr>
              <a:t> Export » qui permet à des entreprises sélectionnées de bénéficier d’un accompagnement personnalisé à l’international et d’une offre de financement adaptée.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C445C8F-392E-47B8-A792-C9E5348C820C}"/>
              </a:ext>
            </a:extLst>
          </p:cNvPr>
          <p:cNvSpPr/>
          <p:nvPr/>
        </p:nvSpPr>
        <p:spPr>
          <a:xfrm>
            <a:off x="2139950" y="657225"/>
            <a:ext cx="4822828" cy="1743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082">
              <a:spcBef>
                <a:spcPct val="0"/>
              </a:spcBef>
            </a:pPr>
            <a:r>
              <a:rPr lang="en-US" sz="2600" b="1" noProof="1">
                <a:solidFill>
                  <a:schemeClr val="bg1"/>
                </a:solidFill>
                <a:latin typeface="Titillium Web" pitchFamily="2" charset="77"/>
              </a:rPr>
              <a:t>Quels sont les dispositifs</a:t>
            </a:r>
          </a:p>
          <a:p>
            <a:pPr defTabSz="914082">
              <a:spcBef>
                <a:spcPct val="0"/>
              </a:spcBef>
            </a:pPr>
            <a:r>
              <a:rPr lang="en-US" sz="2600" b="1" noProof="1">
                <a:solidFill>
                  <a:schemeClr val="bg1"/>
                </a:solidFill>
                <a:latin typeface="Titillium Web" pitchFamily="2" charset="77"/>
              </a:rPr>
              <a:t>de financements et d’accompagnement à l’export ?</a:t>
            </a:r>
          </a:p>
        </p:txBody>
      </p:sp>
      <p:pic>
        <p:nvPicPr>
          <p:cNvPr id="43" name="Picture 2" descr="Résultat de recherche d'images pour &quot;BPI&quot;">
            <a:extLst>
              <a:ext uri="{FF2B5EF4-FFF2-40B4-BE49-F238E27FC236}">
                <a16:creationId xmlns:a16="http://schemas.microsoft.com/office/drawing/2014/main" id="{5B2C9C3F-439A-4A7D-A3E9-88881AC57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763" y="2422529"/>
            <a:ext cx="3272330" cy="130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5D529260-8D68-4C11-A02E-25FFACAC35E0}"/>
              </a:ext>
            </a:extLst>
          </p:cNvPr>
          <p:cNvSpPr txBox="1"/>
          <p:nvPr/>
        </p:nvSpPr>
        <p:spPr>
          <a:xfrm>
            <a:off x="7094547" y="3936967"/>
            <a:ext cx="57954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082">
              <a:spcBef>
                <a:spcPct val="0"/>
              </a:spcBef>
            </a:pPr>
            <a:r>
              <a:rPr lang="fr-FR" sz="1400" noProof="1">
                <a:solidFill>
                  <a:schemeClr val="bg1">
                    <a:lumMod val="50000"/>
                  </a:schemeClr>
                </a:solidFill>
                <a:latin typeface="Lato Regular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Cliquez ici pour découvrir les solutions</a:t>
            </a:r>
          </a:p>
          <a:p>
            <a:pPr algn="ctr" defTabSz="914082">
              <a:spcBef>
                <a:spcPct val="0"/>
              </a:spcBef>
            </a:pPr>
            <a:r>
              <a:rPr lang="fr-FR" sz="1400" noProof="1">
                <a:solidFill>
                  <a:schemeClr val="bg1">
                    <a:lumMod val="50000"/>
                  </a:schemeClr>
                </a:solidFill>
                <a:latin typeface="Lato Regular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financements et d’accompagnement</a:t>
            </a:r>
          </a:p>
          <a:p>
            <a:pPr algn="ctr" defTabSz="914082">
              <a:spcBef>
                <a:spcPct val="0"/>
              </a:spcBef>
            </a:pPr>
            <a:r>
              <a:rPr lang="fr-FR" sz="1400" noProof="1">
                <a:solidFill>
                  <a:schemeClr val="bg1">
                    <a:lumMod val="50000"/>
                  </a:schemeClr>
                </a:solidFill>
                <a:latin typeface="Lato Regular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bpifrance</a:t>
            </a:r>
            <a:endParaRPr lang="fr-FR" sz="1400" noProof="1">
              <a:solidFill>
                <a:schemeClr val="bg1">
                  <a:lumMod val="50000"/>
                </a:schemeClr>
              </a:solidFill>
              <a:latin typeface="Lato Regular"/>
            </a:endParaRPr>
          </a:p>
        </p:txBody>
      </p:sp>
      <p:pic>
        <p:nvPicPr>
          <p:cNvPr id="6" name="Graphique 5" descr="Engrenages">
            <a:extLst>
              <a:ext uri="{FF2B5EF4-FFF2-40B4-BE49-F238E27FC236}">
                <a16:creationId xmlns:a16="http://schemas.microsoft.com/office/drawing/2014/main" id="{455D947A-3B0D-4193-96A7-728E21D67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3906" y="559003"/>
            <a:ext cx="1955597" cy="195559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0BA3583-1B36-4A7E-A7A4-4AFF9FA874CB}"/>
              </a:ext>
            </a:extLst>
          </p:cNvPr>
          <p:cNvSpPr txBox="1"/>
          <p:nvPr/>
        </p:nvSpPr>
        <p:spPr>
          <a:xfrm>
            <a:off x="7414113" y="3120478"/>
            <a:ext cx="46084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300" dirty="0">
              <a:solidFill>
                <a:schemeClr val="bg1">
                  <a:lumMod val="50000"/>
                </a:schemeClr>
              </a:solidFill>
              <a:latin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32097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wer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F3EB2"/>
      </a:accent1>
      <a:accent2>
        <a:srgbClr val="FF5988"/>
      </a:accent2>
      <a:accent3>
        <a:srgbClr val="8A48BE"/>
      </a:accent3>
      <a:accent4>
        <a:srgbClr val="FE6D96"/>
      </a:accent4>
      <a:accent5>
        <a:srgbClr val="9B58D0"/>
      </a:accent5>
      <a:accent6>
        <a:srgbClr val="FD83A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gradFill>
          <a:gsLst>
            <a:gs pos="0">
              <a:schemeClr val="accent1"/>
            </a:gs>
            <a:gs pos="100000">
              <a:schemeClr val="accent2"/>
            </a:gs>
          </a:gsLst>
          <a:lin ang="2700000" scaled="0"/>
        </a:gradFill>
        <a:ln>
          <a:noFill/>
        </a:ln>
      </a:spPr>
      <a:bodyPr lIns="0" tIns="0" rIns="0" bIns="0"/>
      <a:lstStyle>
        <a:defPPr>
          <a:defRPr/>
        </a:defPPr>
      </a:lstStyle>
    </a:spDef>
    <a:lnDef>
      <a:spPr>
        <a:ln w="25400"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3DBBDA4A45594E8DFC1ADA8480D8E3" ma:contentTypeVersion="7" ma:contentTypeDescription="Crée un document." ma:contentTypeScope="" ma:versionID="1f402a80a3d61431c6dd63fde2d16313">
  <xsd:schema xmlns:xsd="http://www.w3.org/2001/XMLSchema" xmlns:xs="http://www.w3.org/2001/XMLSchema" xmlns:p="http://schemas.microsoft.com/office/2006/metadata/properties" xmlns:ns3="bf1ecc0a-e22a-4ec1-bf5e-377800ccb0a6" targetNamespace="http://schemas.microsoft.com/office/2006/metadata/properties" ma:root="true" ma:fieldsID="8c17385615e6b602e118d22f4c9506f5" ns3:_="">
    <xsd:import namespace="bf1ecc0a-e22a-4ec1-bf5e-377800ccb0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1ecc0a-e22a-4ec1-bf5e-377800ccb0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613564-BB72-41B3-BBA5-1C88F3FFF025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www.w3.org/XML/1998/namespace"/>
    <ds:schemaRef ds:uri="bf1ecc0a-e22a-4ec1-bf5e-377800ccb0a6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D074D04-4F75-4BF1-A2BC-7186EFD542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6FC18D-9F9A-45C1-A754-8072F92B37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1ecc0a-e22a-4ec1-bf5e-377800ccb0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15495</TotalTime>
  <Words>1224</Words>
  <Application>Microsoft Office PowerPoint</Application>
  <PresentationFormat>Grand écran</PresentationFormat>
  <Paragraphs>185</Paragraphs>
  <Slides>12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12</vt:i4>
      </vt:variant>
    </vt:vector>
  </HeadingPairs>
  <TitlesOfParts>
    <vt:vector size="24" baseType="lpstr">
      <vt:lpstr>Arial</vt:lpstr>
      <vt:lpstr>Calibri</vt:lpstr>
      <vt:lpstr>Calibri Light</vt:lpstr>
      <vt:lpstr>Lato Regular</vt:lpstr>
      <vt:lpstr>Titillium</vt:lpstr>
      <vt:lpstr>Titillium Bd</vt:lpstr>
      <vt:lpstr>Titillium Light</vt:lpstr>
      <vt:lpstr>Titillium Web</vt:lpstr>
      <vt:lpstr>Titillium Web SemiBold</vt:lpstr>
      <vt:lpstr>Wingdings</vt:lpstr>
      <vt:lpstr>Office Theme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VOS CONTACTS PRIVILÉGIÉS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Rhizlane EL ABIED</cp:lastModifiedBy>
  <cp:revision>358</cp:revision>
  <dcterms:created xsi:type="dcterms:W3CDTF">2016-09-29T04:17:56Z</dcterms:created>
  <dcterms:modified xsi:type="dcterms:W3CDTF">2020-05-05T10:08:31Z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0x010100F73DBBDA4A45594E8DFC1ADA8480D8E3</vt:lpwstr>
  </property>
</Properties>
</file>